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7" r:id="rId2"/>
    <p:sldId id="258" r:id="rId3"/>
    <p:sldId id="266" r:id="rId4"/>
    <p:sldId id="434" r:id="rId5"/>
    <p:sldId id="259" r:id="rId6"/>
    <p:sldId id="435" r:id="rId7"/>
    <p:sldId id="350" r:id="rId8"/>
    <p:sldId id="353" r:id="rId9"/>
    <p:sldId id="355" r:id="rId10"/>
    <p:sldId id="356" r:id="rId11"/>
    <p:sldId id="357" r:id="rId12"/>
    <p:sldId id="358" r:id="rId13"/>
    <p:sldId id="360" r:id="rId14"/>
    <p:sldId id="363" r:id="rId15"/>
    <p:sldId id="364" r:id="rId16"/>
    <p:sldId id="365" r:id="rId17"/>
    <p:sldId id="367" r:id="rId18"/>
    <p:sldId id="368" r:id="rId19"/>
    <p:sldId id="369" r:id="rId20"/>
    <p:sldId id="370" r:id="rId21"/>
    <p:sldId id="371" r:id="rId22"/>
    <p:sldId id="372" r:id="rId23"/>
    <p:sldId id="375" r:id="rId24"/>
    <p:sldId id="376"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4" r:id="rId43"/>
    <p:sldId id="335" r:id="rId44"/>
    <p:sldId id="336" r:id="rId45"/>
    <p:sldId id="337" r:id="rId46"/>
    <p:sldId id="338" r:id="rId47"/>
    <p:sldId id="346" r:id="rId48"/>
    <p:sldId id="347" r:id="rId49"/>
    <p:sldId id="349" r:id="rId50"/>
    <p:sldId id="267" r:id="rId51"/>
    <p:sldId id="268" r:id="rId52"/>
    <p:sldId id="269" r:id="rId53"/>
    <p:sldId id="270" r:id="rId54"/>
    <p:sldId id="271" r:id="rId55"/>
    <p:sldId id="272" r:id="rId56"/>
    <p:sldId id="280" r:id="rId57"/>
    <p:sldId id="281" r:id="rId58"/>
    <p:sldId id="282" r:id="rId59"/>
    <p:sldId id="283" r:id="rId60"/>
    <p:sldId id="284" r:id="rId61"/>
    <p:sldId id="285" r:id="rId62"/>
    <p:sldId id="287" r:id="rId63"/>
    <p:sldId id="286" r:id="rId64"/>
    <p:sldId id="288" r:id="rId65"/>
    <p:sldId id="289" r:id="rId66"/>
    <p:sldId id="290" r:id="rId67"/>
    <p:sldId id="291" r:id="rId68"/>
    <p:sldId id="292" r:id="rId69"/>
    <p:sldId id="273" r:id="rId70"/>
    <p:sldId id="274" r:id="rId71"/>
    <p:sldId id="275" r:id="rId72"/>
    <p:sldId id="276" r:id="rId73"/>
    <p:sldId id="277" r:id="rId74"/>
    <p:sldId id="278" r:id="rId75"/>
    <p:sldId id="279" r:id="rId76"/>
    <p:sldId id="403" r:id="rId77"/>
    <p:sldId id="406" r:id="rId78"/>
    <p:sldId id="408" r:id="rId79"/>
    <p:sldId id="409" r:id="rId80"/>
    <p:sldId id="410" r:id="rId81"/>
    <p:sldId id="411" r:id="rId82"/>
    <p:sldId id="412" r:id="rId83"/>
    <p:sldId id="413" r:id="rId84"/>
    <p:sldId id="293" r:id="rId85"/>
    <p:sldId id="294" r:id="rId86"/>
    <p:sldId id="300" r:id="rId87"/>
    <p:sldId id="301" r:id="rId88"/>
    <p:sldId id="303" r:id="rId89"/>
    <p:sldId id="304" r:id="rId90"/>
    <p:sldId id="305" r:id="rId91"/>
    <p:sldId id="307" r:id="rId92"/>
    <p:sldId id="308" r:id="rId93"/>
    <p:sldId id="309" r:id="rId94"/>
    <p:sldId id="310" r:id="rId95"/>
    <p:sldId id="312" r:id="rId96"/>
    <p:sldId id="313" r:id="rId97"/>
    <p:sldId id="315" r:id="rId98"/>
    <p:sldId id="377" r:id="rId99"/>
    <p:sldId id="378" r:id="rId100"/>
    <p:sldId id="379" r:id="rId101"/>
    <p:sldId id="380" r:id="rId102"/>
    <p:sldId id="381" r:id="rId103"/>
    <p:sldId id="382" r:id="rId104"/>
    <p:sldId id="383" r:id="rId105"/>
    <p:sldId id="384" r:id="rId106"/>
    <p:sldId id="387" r:id="rId107"/>
    <p:sldId id="388" r:id="rId108"/>
    <p:sldId id="390" r:id="rId109"/>
    <p:sldId id="392" r:id="rId110"/>
    <p:sldId id="393" r:id="rId111"/>
    <p:sldId id="394" r:id="rId112"/>
    <p:sldId id="395" r:id="rId113"/>
    <p:sldId id="396" r:id="rId114"/>
    <p:sldId id="398" r:id="rId115"/>
    <p:sldId id="399" r:id="rId116"/>
    <p:sldId id="400" r:id="rId117"/>
    <p:sldId id="401" r:id="rId118"/>
    <p:sldId id="402" r:id="rId119"/>
    <p:sldId id="437" r:id="rId120"/>
    <p:sldId id="438" r:id="rId121"/>
    <p:sldId id="439" r:id="rId122"/>
    <p:sldId id="440" r:id="rId123"/>
    <p:sldId id="414" r:id="rId124"/>
    <p:sldId id="415" r:id="rId125"/>
    <p:sldId id="416" r:id="rId126"/>
    <p:sldId id="424" r:id="rId127"/>
    <p:sldId id="425" r:id="rId128"/>
    <p:sldId id="426" r:id="rId129"/>
    <p:sldId id="428" r:id="rId130"/>
    <p:sldId id="429" r:id="rId131"/>
    <p:sldId id="430" r:id="rId132"/>
    <p:sldId id="431" r:id="rId133"/>
    <p:sldId id="432" r:id="rId134"/>
    <p:sldId id="433" r:id="rId135"/>
    <p:sldId id="436" r:id="rId136"/>
    <p:sldId id="265" r:id="rId1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29908141385785"/>
          <c:y val="7.3069115660035239E-2"/>
          <c:w val="0.40005904943686127"/>
          <c:h val="0.7149706823280747"/>
        </c:manualLayout>
      </c:layout>
      <c:pieChart>
        <c:varyColors val="1"/>
        <c:ser>
          <c:idx val="0"/>
          <c:order val="0"/>
          <c:tx>
            <c:strRef>
              <c:f>Лист1!$B$1</c:f>
              <c:strCache>
                <c:ptCount val="1"/>
                <c:pt idx="0">
                  <c:v>Столбец1</c:v>
                </c:pt>
              </c:strCache>
            </c:strRef>
          </c:tx>
          <c:dPt>
            <c:idx val="0"/>
            <c:bubble3D val="0"/>
            <c:spPr>
              <a:solidFill>
                <a:srgbClr val="0033CC"/>
              </a:solidFill>
            </c:spPr>
            <c:extLst>
              <c:ext xmlns:c16="http://schemas.microsoft.com/office/drawing/2014/chart" uri="{C3380CC4-5D6E-409C-BE32-E72D297353CC}">
                <c16:uniqueId val="{00000001-F8DD-45E7-8A34-7FA946271016}"/>
              </c:ext>
            </c:extLst>
          </c:dPt>
          <c:dPt>
            <c:idx val="1"/>
            <c:bubble3D val="0"/>
            <c:spPr>
              <a:solidFill>
                <a:srgbClr val="C00000"/>
              </a:solidFill>
            </c:spPr>
            <c:extLst>
              <c:ext xmlns:c16="http://schemas.microsoft.com/office/drawing/2014/chart" uri="{C3380CC4-5D6E-409C-BE32-E72D297353CC}">
                <c16:uniqueId val="{00000003-F8DD-45E7-8A34-7FA946271016}"/>
              </c:ext>
            </c:extLst>
          </c:dPt>
          <c:dPt>
            <c:idx val="2"/>
            <c:bubble3D val="0"/>
            <c:spPr>
              <a:solidFill>
                <a:srgbClr val="478905"/>
              </a:solidFill>
            </c:spPr>
            <c:extLst>
              <c:ext xmlns:c16="http://schemas.microsoft.com/office/drawing/2014/chart" uri="{C3380CC4-5D6E-409C-BE32-E72D297353CC}">
                <c16:uniqueId val="{00000005-F8DD-45E7-8A34-7FA946271016}"/>
              </c:ext>
            </c:extLst>
          </c:dPt>
          <c:dPt>
            <c:idx val="3"/>
            <c:bubble3D val="0"/>
            <c:spPr>
              <a:solidFill>
                <a:srgbClr val="7030A0"/>
              </a:solidFill>
            </c:spPr>
            <c:extLst>
              <c:ext xmlns:c16="http://schemas.microsoft.com/office/drawing/2014/chart" uri="{C3380CC4-5D6E-409C-BE32-E72D297353CC}">
                <c16:uniqueId val="{00000007-F8DD-45E7-8A34-7FA946271016}"/>
              </c:ext>
            </c:extLst>
          </c:dPt>
          <c:dPt>
            <c:idx val="4"/>
            <c:bubble3D val="0"/>
            <c:spPr>
              <a:solidFill>
                <a:srgbClr val="00B0F0"/>
              </a:solidFill>
            </c:spPr>
            <c:extLst>
              <c:ext xmlns:c16="http://schemas.microsoft.com/office/drawing/2014/chart" uri="{C3380CC4-5D6E-409C-BE32-E72D297353CC}">
                <c16:uniqueId val="{00000009-F8DD-45E7-8A34-7FA946271016}"/>
              </c:ext>
            </c:extLst>
          </c:dPt>
          <c:dPt>
            <c:idx val="5"/>
            <c:bubble3D val="0"/>
            <c:spPr>
              <a:solidFill>
                <a:srgbClr val="FAA700"/>
              </a:solidFill>
            </c:spPr>
            <c:extLst>
              <c:ext xmlns:c16="http://schemas.microsoft.com/office/drawing/2014/chart" uri="{C3380CC4-5D6E-409C-BE32-E72D297353CC}">
                <c16:uniqueId val="{0000000B-F8DD-45E7-8A34-7FA946271016}"/>
              </c:ext>
            </c:extLst>
          </c:dPt>
          <c:dLbls>
            <c:dLbl>
              <c:idx val="0"/>
              <c:layout>
                <c:manualLayout>
                  <c:x val="-0.15862874282243944"/>
                  <c:y val="0.13821589388047034"/>
                </c:manualLayout>
              </c:layout>
              <c:tx>
                <c:rich>
                  <a:bodyPr/>
                  <a:lstStyle/>
                  <a:p>
                    <a:r>
                      <a:rPr lang="ru-RU" dirty="0" smtClean="0"/>
                      <a:t>Акушерки</a:t>
                    </a:r>
                    <a:br>
                      <a:rPr lang="ru-RU" dirty="0" smtClean="0"/>
                    </a:br>
                    <a:r>
                      <a:rPr lang="ru-RU" sz="2400" b="1" dirty="0" smtClean="0"/>
                      <a:t>432</a:t>
                    </a:r>
                    <a:endParaRPr lang="ru-RU" b="1"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8DD-45E7-8A34-7FA946271016}"/>
                </c:ext>
              </c:extLst>
            </c:dLbl>
            <c:dLbl>
              <c:idx val="1"/>
              <c:layout>
                <c:manualLayout>
                  <c:x val="-0.12138012344607924"/>
                  <c:y val="-8.2740941266561382E-2"/>
                </c:manualLayout>
              </c:layout>
              <c:tx>
                <c:rich>
                  <a:bodyPr/>
                  <a:lstStyle/>
                  <a:p>
                    <a:r>
                      <a:rPr lang="ru-RU" dirty="0" smtClean="0"/>
                      <a:t>Медицинские сестры</a:t>
                    </a:r>
                    <a:br>
                      <a:rPr lang="ru-RU" dirty="0" smtClean="0"/>
                    </a:br>
                    <a:r>
                      <a:rPr lang="ru-RU" sz="2400" b="1" dirty="0" smtClean="0"/>
                      <a:t>8 678</a:t>
                    </a:r>
                    <a:endParaRPr lang="ru-RU" b="1"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8DD-45E7-8A34-7FA946271016}"/>
                </c:ext>
              </c:extLst>
            </c:dLbl>
            <c:dLbl>
              <c:idx val="2"/>
              <c:layout>
                <c:manualLayout>
                  <c:x val="1.0499755657502656E-2"/>
                  <c:y val="-0.14992456988617844"/>
                </c:manualLayout>
              </c:layout>
              <c:tx>
                <c:rich>
                  <a:bodyPr/>
                  <a:lstStyle/>
                  <a:p>
                    <a:r>
                      <a:rPr lang="ru-RU" b="0" dirty="0" smtClean="0"/>
                      <a:t>Фельдшеры</a:t>
                    </a:r>
                    <a:br>
                      <a:rPr lang="ru-RU" b="0" dirty="0" smtClean="0"/>
                    </a:br>
                    <a:r>
                      <a:rPr lang="ru-RU" sz="2400" b="1" dirty="0" smtClean="0"/>
                      <a:t>1 107</a:t>
                    </a:r>
                    <a:endParaRPr lang="ru-RU" b="1"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8DD-45E7-8A34-7FA946271016}"/>
                </c:ext>
              </c:extLst>
            </c:dLbl>
            <c:dLbl>
              <c:idx val="3"/>
              <c:layout>
                <c:manualLayout>
                  <c:x val="9.7939843054210537E-2"/>
                  <c:y val="-8.0374405498368773E-2"/>
                </c:manualLayout>
              </c:layout>
              <c:tx>
                <c:rich>
                  <a:bodyPr/>
                  <a:lstStyle/>
                  <a:p>
                    <a:r>
                      <a:rPr lang="ru-RU" dirty="0" smtClean="0"/>
                      <a:t>Зубные врачи, техники</a:t>
                    </a:r>
                    <a:br>
                      <a:rPr lang="ru-RU" dirty="0" smtClean="0"/>
                    </a:br>
                    <a:r>
                      <a:rPr lang="ru-RU" sz="2400" b="1" dirty="0" smtClean="0"/>
                      <a:t>210</a:t>
                    </a:r>
                    <a:endParaRPr lang="ru-RU" b="1"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8DD-45E7-8A34-7FA946271016}"/>
                </c:ext>
              </c:extLst>
            </c:dLbl>
            <c:dLbl>
              <c:idx val="4"/>
              <c:layout>
                <c:manualLayout>
                  <c:x val="0.12086543279607492"/>
                  <c:y val="-1.0046800687296105E-2"/>
                </c:manualLayout>
              </c:layout>
              <c:tx>
                <c:rich>
                  <a:bodyPr/>
                  <a:lstStyle/>
                  <a:p>
                    <a:r>
                      <a:rPr lang="ru-RU" dirty="0" smtClean="0"/>
                      <a:t>Лаборанты</a:t>
                    </a:r>
                    <a:br>
                      <a:rPr lang="ru-RU" dirty="0" smtClean="0"/>
                    </a:br>
                    <a:r>
                      <a:rPr lang="ru-RU" sz="2400" b="1" dirty="0" smtClean="0"/>
                      <a:t>1 020</a:t>
                    </a:r>
                    <a:endParaRPr lang="ru-RU" b="1"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8DD-45E7-8A34-7FA946271016}"/>
                </c:ext>
              </c:extLst>
            </c:dLbl>
            <c:dLbl>
              <c:idx val="5"/>
              <c:layout>
                <c:manualLayout>
                  <c:x val="0.12088236413760388"/>
                  <c:y val="0.20093601374592224"/>
                </c:manualLayout>
              </c:layout>
              <c:tx>
                <c:rich>
                  <a:bodyPr/>
                  <a:lstStyle/>
                  <a:p>
                    <a:r>
                      <a:rPr lang="ru-RU" dirty="0" smtClean="0"/>
                      <a:t>Иные</a:t>
                    </a:r>
                    <a:br>
                      <a:rPr lang="ru-RU" dirty="0" smtClean="0"/>
                    </a:br>
                    <a:r>
                      <a:rPr lang="ru-RU" sz="2400" b="1" dirty="0" smtClean="0"/>
                      <a:t>553</a:t>
                    </a:r>
                    <a:endParaRPr lang="ru-RU" b="1"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8DD-45E7-8A34-7FA946271016}"/>
                </c:ext>
              </c:extLst>
            </c:dLbl>
            <c:spPr>
              <a:noFill/>
              <a:ln>
                <a:noFill/>
              </a:ln>
              <a:effectLst/>
            </c:spPr>
            <c:txPr>
              <a:bodyPr/>
              <a:lstStyle/>
              <a:p>
                <a:pPr>
                  <a:defRPr b="0"/>
                </a:pPr>
                <a:endParaRPr lang="ru-RU"/>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Лист1!$A$2:$A$7</c:f>
              <c:strCache>
                <c:ptCount val="6"/>
                <c:pt idx="0">
                  <c:v>Акушерка</c:v>
                </c:pt>
                <c:pt idx="1">
                  <c:v>Медецинская сестра</c:v>
                </c:pt>
                <c:pt idx="2">
                  <c:v>Фельдшер</c:v>
                </c:pt>
                <c:pt idx="3">
                  <c:v>Зубной врач, техник</c:v>
                </c:pt>
                <c:pt idx="4">
                  <c:v>Лаборант</c:v>
                </c:pt>
                <c:pt idx="5">
                  <c:v>Иные</c:v>
                </c:pt>
              </c:strCache>
            </c:strRef>
          </c:cat>
          <c:val>
            <c:numRef>
              <c:f>Лист1!$B$2:$B$7</c:f>
              <c:numCache>
                <c:formatCode>General</c:formatCode>
                <c:ptCount val="6"/>
                <c:pt idx="0">
                  <c:v>432</c:v>
                </c:pt>
                <c:pt idx="1">
                  <c:v>8678</c:v>
                </c:pt>
                <c:pt idx="2">
                  <c:v>1107</c:v>
                </c:pt>
                <c:pt idx="3">
                  <c:v>210</c:v>
                </c:pt>
                <c:pt idx="4">
                  <c:v>1020</c:v>
                </c:pt>
                <c:pt idx="5">
                  <c:v>553</c:v>
                </c:pt>
              </c:numCache>
            </c:numRef>
          </c:val>
          <c:extLst>
            <c:ext xmlns:c16="http://schemas.microsoft.com/office/drawing/2014/chart" uri="{C3380CC4-5D6E-409C-BE32-E72D297353CC}">
              <c16:uniqueId val="{0000000C-F8DD-45E7-8A34-7FA946271016}"/>
            </c:ext>
          </c:extLst>
        </c:ser>
        <c:dLbls>
          <c:showLegendKey val="0"/>
          <c:showVal val="0"/>
          <c:showCatName val="0"/>
          <c:showSerName val="0"/>
          <c:showPercent val="0"/>
          <c:showBubbleSize val="0"/>
          <c:showLeaderLines val="1"/>
        </c:dLbls>
        <c:firstSliceAng val="137"/>
      </c:pieChart>
    </c:plotArea>
    <c:plotVisOnly val="1"/>
    <c:dispBlanksAs val="zero"/>
    <c:showDLblsOverMax val="0"/>
  </c:chart>
  <c:txPr>
    <a:bodyPr/>
    <a:lstStyle/>
    <a:p>
      <a:pPr>
        <a:defRPr sz="1800">
          <a:latin typeface="Arial" pitchFamily="34" charset="0"/>
          <a:cs typeface="Arial"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Лист1!$B$1</c:f>
              <c:strCache>
                <c:ptCount val="1"/>
                <c:pt idx="0">
                  <c:v>%</c:v>
                </c:pt>
              </c:strCache>
            </c:strRef>
          </c:tx>
          <c:dLbls>
            <c:spPr>
              <a:noFill/>
              <a:ln>
                <a:noFill/>
              </a:ln>
              <a:effectLst/>
            </c:spPr>
            <c:txPr>
              <a:bodyPr/>
              <a:lstStyle/>
              <a:p>
                <a:pPr>
                  <a:defRPr sz="1101" b="1"/>
                </a:pPr>
                <a:endParaRPr lang="ru-RU"/>
              </a:p>
            </c:txPr>
            <c:dLblPos val="in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Лист1!$A$2:$A$4</c:f>
              <c:strCache>
                <c:ptCount val="3"/>
                <c:pt idx="0">
                  <c:v>Старше труд. возраста</c:v>
                </c:pt>
                <c:pt idx="1">
                  <c:v>Труд.возраста</c:v>
                </c:pt>
                <c:pt idx="2">
                  <c:v>Младше труд.возраста</c:v>
                </c:pt>
              </c:strCache>
            </c:strRef>
          </c:cat>
          <c:val>
            <c:numRef>
              <c:f>Лист1!$B$2:$B$4</c:f>
              <c:numCache>
                <c:formatCode>General</c:formatCode>
                <c:ptCount val="3"/>
                <c:pt idx="0">
                  <c:v>28.5</c:v>
                </c:pt>
                <c:pt idx="1">
                  <c:v>54.3</c:v>
                </c:pt>
                <c:pt idx="2">
                  <c:v>17.2</c:v>
                </c:pt>
              </c:numCache>
            </c:numRef>
          </c:val>
          <c:extLst>
            <c:ext xmlns:c16="http://schemas.microsoft.com/office/drawing/2014/chart" uri="{C3380CC4-5D6E-409C-BE32-E72D297353CC}">
              <c16:uniqueId val="{00000000-0E0B-4612-B9E8-4C52144CEE01}"/>
            </c:ext>
          </c:extLst>
        </c:ser>
        <c:dLbls>
          <c:showLegendKey val="0"/>
          <c:showVal val="1"/>
          <c:showCatName val="0"/>
          <c:showSerName val="0"/>
          <c:showPercent val="0"/>
          <c:showBubbleSize val="0"/>
          <c:showLeaderLines val="1"/>
        </c:dLbls>
        <c:firstSliceAng val="0"/>
      </c:pieChart>
      <c:spPr>
        <a:noFill/>
        <a:ln w="25424">
          <a:noFill/>
        </a:ln>
      </c:spPr>
    </c:plotArea>
    <c:legend>
      <c:legendPos val="r"/>
      <c:layout/>
      <c:overlay val="0"/>
      <c:txPr>
        <a:bodyPr/>
        <a:lstStyle/>
        <a:p>
          <a:pPr>
            <a:defRPr b="1"/>
          </a:pPr>
          <a:endParaRPr lang="ru-RU"/>
        </a:p>
      </c:txPr>
    </c:legend>
    <c:plotVisOnly val="1"/>
    <c:dispBlanksAs val="zero"/>
    <c:showDLblsOverMax val="0"/>
  </c:chart>
  <c:txPr>
    <a:bodyPr/>
    <a:lstStyle/>
    <a:p>
      <a:pPr>
        <a:defRPr sz="1001"/>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9389027406812008E-2"/>
          <c:y val="4.3178693648250367E-2"/>
          <c:w val="0.92122194518637612"/>
          <c:h val="0.70266553644524865"/>
        </c:manualLayout>
      </c:layout>
      <c:lineChart>
        <c:grouping val="standard"/>
        <c:varyColors val="0"/>
        <c:ser>
          <c:idx val="0"/>
          <c:order val="0"/>
          <c:tx>
            <c:strRef>
              <c:f>Лист1!$C$15</c:f>
              <c:strCache>
                <c:ptCount val="1"/>
                <c:pt idx="0">
                  <c:v>Пензенская область</c:v>
                </c:pt>
              </c:strCache>
            </c:strRef>
          </c:tx>
          <c:spPr>
            <a:ln w="19050"/>
          </c:spPr>
          <c:marker>
            <c:spPr>
              <a:ln w="19050"/>
            </c:spPr>
          </c:marker>
          <c:dLbls>
            <c:dLbl>
              <c:idx val="0"/>
              <c:layout>
                <c:manualLayout>
                  <c:x val="-4.7222222222222318E-2"/>
                  <c:y val="-5.55555555555554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48D-4483-A7E8-3B77C35CBA9D}"/>
                </c:ext>
              </c:extLst>
            </c:dLbl>
            <c:dLbl>
              <c:idx val="1"/>
              <c:layout>
                <c:manualLayout>
                  <c:x val="-5.2777777777777805E-2"/>
                  <c:y val="-6.01851851851851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48D-4483-A7E8-3B77C35CBA9D}"/>
                </c:ext>
              </c:extLst>
            </c:dLbl>
            <c:dLbl>
              <c:idx val="2"/>
              <c:layout>
                <c:manualLayout>
                  <c:x val="-4.4444444444444536E-2"/>
                  <c:y val="-5.09259259259260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48D-4483-A7E8-3B77C35CBA9D}"/>
                </c:ext>
              </c:extLst>
            </c:dLbl>
            <c:dLbl>
              <c:idx val="3"/>
              <c:layout>
                <c:manualLayout>
                  <c:x val="-5.8333333333333584E-2"/>
                  <c:y val="-4.16666666666666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48D-4483-A7E8-3B77C35CBA9D}"/>
                </c:ext>
              </c:extLst>
            </c:dLbl>
            <c:dLbl>
              <c:idx val="4"/>
              <c:layout>
                <c:manualLayout>
                  <c:x val="-5.0000000000000037E-2"/>
                  <c:y val="-4.16666666666666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48D-4483-A7E8-3B77C35CBA9D}"/>
                </c:ext>
              </c:extLst>
            </c:dLbl>
            <c:dLbl>
              <c:idx val="5"/>
              <c:layout>
                <c:manualLayout>
                  <c:x val="-4.1666666666666685E-2"/>
                  <c:y val="-4.1666666666666692E-2"/>
                </c:manualLayout>
              </c:layout>
              <c:tx>
                <c:rich>
                  <a:bodyPr/>
                  <a:lstStyle/>
                  <a:p>
                    <a:r>
                      <a:rPr lang="en-US" dirty="0" smtClean="0">
                        <a:solidFill>
                          <a:srgbClr val="002060"/>
                        </a:solidFill>
                      </a:rPr>
                      <a:t>14,5</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48D-4483-A7E8-3B77C35CBA9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Лист1!$D$14:$I$14</c:f>
              <c:numCache>
                <c:formatCode>General</c:formatCode>
                <c:ptCount val="6"/>
                <c:pt idx="0">
                  <c:v>2011</c:v>
                </c:pt>
                <c:pt idx="1">
                  <c:v>2012</c:v>
                </c:pt>
                <c:pt idx="2">
                  <c:v>2013</c:v>
                </c:pt>
                <c:pt idx="3">
                  <c:v>2014</c:v>
                </c:pt>
                <c:pt idx="4">
                  <c:v>2015</c:v>
                </c:pt>
                <c:pt idx="5">
                  <c:v>2016</c:v>
                </c:pt>
              </c:numCache>
            </c:numRef>
          </c:cat>
          <c:val>
            <c:numRef>
              <c:f>Лист1!$D$15:$I$15</c:f>
              <c:numCache>
                <c:formatCode>General</c:formatCode>
                <c:ptCount val="6"/>
                <c:pt idx="0">
                  <c:v>15.2</c:v>
                </c:pt>
                <c:pt idx="1">
                  <c:v>14.9</c:v>
                </c:pt>
                <c:pt idx="2">
                  <c:v>14.7</c:v>
                </c:pt>
                <c:pt idx="3">
                  <c:v>14.8</c:v>
                </c:pt>
                <c:pt idx="4">
                  <c:v>14.8</c:v>
                </c:pt>
                <c:pt idx="5">
                  <c:v>14.2</c:v>
                </c:pt>
              </c:numCache>
            </c:numRef>
          </c:val>
          <c:smooth val="0"/>
          <c:extLst>
            <c:ext xmlns:c16="http://schemas.microsoft.com/office/drawing/2014/chart" uri="{C3380CC4-5D6E-409C-BE32-E72D297353CC}">
              <c16:uniqueId val="{00000006-B48D-4483-A7E8-3B77C35CBA9D}"/>
            </c:ext>
          </c:extLst>
        </c:ser>
        <c:ser>
          <c:idx val="1"/>
          <c:order val="1"/>
          <c:tx>
            <c:strRef>
              <c:f>Лист1!$C$16</c:f>
              <c:strCache>
                <c:ptCount val="1"/>
                <c:pt idx="0">
                  <c:v>РФ</c:v>
                </c:pt>
              </c:strCache>
            </c:strRef>
          </c:tx>
          <c:spPr>
            <a:ln w="19050"/>
          </c:spPr>
          <c:marker>
            <c:spPr>
              <a:ln w="19050"/>
            </c:spPr>
          </c:marker>
          <c:dLbls>
            <c:dLbl>
              <c:idx val="0"/>
              <c:layout>
                <c:manualLayout>
                  <c:x val="-6.1111111111111144E-2"/>
                  <c:y val="-6.48148148148149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48D-4483-A7E8-3B77C35CBA9D}"/>
                </c:ext>
              </c:extLst>
            </c:dLbl>
            <c:dLbl>
              <c:idx val="1"/>
              <c:layout>
                <c:manualLayout>
                  <c:x val="-5.2777777777777805E-2"/>
                  <c:y val="-6.48148148148149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48D-4483-A7E8-3B77C35CBA9D}"/>
                </c:ext>
              </c:extLst>
            </c:dLbl>
            <c:dLbl>
              <c:idx val="2"/>
              <c:layout>
                <c:manualLayout>
                  <c:x val="-6.1111111111111206E-2"/>
                  <c:y val="-6.94444444444445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48D-4483-A7E8-3B77C35CBA9D}"/>
                </c:ext>
              </c:extLst>
            </c:dLbl>
            <c:dLbl>
              <c:idx val="3"/>
              <c:layout>
                <c:manualLayout>
                  <c:x val="-4.4444444444444516E-2"/>
                  <c:y val="-6.01851851851851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48D-4483-A7E8-3B77C35CBA9D}"/>
                </c:ext>
              </c:extLst>
            </c:dLbl>
            <c:dLbl>
              <c:idx val="4"/>
              <c:layout>
                <c:manualLayout>
                  <c:x val="-5.0000000000000037E-2"/>
                  <c:y val="-6.01851851851851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48D-4483-A7E8-3B77C35CBA9D}"/>
                </c:ext>
              </c:extLst>
            </c:dLbl>
            <c:dLbl>
              <c:idx val="5"/>
              <c:layout>
                <c:manualLayout>
                  <c:x val="-4.1666666666666685E-2"/>
                  <c:y val="-6.48148148148149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48D-4483-A7E8-3B77C35CBA9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Лист1!$D$14:$I$14</c:f>
              <c:numCache>
                <c:formatCode>General</c:formatCode>
                <c:ptCount val="6"/>
                <c:pt idx="0">
                  <c:v>2011</c:v>
                </c:pt>
                <c:pt idx="1">
                  <c:v>2012</c:v>
                </c:pt>
                <c:pt idx="2">
                  <c:v>2013</c:v>
                </c:pt>
                <c:pt idx="3">
                  <c:v>2014</c:v>
                </c:pt>
                <c:pt idx="4">
                  <c:v>2015</c:v>
                </c:pt>
                <c:pt idx="5">
                  <c:v>2016</c:v>
                </c:pt>
              </c:numCache>
            </c:numRef>
          </c:cat>
          <c:val>
            <c:numRef>
              <c:f>Лист1!$D$16:$I$16</c:f>
              <c:numCache>
                <c:formatCode>General</c:formatCode>
                <c:ptCount val="6"/>
                <c:pt idx="0">
                  <c:v>12.8</c:v>
                </c:pt>
                <c:pt idx="1">
                  <c:v>12.8</c:v>
                </c:pt>
                <c:pt idx="2">
                  <c:v>12.5</c:v>
                </c:pt>
                <c:pt idx="3">
                  <c:v>12.6</c:v>
                </c:pt>
                <c:pt idx="4">
                  <c:v>12.6</c:v>
                </c:pt>
                <c:pt idx="5">
                  <c:v>12.8</c:v>
                </c:pt>
              </c:numCache>
            </c:numRef>
          </c:val>
          <c:smooth val="0"/>
          <c:extLst>
            <c:ext xmlns:c16="http://schemas.microsoft.com/office/drawing/2014/chart" uri="{C3380CC4-5D6E-409C-BE32-E72D297353CC}">
              <c16:uniqueId val="{0000000D-B48D-4483-A7E8-3B77C35CBA9D}"/>
            </c:ext>
          </c:extLst>
        </c:ser>
        <c:dLbls>
          <c:showLegendKey val="0"/>
          <c:showVal val="0"/>
          <c:showCatName val="0"/>
          <c:showSerName val="0"/>
          <c:showPercent val="0"/>
          <c:showBubbleSize val="0"/>
        </c:dLbls>
        <c:marker val="1"/>
        <c:smooth val="0"/>
        <c:axId val="354503680"/>
        <c:axId val="194040896"/>
      </c:lineChart>
      <c:catAx>
        <c:axId val="354503680"/>
        <c:scaling>
          <c:orientation val="minMax"/>
        </c:scaling>
        <c:delete val="0"/>
        <c:axPos val="b"/>
        <c:majorGridlines/>
        <c:numFmt formatCode="General" sourceLinked="1"/>
        <c:majorTickMark val="out"/>
        <c:minorTickMark val="none"/>
        <c:tickLblPos val="nextTo"/>
        <c:crossAx val="194040896"/>
        <c:crosses val="autoZero"/>
        <c:auto val="1"/>
        <c:lblAlgn val="ctr"/>
        <c:lblOffset val="100"/>
        <c:noMultiLvlLbl val="0"/>
      </c:catAx>
      <c:valAx>
        <c:axId val="194040896"/>
        <c:scaling>
          <c:orientation val="minMax"/>
          <c:min val="8"/>
        </c:scaling>
        <c:delete val="1"/>
        <c:axPos val="l"/>
        <c:majorGridlines>
          <c:spPr>
            <a:ln>
              <a:noFill/>
            </a:ln>
          </c:spPr>
        </c:majorGridlines>
        <c:numFmt formatCode="General" sourceLinked="1"/>
        <c:majorTickMark val="out"/>
        <c:minorTickMark val="none"/>
        <c:tickLblPos val="none"/>
        <c:crossAx val="354503680"/>
        <c:crosses val="autoZero"/>
        <c:crossBetween val="between"/>
      </c:valAx>
    </c:plotArea>
    <c:legend>
      <c:legendPos val="b"/>
      <c:layout/>
      <c:overlay val="0"/>
    </c:legend>
    <c:plotVisOnly val="1"/>
    <c:dispBlanksAs val="gap"/>
    <c:showDLblsOverMax val="0"/>
  </c:chart>
  <c:txPr>
    <a:bodyPr/>
    <a:lstStyle/>
    <a:p>
      <a:pPr>
        <a:defRPr>
          <a:latin typeface="Arial" pitchFamily="34" charset="0"/>
          <a:cs typeface="Arial" pitchFamily="34"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Лист1!$B$4</c:f>
              <c:strCache>
                <c:ptCount val="1"/>
                <c:pt idx="0">
                  <c:v>Пензенская область</c:v>
                </c:pt>
              </c:strCache>
            </c:strRef>
          </c:tx>
          <c:spPr>
            <a:ln w="19050"/>
          </c:spPr>
          <c:marker>
            <c:spPr>
              <a:ln w="19050"/>
            </c:spPr>
          </c:marker>
          <c:dLbls>
            <c:dLbl>
              <c:idx val="0"/>
              <c:layout>
                <c:manualLayout>
                  <c:x val="-5.555555555555549E-2"/>
                  <c:y val="6.01851851851851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E1A-4E9A-B70F-4E6394626BBE}"/>
                </c:ext>
              </c:extLst>
            </c:dLbl>
            <c:dLbl>
              <c:idx val="1"/>
              <c:layout>
                <c:manualLayout>
                  <c:x val="-5.2777777777777792E-2"/>
                  <c:y val="5.55555555555554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E1A-4E9A-B70F-4E6394626BBE}"/>
                </c:ext>
              </c:extLst>
            </c:dLbl>
            <c:dLbl>
              <c:idx val="2"/>
              <c:layout>
                <c:manualLayout>
                  <c:x val="-6.1111111111111192E-2"/>
                  <c:y val="3.24074074074073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E1A-4E9A-B70F-4E6394626BBE}"/>
                </c:ext>
              </c:extLst>
            </c:dLbl>
            <c:dLbl>
              <c:idx val="3"/>
              <c:layout>
                <c:manualLayout>
                  <c:x val="-4.4444444444444502E-2"/>
                  <c:y val="5.55555555555554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E1A-4E9A-B70F-4E6394626BBE}"/>
                </c:ext>
              </c:extLst>
            </c:dLbl>
            <c:dLbl>
              <c:idx val="4"/>
              <c:layout>
                <c:manualLayout>
                  <c:x val="-4.722222222222229E-2"/>
                  <c:y val="4.1666666666666761E-2"/>
                </c:manualLayout>
              </c:layout>
              <c:tx>
                <c:rich>
                  <a:bodyPr/>
                  <a:lstStyle/>
                  <a:p>
                    <a:r>
                      <a:rPr lang="en-US" dirty="0" smtClean="0"/>
                      <a:t>510,6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E1A-4E9A-B70F-4E6394626BBE}"/>
                </c:ext>
              </c:extLst>
            </c:dLbl>
            <c:dLbl>
              <c:idx val="5"/>
              <c:layout>
                <c:manualLayout>
                  <c:x val="-5.5555555555555657E-2"/>
                  <c:y val="4.6296296296296301E-2"/>
                </c:manualLayout>
              </c:layout>
              <c:tx>
                <c:rich>
                  <a:bodyPr/>
                  <a:lstStyle/>
                  <a:p>
                    <a:r>
                      <a:rPr lang="en-US" dirty="0" smtClean="0"/>
                      <a:t>496,4</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E1A-4E9A-B70F-4E6394626BB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Лист1!$C$3:$H$3</c:f>
              <c:numCache>
                <c:formatCode>General</c:formatCode>
                <c:ptCount val="6"/>
                <c:pt idx="0">
                  <c:v>2011</c:v>
                </c:pt>
                <c:pt idx="1">
                  <c:v>2012</c:v>
                </c:pt>
                <c:pt idx="2">
                  <c:v>2013</c:v>
                </c:pt>
                <c:pt idx="3">
                  <c:v>2014</c:v>
                </c:pt>
                <c:pt idx="4">
                  <c:v>2015</c:v>
                </c:pt>
                <c:pt idx="5">
                  <c:v>2016</c:v>
                </c:pt>
              </c:numCache>
            </c:numRef>
          </c:cat>
          <c:val>
            <c:numRef>
              <c:f>Лист1!$C$4:$H$4</c:f>
              <c:numCache>
                <c:formatCode>General</c:formatCode>
                <c:ptCount val="6"/>
                <c:pt idx="0">
                  <c:v>594.1</c:v>
                </c:pt>
                <c:pt idx="1">
                  <c:v>559.29999999999995</c:v>
                </c:pt>
                <c:pt idx="2">
                  <c:v>532.70000000000005</c:v>
                </c:pt>
                <c:pt idx="3">
                  <c:v>541.20000000000005</c:v>
                </c:pt>
                <c:pt idx="4">
                  <c:v>518.1</c:v>
                </c:pt>
                <c:pt idx="5">
                  <c:v>504.1</c:v>
                </c:pt>
              </c:numCache>
            </c:numRef>
          </c:val>
          <c:smooth val="0"/>
          <c:extLst>
            <c:ext xmlns:c16="http://schemas.microsoft.com/office/drawing/2014/chart" uri="{C3380CC4-5D6E-409C-BE32-E72D297353CC}">
              <c16:uniqueId val="{00000006-3E1A-4E9A-B70F-4E6394626BBE}"/>
            </c:ext>
          </c:extLst>
        </c:ser>
        <c:ser>
          <c:idx val="1"/>
          <c:order val="1"/>
          <c:tx>
            <c:strRef>
              <c:f>Лист1!$B$5</c:f>
              <c:strCache>
                <c:ptCount val="1"/>
                <c:pt idx="0">
                  <c:v>РФ</c:v>
                </c:pt>
              </c:strCache>
            </c:strRef>
          </c:tx>
          <c:spPr>
            <a:ln w="19050"/>
          </c:spPr>
          <c:marker>
            <c:spPr>
              <a:ln w="19050"/>
            </c:spPr>
          </c:marker>
          <c:dLbls>
            <c:dLbl>
              <c:idx val="0"/>
              <c:layout>
                <c:manualLayout>
                  <c:x val="-2.7777777777777863E-2"/>
                  <c:y val="-5.09259259259259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E1A-4E9A-B70F-4E6394626BBE}"/>
                </c:ext>
              </c:extLst>
            </c:dLbl>
            <c:dLbl>
              <c:idx val="1"/>
              <c:layout>
                <c:manualLayout>
                  <c:x val="-5.2777777777777792E-2"/>
                  <c:y val="-4.62962962962963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E1A-4E9A-B70F-4E6394626BBE}"/>
                </c:ext>
              </c:extLst>
            </c:dLbl>
            <c:dLbl>
              <c:idx val="2"/>
              <c:layout>
                <c:manualLayout>
                  <c:x val="-4.166666666666672E-2"/>
                  <c:y val="-4.62962962962963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E1A-4E9A-B70F-4E6394626BBE}"/>
                </c:ext>
              </c:extLst>
            </c:dLbl>
            <c:dLbl>
              <c:idx val="3"/>
              <c:layout>
                <c:manualLayout>
                  <c:x val="-0.05"/>
                  <c:y val="-5.09259259259259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E1A-4E9A-B70F-4E6394626BBE}"/>
                </c:ext>
              </c:extLst>
            </c:dLbl>
            <c:dLbl>
              <c:idx val="4"/>
              <c:layout>
                <c:manualLayout>
                  <c:x val="-5.8333333333333445E-2"/>
                  <c:y val="-5.0925925925925923E-2"/>
                </c:manualLayout>
              </c:layout>
              <c:tx>
                <c:rich>
                  <a:bodyPr/>
                  <a:lstStyle/>
                  <a:p>
                    <a:r>
                      <a:rPr lang="en-US" dirty="0" smtClean="0"/>
                      <a:t>545,1</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E1A-4E9A-B70F-4E6394626BBE}"/>
                </c:ext>
              </c:extLst>
            </c:dLbl>
            <c:dLbl>
              <c:idx val="5"/>
              <c:layout>
                <c:manualLayout>
                  <c:x val="-5.2777777777777792E-2"/>
                  <c:y val="-6.01851851851851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E1A-4E9A-B70F-4E6394626BB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Лист1!$C$3:$H$3</c:f>
              <c:numCache>
                <c:formatCode>General</c:formatCode>
                <c:ptCount val="6"/>
                <c:pt idx="0">
                  <c:v>2011</c:v>
                </c:pt>
                <c:pt idx="1">
                  <c:v>2012</c:v>
                </c:pt>
                <c:pt idx="2">
                  <c:v>2013</c:v>
                </c:pt>
                <c:pt idx="3">
                  <c:v>2014</c:v>
                </c:pt>
                <c:pt idx="4">
                  <c:v>2015</c:v>
                </c:pt>
                <c:pt idx="5">
                  <c:v>2016</c:v>
                </c:pt>
              </c:numCache>
            </c:numRef>
          </c:cat>
          <c:val>
            <c:numRef>
              <c:f>Лист1!$C$5:$H$5</c:f>
              <c:numCache>
                <c:formatCode>General</c:formatCode>
                <c:ptCount val="6"/>
                <c:pt idx="0">
                  <c:v>597.9</c:v>
                </c:pt>
                <c:pt idx="1">
                  <c:v>573.1</c:v>
                </c:pt>
                <c:pt idx="2">
                  <c:v>560.9</c:v>
                </c:pt>
                <c:pt idx="3">
                  <c:v>565.6</c:v>
                </c:pt>
                <c:pt idx="4">
                  <c:v>546.70000000000005</c:v>
                </c:pt>
                <c:pt idx="5" formatCode="0.0">
                  <c:v>525</c:v>
                </c:pt>
              </c:numCache>
            </c:numRef>
          </c:val>
          <c:smooth val="0"/>
          <c:extLst>
            <c:ext xmlns:c16="http://schemas.microsoft.com/office/drawing/2014/chart" uri="{C3380CC4-5D6E-409C-BE32-E72D297353CC}">
              <c16:uniqueId val="{0000000D-3E1A-4E9A-B70F-4E6394626BBE}"/>
            </c:ext>
          </c:extLst>
        </c:ser>
        <c:dLbls>
          <c:showLegendKey val="0"/>
          <c:showVal val="0"/>
          <c:showCatName val="0"/>
          <c:showSerName val="0"/>
          <c:showPercent val="0"/>
          <c:showBubbleSize val="0"/>
        </c:dLbls>
        <c:marker val="1"/>
        <c:smooth val="0"/>
        <c:axId val="354504192"/>
        <c:axId val="194037440"/>
      </c:lineChart>
      <c:catAx>
        <c:axId val="354504192"/>
        <c:scaling>
          <c:orientation val="minMax"/>
        </c:scaling>
        <c:delete val="0"/>
        <c:axPos val="b"/>
        <c:majorGridlines/>
        <c:numFmt formatCode="General" sourceLinked="1"/>
        <c:majorTickMark val="out"/>
        <c:minorTickMark val="none"/>
        <c:tickLblPos val="nextTo"/>
        <c:crossAx val="194037440"/>
        <c:crosses val="autoZero"/>
        <c:auto val="1"/>
        <c:lblAlgn val="ctr"/>
        <c:lblOffset val="100"/>
        <c:noMultiLvlLbl val="0"/>
      </c:catAx>
      <c:valAx>
        <c:axId val="194037440"/>
        <c:scaling>
          <c:orientation val="minMax"/>
        </c:scaling>
        <c:delete val="1"/>
        <c:axPos val="l"/>
        <c:majorGridlines>
          <c:spPr>
            <a:ln>
              <a:noFill/>
            </a:ln>
          </c:spPr>
        </c:majorGridlines>
        <c:numFmt formatCode="General" sourceLinked="1"/>
        <c:majorTickMark val="out"/>
        <c:minorTickMark val="none"/>
        <c:tickLblPos val="none"/>
        <c:crossAx val="354504192"/>
        <c:crosses val="autoZero"/>
        <c:crossBetween val="between"/>
      </c:valAx>
    </c:plotArea>
    <c:legend>
      <c:legendPos val="b"/>
      <c:layout/>
      <c:overlay val="0"/>
    </c:legend>
    <c:plotVisOnly val="1"/>
    <c:dispBlanksAs val="gap"/>
    <c:showDLblsOverMax val="0"/>
  </c:chart>
  <c:txPr>
    <a:bodyPr/>
    <a:lstStyle/>
    <a:p>
      <a:pPr>
        <a:defRPr>
          <a:latin typeface="Arial" pitchFamily="34" charset="0"/>
          <a:cs typeface="Arial" pitchFamily="34"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90019589625189E-2"/>
          <c:y val="5.8019383540935034E-2"/>
          <c:w val="0.9457699697251245"/>
          <c:h val="0.67779016336796505"/>
        </c:manualLayout>
      </c:layout>
      <c:lineChart>
        <c:grouping val="stacked"/>
        <c:varyColors val="0"/>
        <c:ser>
          <c:idx val="0"/>
          <c:order val="0"/>
          <c:tx>
            <c:strRef>
              <c:f>Лист1!$B$1</c:f>
              <c:strCache>
                <c:ptCount val="1"/>
                <c:pt idx="0">
                  <c:v>мужчины</c:v>
                </c:pt>
              </c:strCache>
            </c:strRef>
          </c:tx>
          <c:dLbls>
            <c:dLbl>
              <c:idx val="0"/>
              <c:layout>
                <c:manualLayout>
                  <c:x val="-3.8417073570483407E-2"/>
                  <c:y val="-7.85405071119356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E8C-4902-8124-06F6E10DF39E}"/>
                </c:ext>
              </c:extLst>
            </c:dLbl>
            <c:dLbl>
              <c:idx val="1"/>
              <c:layout>
                <c:manualLayout>
                  <c:x val="-3.6670842953643305E-2"/>
                  <c:y val="-7.2930470889654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E8C-4902-8124-06F6E10DF39E}"/>
                </c:ext>
              </c:extLst>
            </c:dLbl>
            <c:dLbl>
              <c:idx val="2"/>
              <c:layout>
                <c:manualLayout>
                  <c:x val="-5.5879379738884898E-2"/>
                  <c:y val="-7.2930470889654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E8C-4902-8124-06F6E10DF39E}"/>
                </c:ext>
              </c:extLst>
            </c:dLbl>
            <c:dLbl>
              <c:idx val="3"/>
              <c:layout>
                <c:manualLayout>
                  <c:x val="-4.7148226654684135E-2"/>
                  <c:y val="-7.2930470889654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E8C-4902-8124-06F6E10DF39E}"/>
                </c:ext>
              </c:extLst>
            </c:dLbl>
            <c:dLbl>
              <c:idx val="4"/>
              <c:layout>
                <c:manualLayout>
                  <c:x val="-4.5401996037844124E-2"/>
                  <c:y val="-7.2930470889654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E8C-4902-8124-06F6E10DF39E}"/>
                </c:ext>
              </c:extLst>
            </c:dLbl>
            <c:dLbl>
              <c:idx val="5"/>
              <c:layout>
                <c:manualLayout>
                  <c:x val="-3.1900017808750257E-2"/>
                  <c:y val="-6.32942882678741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E8C-4902-8124-06F6E10DF39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Лист1!$A$2:$A$7</c:f>
              <c:strCache>
                <c:ptCount val="6"/>
                <c:pt idx="0">
                  <c:v>2011</c:v>
                </c:pt>
                <c:pt idx="1">
                  <c:v>2012</c:v>
                </c:pt>
                <c:pt idx="2">
                  <c:v>2013</c:v>
                </c:pt>
                <c:pt idx="3">
                  <c:v>2014</c:v>
                </c:pt>
                <c:pt idx="4">
                  <c:v>2015</c:v>
                </c:pt>
                <c:pt idx="5">
                  <c:v>2016*</c:v>
                </c:pt>
              </c:strCache>
            </c:strRef>
          </c:cat>
          <c:val>
            <c:numRef>
              <c:f>Лист1!$B$2:$B$7</c:f>
              <c:numCache>
                <c:formatCode>General</c:formatCode>
                <c:ptCount val="6"/>
                <c:pt idx="0">
                  <c:v>63.84</c:v>
                </c:pt>
                <c:pt idx="1">
                  <c:v>64.900000000000006</c:v>
                </c:pt>
                <c:pt idx="2">
                  <c:v>65.47</c:v>
                </c:pt>
                <c:pt idx="3">
                  <c:v>65.669999999999987</c:v>
                </c:pt>
                <c:pt idx="4">
                  <c:v>66.47</c:v>
                </c:pt>
                <c:pt idx="5">
                  <c:v>66.319999999999993</c:v>
                </c:pt>
              </c:numCache>
            </c:numRef>
          </c:val>
          <c:smooth val="0"/>
          <c:extLst>
            <c:ext xmlns:c16="http://schemas.microsoft.com/office/drawing/2014/chart" uri="{C3380CC4-5D6E-409C-BE32-E72D297353CC}">
              <c16:uniqueId val="{00000006-3E8C-4902-8124-06F6E10DF39E}"/>
            </c:ext>
          </c:extLst>
        </c:ser>
        <c:ser>
          <c:idx val="1"/>
          <c:order val="1"/>
          <c:tx>
            <c:strRef>
              <c:f>Лист1!$C$1</c:f>
              <c:strCache>
                <c:ptCount val="1"/>
                <c:pt idx="0">
                  <c:v>все население</c:v>
                </c:pt>
              </c:strCache>
            </c:strRef>
          </c:tx>
          <c:dLbls>
            <c:dLbl>
              <c:idx val="0"/>
              <c:layout>
                <c:manualLayout>
                  <c:x val="-3.8417073570483407E-2"/>
                  <c:y val="-8.41505433342170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E8C-4902-8124-06F6E10DF39E}"/>
                </c:ext>
              </c:extLst>
            </c:dLbl>
            <c:dLbl>
              <c:idx val="1"/>
              <c:layout>
                <c:manualLayout>
                  <c:x val="-4.1909534804163713E-2"/>
                  <c:y val="-7.85405071119357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E8C-4902-8124-06F6E10DF39E}"/>
                </c:ext>
              </c:extLst>
            </c:dLbl>
            <c:dLbl>
              <c:idx val="2"/>
              <c:layout>
                <c:manualLayout>
                  <c:x val="-5.2386918505204716E-2"/>
                  <c:y val="-7.85405071119356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E8C-4902-8124-06F6E10DF39E}"/>
                </c:ext>
              </c:extLst>
            </c:dLbl>
            <c:dLbl>
              <c:idx val="3"/>
              <c:layout>
                <c:manualLayout>
                  <c:x val="-4.540199603784404E-2"/>
                  <c:y val="-7.29304708896545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E8C-4902-8124-06F6E10DF39E}"/>
                </c:ext>
              </c:extLst>
            </c:dLbl>
            <c:dLbl>
              <c:idx val="4"/>
              <c:layout>
                <c:manualLayout>
                  <c:x val="-4.5401996037844124E-2"/>
                  <c:y val="-7.29304708896545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E8C-4902-8124-06F6E10DF39E}"/>
                </c:ext>
              </c:extLst>
            </c:dLbl>
            <c:dLbl>
              <c:idx val="5"/>
              <c:layout>
                <c:manualLayout>
                  <c:x val="-1.5950008904375167E-2"/>
                  <c:y val="-6.32938729537473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E8C-4902-8124-06F6E10DF39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Лист1!$A$2:$A$7</c:f>
              <c:strCache>
                <c:ptCount val="6"/>
                <c:pt idx="0">
                  <c:v>2011</c:v>
                </c:pt>
                <c:pt idx="1">
                  <c:v>2012</c:v>
                </c:pt>
                <c:pt idx="2">
                  <c:v>2013</c:v>
                </c:pt>
                <c:pt idx="3">
                  <c:v>2014</c:v>
                </c:pt>
                <c:pt idx="4">
                  <c:v>2015</c:v>
                </c:pt>
                <c:pt idx="5">
                  <c:v>2016*</c:v>
                </c:pt>
              </c:strCache>
            </c:strRef>
          </c:cat>
          <c:val>
            <c:numRef>
              <c:f>Лист1!$C$2:$C$7</c:f>
              <c:numCache>
                <c:formatCode>General</c:formatCode>
                <c:ptCount val="6"/>
                <c:pt idx="0">
                  <c:v>70.23</c:v>
                </c:pt>
                <c:pt idx="1">
                  <c:v>70.86999999999999</c:v>
                </c:pt>
                <c:pt idx="2">
                  <c:v>71.540000000000006</c:v>
                </c:pt>
                <c:pt idx="3">
                  <c:v>71.63</c:v>
                </c:pt>
                <c:pt idx="4">
                  <c:v>72.11999999999999</c:v>
                </c:pt>
                <c:pt idx="5">
                  <c:v>72.53</c:v>
                </c:pt>
              </c:numCache>
            </c:numRef>
          </c:val>
          <c:smooth val="0"/>
          <c:extLst>
            <c:ext xmlns:c16="http://schemas.microsoft.com/office/drawing/2014/chart" uri="{C3380CC4-5D6E-409C-BE32-E72D297353CC}">
              <c16:uniqueId val="{0000000D-3E8C-4902-8124-06F6E10DF39E}"/>
            </c:ext>
          </c:extLst>
        </c:ser>
        <c:ser>
          <c:idx val="2"/>
          <c:order val="2"/>
          <c:tx>
            <c:strRef>
              <c:f>Лист1!$D$1</c:f>
              <c:strCache>
                <c:ptCount val="1"/>
                <c:pt idx="0">
                  <c:v>женщины</c:v>
                </c:pt>
              </c:strCache>
            </c:strRef>
          </c:tx>
          <c:dLbls>
            <c:dLbl>
              <c:idx val="0"/>
              <c:layout>
                <c:manualLayout>
                  <c:x val="-3.8417073570483407E-2"/>
                  <c:y val="-7.29304708896545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E8C-4902-8124-06F6E10DF39E}"/>
                </c:ext>
              </c:extLst>
            </c:dLbl>
            <c:dLbl>
              <c:idx val="1"/>
              <c:layout>
                <c:manualLayout>
                  <c:x val="-3.4924612336803058E-2"/>
                  <c:y val="-6.73204346673735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E8C-4902-8124-06F6E10DF39E}"/>
                </c:ext>
              </c:extLst>
            </c:dLbl>
            <c:dLbl>
              <c:idx val="2"/>
              <c:layout>
                <c:manualLayout>
                  <c:x val="-4.5401996037844117E-2"/>
                  <c:y val="-6.17103984450923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3E8C-4902-8124-06F6E10DF39E}"/>
                </c:ext>
              </c:extLst>
            </c:dLbl>
            <c:dLbl>
              <c:idx val="3"/>
              <c:layout>
                <c:manualLayout>
                  <c:x val="-4.3655765421003773E-2"/>
                  <c:y val="-6.17103984450923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E8C-4902-8124-06F6E10DF39E}"/>
                </c:ext>
              </c:extLst>
            </c:dLbl>
            <c:dLbl>
              <c:idx val="4"/>
              <c:layout>
                <c:manualLayout>
                  <c:x val="-4.1909534804163803E-2"/>
                  <c:y val="-5.61003622228112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E8C-4902-8124-06F6E10DF39E}"/>
                </c:ext>
              </c:extLst>
            </c:dLbl>
            <c:dLbl>
              <c:idx val="5"/>
              <c:layout>
                <c:manualLayout>
                  <c:x val="-1.5950008904375167E-2"/>
                  <c:y val="-6.85683623665594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E8C-4902-8124-06F6E10DF39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Лист1!$A$2:$A$7</c:f>
              <c:strCache>
                <c:ptCount val="6"/>
                <c:pt idx="0">
                  <c:v>2011</c:v>
                </c:pt>
                <c:pt idx="1">
                  <c:v>2012</c:v>
                </c:pt>
                <c:pt idx="2">
                  <c:v>2013</c:v>
                </c:pt>
                <c:pt idx="3">
                  <c:v>2014</c:v>
                </c:pt>
                <c:pt idx="4">
                  <c:v>2015</c:v>
                </c:pt>
                <c:pt idx="5">
                  <c:v>2016*</c:v>
                </c:pt>
              </c:strCache>
            </c:strRef>
          </c:cat>
          <c:val>
            <c:numRef>
              <c:f>Лист1!$D$2:$D$7</c:f>
              <c:numCache>
                <c:formatCode>General</c:formatCode>
                <c:ptCount val="6"/>
                <c:pt idx="0">
                  <c:v>76.790000000000006</c:v>
                </c:pt>
                <c:pt idx="1">
                  <c:v>76.8</c:v>
                </c:pt>
                <c:pt idx="2">
                  <c:v>77.52</c:v>
                </c:pt>
                <c:pt idx="3">
                  <c:v>77.510000000000005</c:v>
                </c:pt>
                <c:pt idx="4">
                  <c:v>77.58</c:v>
                </c:pt>
                <c:pt idx="5">
                  <c:v>78.14</c:v>
                </c:pt>
              </c:numCache>
            </c:numRef>
          </c:val>
          <c:smooth val="0"/>
          <c:extLst>
            <c:ext xmlns:c16="http://schemas.microsoft.com/office/drawing/2014/chart" uri="{C3380CC4-5D6E-409C-BE32-E72D297353CC}">
              <c16:uniqueId val="{00000014-3E8C-4902-8124-06F6E10DF39E}"/>
            </c:ext>
          </c:extLst>
        </c:ser>
        <c:dLbls>
          <c:showLegendKey val="0"/>
          <c:showVal val="0"/>
          <c:showCatName val="0"/>
          <c:showSerName val="0"/>
          <c:showPercent val="0"/>
          <c:showBubbleSize val="0"/>
        </c:dLbls>
        <c:marker val="1"/>
        <c:smooth val="0"/>
        <c:axId val="354537984"/>
        <c:axId val="194039168"/>
      </c:lineChart>
      <c:catAx>
        <c:axId val="354537984"/>
        <c:scaling>
          <c:orientation val="minMax"/>
        </c:scaling>
        <c:delete val="0"/>
        <c:axPos val="b"/>
        <c:numFmt formatCode="General" sourceLinked="1"/>
        <c:majorTickMark val="out"/>
        <c:minorTickMark val="none"/>
        <c:tickLblPos val="nextTo"/>
        <c:crossAx val="194039168"/>
        <c:crosses val="autoZero"/>
        <c:auto val="1"/>
        <c:lblAlgn val="ctr"/>
        <c:lblOffset val="100"/>
        <c:noMultiLvlLbl val="0"/>
      </c:catAx>
      <c:valAx>
        <c:axId val="194039168"/>
        <c:scaling>
          <c:orientation val="minMax"/>
        </c:scaling>
        <c:delete val="1"/>
        <c:axPos val="l"/>
        <c:majorGridlines>
          <c:spPr>
            <a:ln>
              <a:noFill/>
            </a:ln>
          </c:spPr>
        </c:majorGridlines>
        <c:numFmt formatCode="General" sourceLinked="1"/>
        <c:majorTickMark val="out"/>
        <c:minorTickMark val="none"/>
        <c:tickLblPos val="none"/>
        <c:crossAx val="354537984"/>
        <c:crosses val="autoZero"/>
        <c:crossBetween val="between"/>
      </c:valAx>
    </c:plotArea>
    <c:legend>
      <c:legendPos val="b"/>
      <c:layout/>
      <c:overlay val="0"/>
    </c:legend>
    <c:plotVisOnly val="1"/>
    <c:dispBlanksAs val="zero"/>
    <c:showDLblsOverMax val="0"/>
  </c:chart>
  <c:txPr>
    <a:bodyPr/>
    <a:lstStyle/>
    <a:p>
      <a:pPr>
        <a:defRPr sz="1100">
          <a:latin typeface="Arial" pitchFamily="34" charset="0"/>
          <a:cs typeface="Arial" pitchFamily="34" charset="0"/>
        </a:defRPr>
      </a:pPr>
      <a:endParaRPr lang="ru-RU"/>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12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0.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EDEE6-795A-4A3F-B1EA-9FEECD8F327E}" type="doc">
      <dgm:prSet loTypeId="urn:microsoft.com/office/officeart/2009/3/layout/RandomtoResultProcess" loCatId="process" qsTypeId="urn:microsoft.com/office/officeart/2005/8/quickstyle/simple1" qsCatId="simple" csTypeId="urn:microsoft.com/office/officeart/2005/8/colors/colorful1#1" csCatId="colorful" phldr="1"/>
      <dgm:spPr/>
      <dgm:t>
        <a:bodyPr/>
        <a:lstStyle/>
        <a:p>
          <a:endParaRPr lang="ru-RU"/>
        </a:p>
      </dgm:t>
    </dgm:pt>
    <dgm:pt modelId="{8049561C-A353-4524-BD10-A48E582352B8}">
      <dgm:prSet phldrT="[Текст]"/>
      <dgm:spPr/>
      <dgm:t>
        <a:bodyPr/>
        <a:lstStyle/>
        <a:p>
          <a:r>
            <a:rPr lang="ru-RU" b="1" dirty="0" smtClean="0"/>
            <a:t>Медицинское обслуживание</a:t>
          </a:r>
          <a:endParaRPr lang="ru-RU" b="1" dirty="0"/>
        </a:p>
      </dgm:t>
    </dgm:pt>
    <dgm:pt modelId="{6136B015-2B71-438A-B29E-5A35FA7B1D3C}" type="parTrans" cxnId="{2DB61C38-562B-485F-A5B2-87EEB50E9069}">
      <dgm:prSet/>
      <dgm:spPr/>
      <dgm:t>
        <a:bodyPr/>
        <a:lstStyle/>
        <a:p>
          <a:endParaRPr lang="ru-RU"/>
        </a:p>
      </dgm:t>
    </dgm:pt>
    <dgm:pt modelId="{3304CF19-3147-4873-BB37-0087DB80C7F8}" type="sibTrans" cxnId="{2DB61C38-562B-485F-A5B2-87EEB50E9069}">
      <dgm:prSet/>
      <dgm:spPr/>
      <dgm:t>
        <a:bodyPr/>
        <a:lstStyle/>
        <a:p>
          <a:endParaRPr lang="ru-RU"/>
        </a:p>
      </dgm:t>
    </dgm:pt>
    <dgm:pt modelId="{93A3EA57-67DB-4D9B-A4EC-9BEA61A5B55F}">
      <dgm:prSet phldrT="[Текст]"/>
      <dgm:spPr/>
      <dgm:t>
        <a:bodyPr/>
        <a:lstStyle/>
        <a:p>
          <a:r>
            <a:rPr lang="ru-RU" dirty="0" smtClean="0"/>
            <a:t>Нехватка кадров</a:t>
          </a:r>
          <a:endParaRPr lang="ru-RU" dirty="0"/>
        </a:p>
      </dgm:t>
    </dgm:pt>
    <dgm:pt modelId="{3A257B81-8C28-4DC0-B85B-C590E0C97973}" type="parTrans" cxnId="{6781CCBF-F443-4EC1-90C9-D08DF7D526C3}">
      <dgm:prSet/>
      <dgm:spPr/>
      <dgm:t>
        <a:bodyPr/>
        <a:lstStyle/>
        <a:p>
          <a:endParaRPr lang="ru-RU"/>
        </a:p>
      </dgm:t>
    </dgm:pt>
    <dgm:pt modelId="{8A5DA9EA-3ED7-4B15-9600-68F95A35252D}" type="sibTrans" cxnId="{6781CCBF-F443-4EC1-90C9-D08DF7D526C3}">
      <dgm:prSet/>
      <dgm:spPr/>
      <dgm:t>
        <a:bodyPr/>
        <a:lstStyle/>
        <a:p>
          <a:endParaRPr lang="ru-RU"/>
        </a:p>
      </dgm:t>
    </dgm:pt>
    <dgm:pt modelId="{BE94C8A2-5357-44F4-8B11-FBF49F8DFF64}">
      <dgm:prSet phldrT="[Текст]"/>
      <dgm:spPr/>
      <dgm:t>
        <a:bodyPr/>
        <a:lstStyle/>
        <a:p>
          <a:r>
            <a:rPr lang="ru-RU" b="1" dirty="0" smtClean="0">
              <a:solidFill>
                <a:srgbClr val="C00000"/>
              </a:solidFill>
            </a:rPr>
            <a:t>Ухудшение здоровья школьников</a:t>
          </a:r>
          <a:endParaRPr lang="ru-RU" b="1" dirty="0">
            <a:solidFill>
              <a:srgbClr val="C00000"/>
            </a:solidFill>
          </a:endParaRPr>
        </a:p>
      </dgm:t>
    </dgm:pt>
    <dgm:pt modelId="{2EA1D084-7EDF-461D-BBBC-F9466528146A}" type="parTrans" cxnId="{87CD049E-46CC-4BD6-8373-ADC99919CEB2}">
      <dgm:prSet/>
      <dgm:spPr/>
      <dgm:t>
        <a:bodyPr/>
        <a:lstStyle/>
        <a:p>
          <a:endParaRPr lang="ru-RU"/>
        </a:p>
      </dgm:t>
    </dgm:pt>
    <dgm:pt modelId="{9FCB9B61-56A4-43F9-8E58-6ABC8B0C96E3}" type="sibTrans" cxnId="{87CD049E-46CC-4BD6-8373-ADC99919CEB2}">
      <dgm:prSet/>
      <dgm:spPr/>
      <dgm:t>
        <a:bodyPr/>
        <a:lstStyle/>
        <a:p>
          <a:endParaRPr lang="ru-RU"/>
        </a:p>
      </dgm:t>
    </dgm:pt>
    <dgm:pt modelId="{6679526F-D4A1-4A2F-A9C7-5BA9C5FC14BF}" type="pres">
      <dgm:prSet presAssocID="{178EDEE6-795A-4A3F-B1EA-9FEECD8F327E}" presName="Name0" presStyleCnt="0">
        <dgm:presLayoutVars>
          <dgm:dir/>
          <dgm:animOne val="branch"/>
          <dgm:animLvl val="lvl"/>
        </dgm:presLayoutVars>
      </dgm:prSet>
      <dgm:spPr/>
      <dgm:t>
        <a:bodyPr/>
        <a:lstStyle/>
        <a:p>
          <a:endParaRPr lang="ru-RU"/>
        </a:p>
      </dgm:t>
    </dgm:pt>
    <dgm:pt modelId="{2A6B087F-7E0F-400B-A2D3-3C5E966FA2DF}" type="pres">
      <dgm:prSet presAssocID="{8049561C-A353-4524-BD10-A48E582352B8}" presName="chaos" presStyleCnt="0"/>
      <dgm:spPr/>
    </dgm:pt>
    <dgm:pt modelId="{165C4F61-58A1-4A0D-B2C0-54CAB7596FB2}" type="pres">
      <dgm:prSet presAssocID="{8049561C-A353-4524-BD10-A48E582352B8}" presName="parTx1" presStyleLbl="revTx" presStyleIdx="0" presStyleCnt="2"/>
      <dgm:spPr/>
      <dgm:t>
        <a:bodyPr/>
        <a:lstStyle/>
        <a:p>
          <a:endParaRPr lang="ru-RU"/>
        </a:p>
      </dgm:t>
    </dgm:pt>
    <dgm:pt modelId="{D0F618EB-F922-4983-BBDB-E53F57FE0919}" type="pres">
      <dgm:prSet presAssocID="{8049561C-A353-4524-BD10-A48E582352B8}" presName="desTx1" presStyleLbl="revTx" presStyleIdx="1" presStyleCnt="2" custScaleY="59568" custLinFactNeighborX="-121" custLinFactNeighborY="-25683">
        <dgm:presLayoutVars>
          <dgm:bulletEnabled val="1"/>
        </dgm:presLayoutVars>
      </dgm:prSet>
      <dgm:spPr/>
      <dgm:t>
        <a:bodyPr/>
        <a:lstStyle/>
        <a:p>
          <a:endParaRPr lang="ru-RU"/>
        </a:p>
      </dgm:t>
    </dgm:pt>
    <dgm:pt modelId="{CBE38D61-E9B2-4704-8676-2118574B44F5}" type="pres">
      <dgm:prSet presAssocID="{8049561C-A353-4524-BD10-A48E582352B8}" presName="c1" presStyleLbl="node1" presStyleIdx="0" presStyleCnt="19"/>
      <dgm:spPr/>
    </dgm:pt>
    <dgm:pt modelId="{19656C0F-C799-4594-BC53-C991BD227924}" type="pres">
      <dgm:prSet presAssocID="{8049561C-A353-4524-BD10-A48E582352B8}" presName="c2" presStyleLbl="node1" presStyleIdx="1" presStyleCnt="19"/>
      <dgm:spPr/>
    </dgm:pt>
    <dgm:pt modelId="{C6962B51-D96B-4E71-824F-9DDD883EA83C}" type="pres">
      <dgm:prSet presAssocID="{8049561C-A353-4524-BD10-A48E582352B8}" presName="c3" presStyleLbl="node1" presStyleIdx="2" presStyleCnt="19"/>
      <dgm:spPr/>
    </dgm:pt>
    <dgm:pt modelId="{26341D8A-0369-4BD7-B438-290CF9938C25}" type="pres">
      <dgm:prSet presAssocID="{8049561C-A353-4524-BD10-A48E582352B8}" presName="c4" presStyleLbl="node1" presStyleIdx="3" presStyleCnt="19"/>
      <dgm:spPr/>
    </dgm:pt>
    <dgm:pt modelId="{6BDFB141-3F7A-48E4-B4EB-353C39BB2435}" type="pres">
      <dgm:prSet presAssocID="{8049561C-A353-4524-BD10-A48E582352B8}" presName="c5" presStyleLbl="node1" presStyleIdx="4" presStyleCnt="19"/>
      <dgm:spPr/>
    </dgm:pt>
    <dgm:pt modelId="{D6BC71E2-071C-4033-B6A7-698E82EC3E2C}" type="pres">
      <dgm:prSet presAssocID="{8049561C-A353-4524-BD10-A48E582352B8}" presName="c6" presStyleLbl="node1" presStyleIdx="5" presStyleCnt="19"/>
      <dgm:spPr/>
    </dgm:pt>
    <dgm:pt modelId="{CA2EB4A0-78D4-4856-B605-871B00F0FFEF}" type="pres">
      <dgm:prSet presAssocID="{8049561C-A353-4524-BD10-A48E582352B8}" presName="c7" presStyleLbl="node1" presStyleIdx="6" presStyleCnt="19"/>
      <dgm:spPr/>
    </dgm:pt>
    <dgm:pt modelId="{74F0CC1A-0081-44AB-813A-0E18DB1DAA06}" type="pres">
      <dgm:prSet presAssocID="{8049561C-A353-4524-BD10-A48E582352B8}" presName="c8" presStyleLbl="node1" presStyleIdx="7" presStyleCnt="19"/>
      <dgm:spPr/>
    </dgm:pt>
    <dgm:pt modelId="{0106AD1E-A403-4D58-AAD9-C81715C12D76}" type="pres">
      <dgm:prSet presAssocID="{8049561C-A353-4524-BD10-A48E582352B8}" presName="c9" presStyleLbl="node1" presStyleIdx="8" presStyleCnt="19"/>
      <dgm:spPr/>
    </dgm:pt>
    <dgm:pt modelId="{A3B1659B-1587-4EA5-A9F1-35F5198C7215}" type="pres">
      <dgm:prSet presAssocID="{8049561C-A353-4524-BD10-A48E582352B8}" presName="c10" presStyleLbl="node1" presStyleIdx="9" presStyleCnt="19"/>
      <dgm:spPr/>
    </dgm:pt>
    <dgm:pt modelId="{0F29DC2D-A2D3-45DA-B6D2-30BACAEFF24B}" type="pres">
      <dgm:prSet presAssocID="{8049561C-A353-4524-BD10-A48E582352B8}" presName="c11" presStyleLbl="node1" presStyleIdx="10" presStyleCnt="19"/>
      <dgm:spPr/>
    </dgm:pt>
    <dgm:pt modelId="{154304C1-8C31-4CD0-AAA9-F29CEB713BE3}" type="pres">
      <dgm:prSet presAssocID="{8049561C-A353-4524-BD10-A48E582352B8}" presName="c12" presStyleLbl="node1" presStyleIdx="11" presStyleCnt="19"/>
      <dgm:spPr/>
    </dgm:pt>
    <dgm:pt modelId="{DAE76D16-45A8-48EF-8872-8A06CEA4B858}" type="pres">
      <dgm:prSet presAssocID="{8049561C-A353-4524-BD10-A48E582352B8}" presName="c13" presStyleLbl="node1" presStyleIdx="12" presStyleCnt="19"/>
      <dgm:spPr/>
    </dgm:pt>
    <dgm:pt modelId="{8334D083-A610-475F-A823-F6AD3B45CF95}" type="pres">
      <dgm:prSet presAssocID="{8049561C-A353-4524-BD10-A48E582352B8}" presName="c14" presStyleLbl="node1" presStyleIdx="13" presStyleCnt="19"/>
      <dgm:spPr/>
    </dgm:pt>
    <dgm:pt modelId="{C6F1C131-58DE-448E-B166-6E8184B3DB07}" type="pres">
      <dgm:prSet presAssocID="{8049561C-A353-4524-BD10-A48E582352B8}" presName="c15" presStyleLbl="node1" presStyleIdx="14" presStyleCnt="19"/>
      <dgm:spPr/>
    </dgm:pt>
    <dgm:pt modelId="{F35C4CF5-E8FE-4EE9-AC9B-57AA72B8FDBD}" type="pres">
      <dgm:prSet presAssocID="{8049561C-A353-4524-BD10-A48E582352B8}" presName="c16" presStyleLbl="node1" presStyleIdx="15" presStyleCnt="19"/>
      <dgm:spPr/>
    </dgm:pt>
    <dgm:pt modelId="{D7B52B87-616F-42A7-8A20-B1EBEA06FC00}" type="pres">
      <dgm:prSet presAssocID="{8049561C-A353-4524-BD10-A48E582352B8}" presName="c17" presStyleLbl="node1" presStyleIdx="16" presStyleCnt="19"/>
      <dgm:spPr/>
    </dgm:pt>
    <dgm:pt modelId="{6F8AA99D-A4F8-4144-AA59-C5AEB559A22B}" type="pres">
      <dgm:prSet presAssocID="{8049561C-A353-4524-BD10-A48E582352B8}" presName="c18" presStyleLbl="node1" presStyleIdx="17" presStyleCnt="19"/>
      <dgm:spPr/>
    </dgm:pt>
    <dgm:pt modelId="{04417A35-5D7E-4A7F-A94A-16319529E369}" type="pres">
      <dgm:prSet presAssocID="{3304CF19-3147-4873-BB37-0087DB80C7F8}" presName="chevronComposite1" presStyleCnt="0"/>
      <dgm:spPr/>
    </dgm:pt>
    <dgm:pt modelId="{6F705E2F-8EC7-42FE-A357-2C5B7FBE727C}" type="pres">
      <dgm:prSet presAssocID="{3304CF19-3147-4873-BB37-0087DB80C7F8}" presName="chevron1" presStyleLbl="sibTrans2D1" presStyleIdx="0" presStyleCnt="2"/>
      <dgm:spPr/>
    </dgm:pt>
    <dgm:pt modelId="{4A17ED29-0EC8-4FC3-8BDA-556BE12EC1AF}" type="pres">
      <dgm:prSet presAssocID="{3304CF19-3147-4873-BB37-0087DB80C7F8}" presName="spChevron1" presStyleCnt="0"/>
      <dgm:spPr/>
    </dgm:pt>
    <dgm:pt modelId="{4A34D91D-4CDC-4F29-9E5F-E049DC600B92}" type="pres">
      <dgm:prSet presAssocID="{3304CF19-3147-4873-BB37-0087DB80C7F8}" presName="overlap" presStyleCnt="0"/>
      <dgm:spPr/>
    </dgm:pt>
    <dgm:pt modelId="{7F4560D7-80C5-4BD0-88DD-26E96A2405FF}" type="pres">
      <dgm:prSet presAssocID="{3304CF19-3147-4873-BB37-0087DB80C7F8}" presName="chevronComposite2" presStyleCnt="0"/>
      <dgm:spPr/>
    </dgm:pt>
    <dgm:pt modelId="{39FD2D73-0BF1-4ACE-8360-2CFD0178AD6B}" type="pres">
      <dgm:prSet presAssocID="{3304CF19-3147-4873-BB37-0087DB80C7F8}" presName="chevron2" presStyleLbl="sibTrans2D1" presStyleIdx="1" presStyleCnt="2"/>
      <dgm:spPr/>
    </dgm:pt>
    <dgm:pt modelId="{3B0F06B7-4482-42A6-991B-DCC9D93B4199}" type="pres">
      <dgm:prSet presAssocID="{3304CF19-3147-4873-BB37-0087DB80C7F8}" presName="spChevron2" presStyleCnt="0"/>
      <dgm:spPr/>
    </dgm:pt>
    <dgm:pt modelId="{147B87EB-6E84-4B05-AC89-1A65EDF25CDA}" type="pres">
      <dgm:prSet presAssocID="{BE94C8A2-5357-44F4-8B11-FBF49F8DFF64}" presName="last" presStyleCnt="0"/>
      <dgm:spPr/>
    </dgm:pt>
    <dgm:pt modelId="{BCD33381-9803-480B-B857-46F514E8536C}" type="pres">
      <dgm:prSet presAssocID="{BE94C8A2-5357-44F4-8B11-FBF49F8DFF64}" presName="circleTx" presStyleLbl="node1" presStyleIdx="18" presStyleCnt="19"/>
      <dgm:spPr/>
      <dgm:t>
        <a:bodyPr/>
        <a:lstStyle/>
        <a:p>
          <a:endParaRPr lang="ru-RU"/>
        </a:p>
      </dgm:t>
    </dgm:pt>
    <dgm:pt modelId="{4F8EACE2-7662-43CA-84F8-674DECB70C88}" type="pres">
      <dgm:prSet presAssocID="{BE94C8A2-5357-44F4-8B11-FBF49F8DFF64}" presName="spN" presStyleCnt="0"/>
      <dgm:spPr/>
    </dgm:pt>
  </dgm:ptLst>
  <dgm:cxnLst>
    <dgm:cxn modelId="{E655A294-AFC5-49B2-8229-59CB7D02B2A1}" type="presOf" srcId="{8049561C-A353-4524-BD10-A48E582352B8}" destId="{165C4F61-58A1-4A0D-B2C0-54CAB7596FB2}" srcOrd="0" destOrd="0" presId="urn:microsoft.com/office/officeart/2009/3/layout/RandomtoResultProcess"/>
    <dgm:cxn modelId="{87CD049E-46CC-4BD6-8373-ADC99919CEB2}" srcId="{178EDEE6-795A-4A3F-B1EA-9FEECD8F327E}" destId="{BE94C8A2-5357-44F4-8B11-FBF49F8DFF64}" srcOrd="1" destOrd="0" parTransId="{2EA1D084-7EDF-461D-BBBC-F9466528146A}" sibTransId="{9FCB9B61-56A4-43F9-8E58-6ABC8B0C96E3}"/>
    <dgm:cxn modelId="{2DB61C38-562B-485F-A5B2-87EEB50E9069}" srcId="{178EDEE6-795A-4A3F-B1EA-9FEECD8F327E}" destId="{8049561C-A353-4524-BD10-A48E582352B8}" srcOrd="0" destOrd="0" parTransId="{6136B015-2B71-438A-B29E-5A35FA7B1D3C}" sibTransId="{3304CF19-3147-4873-BB37-0087DB80C7F8}"/>
    <dgm:cxn modelId="{A9C515FB-8366-4ED8-BBAB-33D032BAEDB8}" type="presOf" srcId="{93A3EA57-67DB-4D9B-A4EC-9BEA61A5B55F}" destId="{D0F618EB-F922-4983-BBDB-E53F57FE0919}" srcOrd="0" destOrd="0" presId="urn:microsoft.com/office/officeart/2009/3/layout/RandomtoResultProcess"/>
    <dgm:cxn modelId="{FFD9812C-17C0-4C0F-9E26-AFEB69A82FBF}" type="presOf" srcId="{178EDEE6-795A-4A3F-B1EA-9FEECD8F327E}" destId="{6679526F-D4A1-4A2F-A9C7-5BA9C5FC14BF}" srcOrd="0" destOrd="0" presId="urn:microsoft.com/office/officeart/2009/3/layout/RandomtoResultProcess"/>
    <dgm:cxn modelId="{24FFCFBC-CE6B-42A4-B801-C8F7AC97AB0C}" type="presOf" srcId="{BE94C8A2-5357-44F4-8B11-FBF49F8DFF64}" destId="{BCD33381-9803-480B-B857-46F514E8536C}" srcOrd="0" destOrd="0" presId="urn:microsoft.com/office/officeart/2009/3/layout/RandomtoResultProcess"/>
    <dgm:cxn modelId="{6781CCBF-F443-4EC1-90C9-D08DF7D526C3}" srcId="{8049561C-A353-4524-BD10-A48E582352B8}" destId="{93A3EA57-67DB-4D9B-A4EC-9BEA61A5B55F}" srcOrd="0" destOrd="0" parTransId="{3A257B81-8C28-4DC0-B85B-C590E0C97973}" sibTransId="{8A5DA9EA-3ED7-4B15-9600-68F95A35252D}"/>
    <dgm:cxn modelId="{F8BE7FC5-F29B-4502-867D-34BEDFF313C6}" type="presParOf" srcId="{6679526F-D4A1-4A2F-A9C7-5BA9C5FC14BF}" destId="{2A6B087F-7E0F-400B-A2D3-3C5E966FA2DF}" srcOrd="0" destOrd="0" presId="urn:microsoft.com/office/officeart/2009/3/layout/RandomtoResultProcess"/>
    <dgm:cxn modelId="{C4039E9D-E373-42EA-B44B-C2FC2BA97251}" type="presParOf" srcId="{2A6B087F-7E0F-400B-A2D3-3C5E966FA2DF}" destId="{165C4F61-58A1-4A0D-B2C0-54CAB7596FB2}" srcOrd="0" destOrd="0" presId="urn:microsoft.com/office/officeart/2009/3/layout/RandomtoResultProcess"/>
    <dgm:cxn modelId="{A7E65AD0-D5BE-4412-A696-49242B44507F}" type="presParOf" srcId="{2A6B087F-7E0F-400B-A2D3-3C5E966FA2DF}" destId="{D0F618EB-F922-4983-BBDB-E53F57FE0919}" srcOrd="1" destOrd="0" presId="urn:microsoft.com/office/officeart/2009/3/layout/RandomtoResultProcess"/>
    <dgm:cxn modelId="{B07F02C5-FD29-4A76-BB2B-1A0F270CDE7E}" type="presParOf" srcId="{2A6B087F-7E0F-400B-A2D3-3C5E966FA2DF}" destId="{CBE38D61-E9B2-4704-8676-2118574B44F5}" srcOrd="2" destOrd="0" presId="urn:microsoft.com/office/officeart/2009/3/layout/RandomtoResultProcess"/>
    <dgm:cxn modelId="{2333CAA3-DD6B-4A91-B3A5-2D3B1EADE230}" type="presParOf" srcId="{2A6B087F-7E0F-400B-A2D3-3C5E966FA2DF}" destId="{19656C0F-C799-4594-BC53-C991BD227924}" srcOrd="3" destOrd="0" presId="urn:microsoft.com/office/officeart/2009/3/layout/RandomtoResultProcess"/>
    <dgm:cxn modelId="{EE586091-0EBC-4953-A08F-A96E303329C7}" type="presParOf" srcId="{2A6B087F-7E0F-400B-A2D3-3C5E966FA2DF}" destId="{C6962B51-D96B-4E71-824F-9DDD883EA83C}" srcOrd="4" destOrd="0" presId="urn:microsoft.com/office/officeart/2009/3/layout/RandomtoResultProcess"/>
    <dgm:cxn modelId="{DA303C15-B00B-4BCC-BBB4-899D2908AA52}" type="presParOf" srcId="{2A6B087F-7E0F-400B-A2D3-3C5E966FA2DF}" destId="{26341D8A-0369-4BD7-B438-290CF9938C25}" srcOrd="5" destOrd="0" presId="urn:microsoft.com/office/officeart/2009/3/layout/RandomtoResultProcess"/>
    <dgm:cxn modelId="{000DD392-B51E-421A-8059-141226ABD8EB}" type="presParOf" srcId="{2A6B087F-7E0F-400B-A2D3-3C5E966FA2DF}" destId="{6BDFB141-3F7A-48E4-B4EB-353C39BB2435}" srcOrd="6" destOrd="0" presId="urn:microsoft.com/office/officeart/2009/3/layout/RandomtoResultProcess"/>
    <dgm:cxn modelId="{F1CF35DD-D254-480F-92E2-17391AAFDFF8}" type="presParOf" srcId="{2A6B087F-7E0F-400B-A2D3-3C5E966FA2DF}" destId="{D6BC71E2-071C-4033-B6A7-698E82EC3E2C}" srcOrd="7" destOrd="0" presId="urn:microsoft.com/office/officeart/2009/3/layout/RandomtoResultProcess"/>
    <dgm:cxn modelId="{568D0D67-A8D8-4511-A816-D45B74CEF32A}" type="presParOf" srcId="{2A6B087F-7E0F-400B-A2D3-3C5E966FA2DF}" destId="{CA2EB4A0-78D4-4856-B605-871B00F0FFEF}" srcOrd="8" destOrd="0" presId="urn:microsoft.com/office/officeart/2009/3/layout/RandomtoResultProcess"/>
    <dgm:cxn modelId="{B409343C-CC8C-4538-8CCE-E82BAEBEACA6}" type="presParOf" srcId="{2A6B087F-7E0F-400B-A2D3-3C5E966FA2DF}" destId="{74F0CC1A-0081-44AB-813A-0E18DB1DAA06}" srcOrd="9" destOrd="0" presId="urn:microsoft.com/office/officeart/2009/3/layout/RandomtoResultProcess"/>
    <dgm:cxn modelId="{A90174C1-9EDC-4D61-BC47-725AC0CF4846}" type="presParOf" srcId="{2A6B087F-7E0F-400B-A2D3-3C5E966FA2DF}" destId="{0106AD1E-A403-4D58-AAD9-C81715C12D76}" srcOrd="10" destOrd="0" presId="urn:microsoft.com/office/officeart/2009/3/layout/RandomtoResultProcess"/>
    <dgm:cxn modelId="{533A2677-C945-4FAE-8CBA-427515D1AFB6}" type="presParOf" srcId="{2A6B087F-7E0F-400B-A2D3-3C5E966FA2DF}" destId="{A3B1659B-1587-4EA5-A9F1-35F5198C7215}" srcOrd="11" destOrd="0" presId="urn:microsoft.com/office/officeart/2009/3/layout/RandomtoResultProcess"/>
    <dgm:cxn modelId="{FBC2B503-63C7-4027-A7F2-5AC7BCD2E089}" type="presParOf" srcId="{2A6B087F-7E0F-400B-A2D3-3C5E966FA2DF}" destId="{0F29DC2D-A2D3-45DA-B6D2-30BACAEFF24B}" srcOrd="12" destOrd="0" presId="urn:microsoft.com/office/officeart/2009/3/layout/RandomtoResultProcess"/>
    <dgm:cxn modelId="{24968836-F049-42CA-811D-FA439DE8730D}" type="presParOf" srcId="{2A6B087F-7E0F-400B-A2D3-3C5E966FA2DF}" destId="{154304C1-8C31-4CD0-AAA9-F29CEB713BE3}" srcOrd="13" destOrd="0" presId="urn:microsoft.com/office/officeart/2009/3/layout/RandomtoResultProcess"/>
    <dgm:cxn modelId="{B180E825-9CD4-447B-9DE2-C2F934CEDEB6}" type="presParOf" srcId="{2A6B087F-7E0F-400B-A2D3-3C5E966FA2DF}" destId="{DAE76D16-45A8-48EF-8872-8A06CEA4B858}" srcOrd="14" destOrd="0" presId="urn:microsoft.com/office/officeart/2009/3/layout/RandomtoResultProcess"/>
    <dgm:cxn modelId="{EC89D30F-0130-42E5-8ADC-785B7C84A4F5}" type="presParOf" srcId="{2A6B087F-7E0F-400B-A2D3-3C5E966FA2DF}" destId="{8334D083-A610-475F-A823-F6AD3B45CF95}" srcOrd="15" destOrd="0" presId="urn:microsoft.com/office/officeart/2009/3/layout/RandomtoResultProcess"/>
    <dgm:cxn modelId="{066F7B79-64B5-4ED9-849E-800D7ED63463}" type="presParOf" srcId="{2A6B087F-7E0F-400B-A2D3-3C5E966FA2DF}" destId="{C6F1C131-58DE-448E-B166-6E8184B3DB07}" srcOrd="16" destOrd="0" presId="urn:microsoft.com/office/officeart/2009/3/layout/RandomtoResultProcess"/>
    <dgm:cxn modelId="{1D2B6757-8E43-4386-8D6D-F039CFE6106A}" type="presParOf" srcId="{2A6B087F-7E0F-400B-A2D3-3C5E966FA2DF}" destId="{F35C4CF5-E8FE-4EE9-AC9B-57AA72B8FDBD}" srcOrd="17" destOrd="0" presId="urn:microsoft.com/office/officeart/2009/3/layout/RandomtoResultProcess"/>
    <dgm:cxn modelId="{8A6E1B81-A05D-4D2A-8DC7-8C45A5AA73F6}" type="presParOf" srcId="{2A6B087F-7E0F-400B-A2D3-3C5E966FA2DF}" destId="{D7B52B87-616F-42A7-8A20-B1EBEA06FC00}" srcOrd="18" destOrd="0" presId="urn:microsoft.com/office/officeart/2009/3/layout/RandomtoResultProcess"/>
    <dgm:cxn modelId="{294DCE20-B5A1-444B-84AE-0CE74B575A8A}" type="presParOf" srcId="{2A6B087F-7E0F-400B-A2D3-3C5E966FA2DF}" destId="{6F8AA99D-A4F8-4144-AA59-C5AEB559A22B}" srcOrd="19" destOrd="0" presId="urn:microsoft.com/office/officeart/2009/3/layout/RandomtoResultProcess"/>
    <dgm:cxn modelId="{061773D9-0B99-4B8A-B95E-9612F584953B}" type="presParOf" srcId="{6679526F-D4A1-4A2F-A9C7-5BA9C5FC14BF}" destId="{04417A35-5D7E-4A7F-A94A-16319529E369}" srcOrd="1" destOrd="0" presId="urn:microsoft.com/office/officeart/2009/3/layout/RandomtoResultProcess"/>
    <dgm:cxn modelId="{8A1704B9-EC2F-4157-A289-388475B73F9C}" type="presParOf" srcId="{04417A35-5D7E-4A7F-A94A-16319529E369}" destId="{6F705E2F-8EC7-42FE-A357-2C5B7FBE727C}" srcOrd="0" destOrd="0" presId="urn:microsoft.com/office/officeart/2009/3/layout/RandomtoResultProcess"/>
    <dgm:cxn modelId="{11B0E007-0C3B-404E-9151-34F7E43AF96A}" type="presParOf" srcId="{04417A35-5D7E-4A7F-A94A-16319529E369}" destId="{4A17ED29-0EC8-4FC3-8BDA-556BE12EC1AF}" srcOrd="1" destOrd="0" presId="urn:microsoft.com/office/officeart/2009/3/layout/RandomtoResultProcess"/>
    <dgm:cxn modelId="{91E574BA-E944-4767-93AC-602CA013A8DD}" type="presParOf" srcId="{6679526F-D4A1-4A2F-A9C7-5BA9C5FC14BF}" destId="{4A34D91D-4CDC-4F29-9E5F-E049DC600B92}" srcOrd="2" destOrd="0" presId="urn:microsoft.com/office/officeart/2009/3/layout/RandomtoResultProcess"/>
    <dgm:cxn modelId="{7BC4755B-369B-4A4E-B856-C81AD2BC753A}" type="presParOf" srcId="{6679526F-D4A1-4A2F-A9C7-5BA9C5FC14BF}" destId="{7F4560D7-80C5-4BD0-88DD-26E96A2405FF}" srcOrd="3" destOrd="0" presId="urn:microsoft.com/office/officeart/2009/3/layout/RandomtoResultProcess"/>
    <dgm:cxn modelId="{363B0706-FE9F-457A-B236-0B354DC89CA4}" type="presParOf" srcId="{7F4560D7-80C5-4BD0-88DD-26E96A2405FF}" destId="{39FD2D73-0BF1-4ACE-8360-2CFD0178AD6B}" srcOrd="0" destOrd="0" presId="urn:microsoft.com/office/officeart/2009/3/layout/RandomtoResultProcess"/>
    <dgm:cxn modelId="{903F323C-7C8C-4833-A0CA-968641871932}" type="presParOf" srcId="{7F4560D7-80C5-4BD0-88DD-26E96A2405FF}" destId="{3B0F06B7-4482-42A6-991B-DCC9D93B4199}" srcOrd="1" destOrd="0" presId="urn:microsoft.com/office/officeart/2009/3/layout/RandomtoResultProcess"/>
    <dgm:cxn modelId="{3DB88F37-91C5-4926-803F-5F8FBE4175EF}" type="presParOf" srcId="{6679526F-D4A1-4A2F-A9C7-5BA9C5FC14BF}" destId="{147B87EB-6E84-4B05-AC89-1A65EDF25CDA}" srcOrd="4" destOrd="0" presId="urn:microsoft.com/office/officeart/2009/3/layout/RandomtoResultProcess"/>
    <dgm:cxn modelId="{61AFF863-3DFB-41E3-A49A-90FF998CFF34}" type="presParOf" srcId="{147B87EB-6E84-4B05-AC89-1A65EDF25CDA}" destId="{BCD33381-9803-480B-B857-46F514E8536C}" srcOrd="0" destOrd="0" presId="urn:microsoft.com/office/officeart/2009/3/layout/RandomtoResultProcess"/>
    <dgm:cxn modelId="{1D4D185C-2898-41EE-B32A-73814BAF83EB}" type="presParOf" srcId="{147B87EB-6E84-4B05-AC89-1A65EDF25CDA}" destId="{4F8EACE2-7662-43CA-84F8-674DECB70C88}" srcOrd="1" destOrd="0" presId="urn:microsoft.com/office/officeart/2009/3/layout/RandomtoResult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6047B-EF46-4E08-BB1B-70187AF8BA69}" type="doc">
      <dgm:prSet loTypeId="urn:microsoft.com/office/officeart/2008/layout/PictureAccentList" loCatId="list" qsTypeId="urn:microsoft.com/office/officeart/2005/8/quickstyle/simple1" qsCatId="simple" csTypeId="urn:microsoft.com/office/officeart/2005/8/colors/accent0_1" csCatId="mainScheme" phldr="1"/>
      <dgm:spPr/>
      <dgm:t>
        <a:bodyPr/>
        <a:lstStyle/>
        <a:p>
          <a:endParaRPr lang="ru-RU"/>
        </a:p>
      </dgm:t>
    </dgm:pt>
    <dgm:pt modelId="{D04192AC-5E60-4DD0-841A-018E4AC1E92E}">
      <dgm:prSet phldrT="[Текст]"/>
      <dgm:spPr/>
      <dgm:t>
        <a:bodyPr/>
        <a:lstStyle/>
        <a:p>
          <a:r>
            <a:rPr lang="ru-RU" b="1" dirty="0" smtClean="0">
              <a:solidFill>
                <a:srgbClr val="C00000"/>
              </a:solidFill>
            </a:rPr>
            <a:t>Оказание медицинской помощи обучающимся в условиях образовательной организации</a:t>
          </a:r>
          <a:endParaRPr lang="ru-RU" b="1" dirty="0">
            <a:solidFill>
              <a:srgbClr val="C00000"/>
            </a:solidFill>
          </a:endParaRPr>
        </a:p>
      </dgm:t>
    </dgm:pt>
    <dgm:pt modelId="{19DA9FA4-2A09-45D8-A478-050EEF9D7758}" type="parTrans" cxnId="{6913B171-72E8-4B39-B50D-3CD67E92CF6E}">
      <dgm:prSet/>
      <dgm:spPr/>
      <dgm:t>
        <a:bodyPr/>
        <a:lstStyle/>
        <a:p>
          <a:endParaRPr lang="ru-RU"/>
        </a:p>
      </dgm:t>
    </dgm:pt>
    <dgm:pt modelId="{03A61D67-E871-4351-AE5C-1849AFD430AE}" type="sibTrans" cxnId="{6913B171-72E8-4B39-B50D-3CD67E92CF6E}">
      <dgm:prSet/>
      <dgm:spPr/>
      <dgm:t>
        <a:bodyPr/>
        <a:lstStyle/>
        <a:p>
          <a:endParaRPr lang="ru-RU"/>
        </a:p>
      </dgm:t>
    </dgm:pt>
    <dgm:pt modelId="{77C66736-232D-40D2-A565-F0BBC584AA0F}">
      <dgm:prSet phldrT="[Текст]" custT="1"/>
      <dgm:spPr/>
      <dgm:t>
        <a:bodyPr/>
        <a:lstStyle/>
        <a:p>
          <a:r>
            <a:rPr lang="ru-RU" sz="1800" dirty="0" smtClean="0"/>
            <a:t>Оценка и организация коррекции состояния здоровья обучающихся в условиях образовательной организации</a:t>
          </a:r>
          <a:endParaRPr lang="ru-RU" sz="1800" dirty="0"/>
        </a:p>
      </dgm:t>
    </dgm:pt>
    <dgm:pt modelId="{A93B91A0-FC92-4FCC-A601-ADC22CC50D4E}" type="parTrans" cxnId="{3F0FFA70-2C82-4EFC-9182-2D4789BB6A2D}">
      <dgm:prSet/>
      <dgm:spPr/>
      <dgm:t>
        <a:bodyPr/>
        <a:lstStyle/>
        <a:p>
          <a:endParaRPr lang="ru-RU"/>
        </a:p>
      </dgm:t>
    </dgm:pt>
    <dgm:pt modelId="{29CA9171-B7E8-43B8-AE67-0AC482731B68}" type="sibTrans" cxnId="{3F0FFA70-2C82-4EFC-9182-2D4789BB6A2D}">
      <dgm:prSet/>
      <dgm:spPr/>
      <dgm:t>
        <a:bodyPr/>
        <a:lstStyle/>
        <a:p>
          <a:endParaRPr lang="ru-RU"/>
        </a:p>
      </dgm:t>
    </dgm:pt>
    <dgm:pt modelId="{77BF404F-7A9E-4E00-BE24-E6A2934B51BC}">
      <dgm:prSet phldrT="[Текст]" custT="1"/>
      <dgm:spPr/>
      <dgm:t>
        <a:bodyPr/>
        <a:lstStyle/>
        <a:p>
          <a:r>
            <a:rPr lang="ru-RU" sz="1800" b="0" dirty="0" smtClean="0"/>
            <a:t>Формирование здорового образа жизни обучающихся в условиях образовательной организации</a:t>
          </a:r>
          <a:endParaRPr lang="ru-RU" sz="1800" b="0" dirty="0"/>
        </a:p>
      </dgm:t>
    </dgm:pt>
    <dgm:pt modelId="{E526FA14-625F-4314-93B8-E0B468389C29}" type="parTrans" cxnId="{F09AC70F-CD65-425C-9CC4-05468409050C}">
      <dgm:prSet/>
      <dgm:spPr/>
      <dgm:t>
        <a:bodyPr/>
        <a:lstStyle/>
        <a:p>
          <a:endParaRPr lang="ru-RU"/>
        </a:p>
      </dgm:t>
    </dgm:pt>
    <dgm:pt modelId="{62C61DCB-3DAC-46CD-B628-76F0A0FC734A}" type="sibTrans" cxnId="{F09AC70F-CD65-425C-9CC4-05468409050C}">
      <dgm:prSet/>
      <dgm:spPr/>
      <dgm:t>
        <a:bodyPr/>
        <a:lstStyle/>
        <a:p>
          <a:endParaRPr lang="ru-RU"/>
        </a:p>
      </dgm:t>
    </dgm:pt>
    <dgm:pt modelId="{0555A31C-E7A9-45CF-82E9-BDF8DA5C2C37}">
      <dgm:prSet phldrT="[Текст]" custT="1"/>
      <dgm:spPr/>
      <dgm:t>
        <a:bodyPr/>
        <a:lstStyle/>
        <a:p>
          <a:r>
            <a:rPr lang="ru-RU" sz="1800" dirty="0" smtClean="0"/>
            <a:t>Оказание медицинской помощи обучающимся в экстренной и неотложное форме</a:t>
          </a:r>
          <a:endParaRPr lang="ru-RU" sz="1800" dirty="0"/>
        </a:p>
      </dgm:t>
    </dgm:pt>
    <dgm:pt modelId="{E2072FF8-F7CB-4356-BC22-A3C729B33274}" type="parTrans" cxnId="{FF9139F0-810A-4A01-AF5F-CCE9128F9CE9}">
      <dgm:prSet/>
      <dgm:spPr/>
      <dgm:t>
        <a:bodyPr/>
        <a:lstStyle/>
        <a:p>
          <a:endParaRPr lang="ru-RU"/>
        </a:p>
      </dgm:t>
    </dgm:pt>
    <dgm:pt modelId="{BD0967D0-D5F1-4258-91EC-8A8D313603BD}" type="sibTrans" cxnId="{FF9139F0-810A-4A01-AF5F-CCE9128F9CE9}">
      <dgm:prSet/>
      <dgm:spPr/>
      <dgm:t>
        <a:bodyPr/>
        <a:lstStyle/>
        <a:p>
          <a:endParaRPr lang="ru-RU"/>
        </a:p>
      </dgm:t>
    </dgm:pt>
    <dgm:pt modelId="{0633BF32-77CC-471A-A758-5D7EF5540007}">
      <dgm:prSet phldrT="[Текст]" custT="1"/>
      <dgm:spPr/>
      <dgm:t>
        <a:bodyPr/>
        <a:lstStyle/>
        <a:p>
          <a:r>
            <a:rPr lang="ru-RU" sz="1600" dirty="0" smtClean="0"/>
            <a:t>Профилактика негативного воздействия факторов образовательной среды в условиях образовательной организации на здоровье обучающегося</a:t>
          </a:r>
          <a:endParaRPr lang="ru-RU" sz="1600" dirty="0"/>
        </a:p>
      </dgm:t>
    </dgm:pt>
    <dgm:pt modelId="{739F2B93-95D5-4A01-933A-2C6801D89A8A}" type="parTrans" cxnId="{60C8F968-68FE-4B0C-A790-80A7AFE1D730}">
      <dgm:prSet/>
      <dgm:spPr/>
      <dgm:t>
        <a:bodyPr/>
        <a:lstStyle/>
        <a:p>
          <a:endParaRPr lang="ru-RU"/>
        </a:p>
      </dgm:t>
    </dgm:pt>
    <dgm:pt modelId="{6FCD3A83-2798-429B-BE2D-D66796BB7159}" type="sibTrans" cxnId="{60C8F968-68FE-4B0C-A790-80A7AFE1D730}">
      <dgm:prSet/>
      <dgm:spPr/>
      <dgm:t>
        <a:bodyPr/>
        <a:lstStyle/>
        <a:p>
          <a:endParaRPr lang="ru-RU"/>
        </a:p>
      </dgm:t>
    </dgm:pt>
    <dgm:pt modelId="{FE88C659-214C-421F-9C59-A743732C4CEC}">
      <dgm:prSet phldrT="[Текст]" custT="1"/>
      <dgm:spPr/>
      <dgm:t>
        <a:bodyPr/>
        <a:lstStyle/>
        <a:p>
          <a:r>
            <a:rPr lang="ru-RU" sz="2000" dirty="0" smtClean="0"/>
            <a:t>Организация медицинской деятельности</a:t>
          </a:r>
          <a:endParaRPr lang="ru-RU" sz="2000" dirty="0"/>
        </a:p>
      </dgm:t>
    </dgm:pt>
    <dgm:pt modelId="{DE7040F1-2E14-4013-9840-4776970DB2A4}" type="parTrans" cxnId="{E4ADEFBB-362E-42B6-B824-D9CAF0E0BB51}">
      <dgm:prSet/>
      <dgm:spPr/>
      <dgm:t>
        <a:bodyPr/>
        <a:lstStyle/>
        <a:p>
          <a:endParaRPr lang="ru-RU"/>
        </a:p>
      </dgm:t>
    </dgm:pt>
    <dgm:pt modelId="{3CD63B58-F60F-4256-924D-8CE7DC3730EA}" type="sibTrans" cxnId="{E4ADEFBB-362E-42B6-B824-D9CAF0E0BB51}">
      <dgm:prSet/>
      <dgm:spPr/>
      <dgm:t>
        <a:bodyPr/>
        <a:lstStyle/>
        <a:p>
          <a:endParaRPr lang="ru-RU"/>
        </a:p>
      </dgm:t>
    </dgm:pt>
    <dgm:pt modelId="{A47D6AD6-4CBF-43C7-A8FB-1AEE91307D8A}" type="pres">
      <dgm:prSet presAssocID="{29D6047B-EF46-4E08-BB1B-70187AF8BA69}" presName="layout" presStyleCnt="0">
        <dgm:presLayoutVars>
          <dgm:chMax/>
          <dgm:chPref/>
          <dgm:dir/>
          <dgm:animOne val="branch"/>
          <dgm:animLvl val="lvl"/>
          <dgm:resizeHandles/>
        </dgm:presLayoutVars>
      </dgm:prSet>
      <dgm:spPr/>
      <dgm:t>
        <a:bodyPr/>
        <a:lstStyle/>
        <a:p>
          <a:endParaRPr lang="ru-RU"/>
        </a:p>
      </dgm:t>
    </dgm:pt>
    <dgm:pt modelId="{D6FD3CFA-FD51-47BA-BDFC-3850A3C379BE}" type="pres">
      <dgm:prSet presAssocID="{D04192AC-5E60-4DD0-841A-018E4AC1E92E}" presName="root" presStyleCnt="0">
        <dgm:presLayoutVars>
          <dgm:chMax/>
          <dgm:chPref val="4"/>
        </dgm:presLayoutVars>
      </dgm:prSet>
      <dgm:spPr/>
    </dgm:pt>
    <dgm:pt modelId="{6F4798A2-BAF1-4161-9751-0E8DDEECC2A8}" type="pres">
      <dgm:prSet presAssocID="{D04192AC-5E60-4DD0-841A-018E4AC1E92E}" presName="rootComposite" presStyleCnt="0">
        <dgm:presLayoutVars/>
      </dgm:prSet>
      <dgm:spPr/>
    </dgm:pt>
    <dgm:pt modelId="{5FBDE640-B3C7-44C6-A1BB-FDA3555D535C}" type="pres">
      <dgm:prSet presAssocID="{D04192AC-5E60-4DD0-841A-018E4AC1E92E}" presName="rootText" presStyleLbl="node0" presStyleIdx="0" presStyleCnt="1">
        <dgm:presLayoutVars>
          <dgm:chMax/>
          <dgm:chPref val="4"/>
        </dgm:presLayoutVars>
      </dgm:prSet>
      <dgm:spPr/>
      <dgm:t>
        <a:bodyPr/>
        <a:lstStyle/>
        <a:p>
          <a:endParaRPr lang="ru-RU"/>
        </a:p>
      </dgm:t>
    </dgm:pt>
    <dgm:pt modelId="{C3C0CFCB-3E48-4F52-B123-A672BDBA2FA0}" type="pres">
      <dgm:prSet presAssocID="{D04192AC-5E60-4DD0-841A-018E4AC1E92E}" presName="childShape" presStyleCnt="0">
        <dgm:presLayoutVars>
          <dgm:chMax val="0"/>
          <dgm:chPref val="0"/>
        </dgm:presLayoutVars>
      </dgm:prSet>
      <dgm:spPr/>
    </dgm:pt>
    <dgm:pt modelId="{BF2960E3-DA8A-46E7-B352-18E79A69D7C3}" type="pres">
      <dgm:prSet presAssocID="{77C66736-232D-40D2-A565-F0BBC584AA0F}" presName="childComposite" presStyleCnt="0">
        <dgm:presLayoutVars>
          <dgm:chMax val="0"/>
          <dgm:chPref val="0"/>
        </dgm:presLayoutVars>
      </dgm:prSet>
      <dgm:spPr/>
    </dgm:pt>
    <dgm:pt modelId="{040A0BC1-09C7-4C08-9AC3-593431D2E356}" type="pres">
      <dgm:prSet presAssocID="{77C66736-232D-40D2-A565-F0BBC584AA0F}" presName="Image" presStyleLbl="node1" presStyleIdx="0" presStyleCnt="5"/>
      <dgm:spPr>
        <a:blipFill rotWithShape="1">
          <a:blip xmlns:r="http://schemas.openxmlformats.org/officeDocument/2006/relationships" r:embed="rId1"/>
          <a:stretch>
            <a:fillRect/>
          </a:stretch>
        </a:blipFill>
      </dgm:spPr>
    </dgm:pt>
    <dgm:pt modelId="{E8613DD0-7264-471D-8AA4-6AF9FE7CF459}" type="pres">
      <dgm:prSet presAssocID="{77C66736-232D-40D2-A565-F0BBC584AA0F}" presName="childText" presStyleLbl="lnNode1" presStyleIdx="0" presStyleCnt="5">
        <dgm:presLayoutVars>
          <dgm:chMax val="0"/>
          <dgm:chPref val="0"/>
          <dgm:bulletEnabled val="1"/>
        </dgm:presLayoutVars>
      </dgm:prSet>
      <dgm:spPr/>
      <dgm:t>
        <a:bodyPr/>
        <a:lstStyle/>
        <a:p>
          <a:endParaRPr lang="ru-RU"/>
        </a:p>
      </dgm:t>
    </dgm:pt>
    <dgm:pt modelId="{0FEDE127-8B96-4B90-BECE-637D691DDD6F}" type="pres">
      <dgm:prSet presAssocID="{77BF404F-7A9E-4E00-BE24-E6A2934B51BC}" presName="childComposite" presStyleCnt="0">
        <dgm:presLayoutVars>
          <dgm:chMax val="0"/>
          <dgm:chPref val="0"/>
        </dgm:presLayoutVars>
      </dgm:prSet>
      <dgm:spPr/>
    </dgm:pt>
    <dgm:pt modelId="{332AB9F6-1579-4EB3-8470-B2808D49C611}" type="pres">
      <dgm:prSet presAssocID="{77BF404F-7A9E-4E00-BE24-E6A2934B51BC}" presName="Image" presStyleLbl="node1" presStyleIdx="1" presStyleCnt="5"/>
      <dgm:spPr>
        <a:blipFill rotWithShape="1">
          <a:blip xmlns:r="http://schemas.openxmlformats.org/officeDocument/2006/relationships" r:embed="rId1"/>
          <a:stretch>
            <a:fillRect/>
          </a:stretch>
        </a:blipFill>
      </dgm:spPr>
    </dgm:pt>
    <dgm:pt modelId="{77D1FCF8-CC5E-4B1B-A9EE-02437529EE3B}" type="pres">
      <dgm:prSet presAssocID="{77BF404F-7A9E-4E00-BE24-E6A2934B51BC}" presName="childText" presStyleLbl="lnNode1" presStyleIdx="1" presStyleCnt="5">
        <dgm:presLayoutVars>
          <dgm:chMax val="0"/>
          <dgm:chPref val="0"/>
          <dgm:bulletEnabled val="1"/>
        </dgm:presLayoutVars>
      </dgm:prSet>
      <dgm:spPr/>
      <dgm:t>
        <a:bodyPr/>
        <a:lstStyle/>
        <a:p>
          <a:endParaRPr lang="ru-RU"/>
        </a:p>
      </dgm:t>
    </dgm:pt>
    <dgm:pt modelId="{E6ADC682-824B-443A-B7DA-BC452FB5C243}" type="pres">
      <dgm:prSet presAssocID="{0633BF32-77CC-471A-A758-5D7EF5540007}" presName="childComposite" presStyleCnt="0">
        <dgm:presLayoutVars>
          <dgm:chMax val="0"/>
          <dgm:chPref val="0"/>
        </dgm:presLayoutVars>
      </dgm:prSet>
      <dgm:spPr/>
    </dgm:pt>
    <dgm:pt modelId="{F7C1675C-C094-4DA8-92AB-579FC6E22ADB}" type="pres">
      <dgm:prSet presAssocID="{0633BF32-77CC-471A-A758-5D7EF5540007}" presName="Image" presStyleLbl="node1" presStyleIdx="2" presStyleCnt="5"/>
      <dgm:spPr>
        <a:blipFill rotWithShape="1">
          <a:blip xmlns:r="http://schemas.openxmlformats.org/officeDocument/2006/relationships" r:embed="rId1"/>
          <a:stretch>
            <a:fillRect/>
          </a:stretch>
        </a:blipFill>
      </dgm:spPr>
    </dgm:pt>
    <dgm:pt modelId="{B3CA0FB3-89BD-4293-88C1-1CB89A04196C}" type="pres">
      <dgm:prSet presAssocID="{0633BF32-77CC-471A-A758-5D7EF5540007}" presName="childText" presStyleLbl="lnNode1" presStyleIdx="2" presStyleCnt="5">
        <dgm:presLayoutVars>
          <dgm:chMax val="0"/>
          <dgm:chPref val="0"/>
          <dgm:bulletEnabled val="1"/>
        </dgm:presLayoutVars>
      </dgm:prSet>
      <dgm:spPr/>
      <dgm:t>
        <a:bodyPr/>
        <a:lstStyle/>
        <a:p>
          <a:endParaRPr lang="ru-RU"/>
        </a:p>
      </dgm:t>
    </dgm:pt>
    <dgm:pt modelId="{8E02E2A5-9DDF-41F3-B7C1-693356FC1A75}" type="pres">
      <dgm:prSet presAssocID="{FE88C659-214C-421F-9C59-A743732C4CEC}" presName="childComposite" presStyleCnt="0">
        <dgm:presLayoutVars>
          <dgm:chMax val="0"/>
          <dgm:chPref val="0"/>
        </dgm:presLayoutVars>
      </dgm:prSet>
      <dgm:spPr/>
    </dgm:pt>
    <dgm:pt modelId="{A8E48E86-B41C-493F-BEF1-0980B6126A7F}" type="pres">
      <dgm:prSet presAssocID="{FE88C659-214C-421F-9C59-A743732C4CEC}" presName="Image" presStyleLbl="node1" presStyleIdx="3" presStyleCnt="5"/>
      <dgm:spPr>
        <a:blipFill rotWithShape="1">
          <a:blip xmlns:r="http://schemas.openxmlformats.org/officeDocument/2006/relationships" r:embed="rId1"/>
          <a:stretch>
            <a:fillRect/>
          </a:stretch>
        </a:blipFill>
      </dgm:spPr>
    </dgm:pt>
    <dgm:pt modelId="{0E679BEC-F2A2-4D41-9C1C-4E9D495C8B3F}" type="pres">
      <dgm:prSet presAssocID="{FE88C659-214C-421F-9C59-A743732C4CEC}" presName="childText" presStyleLbl="lnNode1" presStyleIdx="3" presStyleCnt="5">
        <dgm:presLayoutVars>
          <dgm:chMax val="0"/>
          <dgm:chPref val="0"/>
          <dgm:bulletEnabled val="1"/>
        </dgm:presLayoutVars>
      </dgm:prSet>
      <dgm:spPr/>
      <dgm:t>
        <a:bodyPr/>
        <a:lstStyle/>
        <a:p>
          <a:endParaRPr lang="ru-RU"/>
        </a:p>
      </dgm:t>
    </dgm:pt>
    <dgm:pt modelId="{F992FC32-F7C9-4BAD-9257-D01A78663D2D}" type="pres">
      <dgm:prSet presAssocID="{0555A31C-E7A9-45CF-82E9-BDF8DA5C2C37}" presName="childComposite" presStyleCnt="0">
        <dgm:presLayoutVars>
          <dgm:chMax val="0"/>
          <dgm:chPref val="0"/>
        </dgm:presLayoutVars>
      </dgm:prSet>
      <dgm:spPr/>
    </dgm:pt>
    <dgm:pt modelId="{7FAF3464-CF7B-4F5A-9A6E-DABB61CF1BEE}" type="pres">
      <dgm:prSet presAssocID="{0555A31C-E7A9-45CF-82E9-BDF8DA5C2C37}" presName="Image" presStyleLbl="node1" presStyleIdx="4" presStyleCnt="5"/>
      <dgm:spPr>
        <a:blipFill rotWithShape="1">
          <a:blip xmlns:r="http://schemas.openxmlformats.org/officeDocument/2006/relationships" r:embed="rId1"/>
          <a:stretch>
            <a:fillRect/>
          </a:stretch>
        </a:blipFill>
      </dgm:spPr>
    </dgm:pt>
    <dgm:pt modelId="{ED585054-EA0A-4025-B517-9A1805440FEE}" type="pres">
      <dgm:prSet presAssocID="{0555A31C-E7A9-45CF-82E9-BDF8DA5C2C37}" presName="childText" presStyleLbl="lnNode1" presStyleIdx="4" presStyleCnt="5">
        <dgm:presLayoutVars>
          <dgm:chMax val="0"/>
          <dgm:chPref val="0"/>
          <dgm:bulletEnabled val="1"/>
        </dgm:presLayoutVars>
      </dgm:prSet>
      <dgm:spPr/>
      <dgm:t>
        <a:bodyPr/>
        <a:lstStyle/>
        <a:p>
          <a:endParaRPr lang="ru-RU"/>
        </a:p>
      </dgm:t>
    </dgm:pt>
  </dgm:ptLst>
  <dgm:cxnLst>
    <dgm:cxn modelId="{FF9139F0-810A-4A01-AF5F-CCE9128F9CE9}" srcId="{D04192AC-5E60-4DD0-841A-018E4AC1E92E}" destId="{0555A31C-E7A9-45CF-82E9-BDF8DA5C2C37}" srcOrd="4" destOrd="0" parTransId="{E2072FF8-F7CB-4356-BC22-A3C729B33274}" sibTransId="{BD0967D0-D5F1-4258-91EC-8A8D313603BD}"/>
    <dgm:cxn modelId="{3F0FFA70-2C82-4EFC-9182-2D4789BB6A2D}" srcId="{D04192AC-5E60-4DD0-841A-018E4AC1E92E}" destId="{77C66736-232D-40D2-A565-F0BBC584AA0F}" srcOrd="0" destOrd="0" parTransId="{A93B91A0-FC92-4FCC-A601-ADC22CC50D4E}" sibTransId="{29CA9171-B7E8-43B8-AE67-0AC482731B68}"/>
    <dgm:cxn modelId="{9D75CB12-D3A2-4F81-881D-A3D9B40BC503}" type="presOf" srcId="{FE88C659-214C-421F-9C59-A743732C4CEC}" destId="{0E679BEC-F2A2-4D41-9C1C-4E9D495C8B3F}" srcOrd="0" destOrd="0" presId="urn:microsoft.com/office/officeart/2008/layout/PictureAccentList"/>
    <dgm:cxn modelId="{FFBE15CE-95B7-4CB5-8E7B-51D856DA3E72}" type="presOf" srcId="{0633BF32-77CC-471A-A758-5D7EF5540007}" destId="{B3CA0FB3-89BD-4293-88C1-1CB89A04196C}" srcOrd="0" destOrd="0" presId="urn:microsoft.com/office/officeart/2008/layout/PictureAccentList"/>
    <dgm:cxn modelId="{E4ADEFBB-362E-42B6-B824-D9CAF0E0BB51}" srcId="{D04192AC-5E60-4DD0-841A-018E4AC1E92E}" destId="{FE88C659-214C-421F-9C59-A743732C4CEC}" srcOrd="3" destOrd="0" parTransId="{DE7040F1-2E14-4013-9840-4776970DB2A4}" sibTransId="{3CD63B58-F60F-4256-924D-8CE7DC3730EA}"/>
    <dgm:cxn modelId="{D8835E09-A110-43CC-8E6E-5915BD6066B0}" type="presOf" srcId="{77BF404F-7A9E-4E00-BE24-E6A2934B51BC}" destId="{77D1FCF8-CC5E-4B1B-A9EE-02437529EE3B}" srcOrd="0" destOrd="0" presId="urn:microsoft.com/office/officeart/2008/layout/PictureAccentList"/>
    <dgm:cxn modelId="{6DCC9B0B-1E12-45D0-8629-7A8BF7361C2A}" type="presOf" srcId="{77C66736-232D-40D2-A565-F0BBC584AA0F}" destId="{E8613DD0-7264-471D-8AA4-6AF9FE7CF459}" srcOrd="0" destOrd="0" presId="urn:microsoft.com/office/officeart/2008/layout/PictureAccentList"/>
    <dgm:cxn modelId="{BB1B74E1-519B-44F7-9204-50C6DE482875}" type="presOf" srcId="{0555A31C-E7A9-45CF-82E9-BDF8DA5C2C37}" destId="{ED585054-EA0A-4025-B517-9A1805440FEE}" srcOrd="0" destOrd="0" presId="urn:microsoft.com/office/officeart/2008/layout/PictureAccentList"/>
    <dgm:cxn modelId="{F09AC70F-CD65-425C-9CC4-05468409050C}" srcId="{D04192AC-5E60-4DD0-841A-018E4AC1E92E}" destId="{77BF404F-7A9E-4E00-BE24-E6A2934B51BC}" srcOrd="1" destOrd="0" parTransId="{E526FA14-625F-4314-93B8-E0B468389C29}" sibTransId="{62C61DCB-3DAC-46CD-B628-76F0A0FC734A}"/>
    <dgm:cxn modelId="{A9DFB472-9C65-42AE-B30F-7D0C040419A1}" type="presOf" srcId="{29D6047B-EF46-4E08-BB1B-70187AF8BA69}" destId="{A47D6AD6-4CBF-43C7-A8FB-1AEE91307D8A}" srcOrd="0" destOrd="0" presId="urn:microsoft.com/office/officeart/2008/layout/PictureAccentList"/>
    <dgm:cxn modelId="{6913B171-72E8-4B39-B50D-3CD67E92CF6E}" srcId="{29D6047B-EF46-4E08-BB1B-70187AF8BA69}" destId="{D04192AC-5E60-4DD0-841A-018E4AC1E92E}" srcOrd="0" destOrd="0" parTransId="{19DA9FA4-2A09-45D8-A478-050EEF9D7758}" sibTransId="{03A61D67-E871-4351-AE5C-1849AFD430AE}"/>
    <dgm:cxn modelId="{60C8F968-68FE-4B0C-A790-80A7AFE1D730}" srcId="{D04192AC-5E60-4DD0-841A-018E4AC1E92E}" destId="{0633BF32-77CC-471A-A758-5D7EF5540007}" srcOrd="2" destOrd="0" parTransId="{739F2B93-95D5-4A01-933A-2C6801D89A8A}" sibTransId="{6FCD3A83-2798-429B-BE2D-D66796BB7159}"/>
    <dgm:cxn modelId="{C04F20B9-64F4-4674-AC54-FB983F391F6E}" type="presOf" srcId="{D04192AC-5E60-4DD0-841A-018E4AC1E92E}" destId="{5FBDE640-B3C7-44C6-A1BB-FDA3555D535C}" srcOrd="0" destOrd="0" presId="urn:microsoft.com/office/officeart/2008/layout/PictureAccentList"/>
    <dgm:cxn modelId="{C431AA2C-8335-44B7-865E-ADB3FAE3A231}" type="presParOf" srcId="{A47D6AD6-4CBF-43C7-A8FB-1AEE91307D8A}" destId="{D6FD3CFA-FD51-47BA-BDFC-3850A3C379BE}" srcOrd="0" destOrd="0" presId="urn:microsoft.com/office/officeart/2008/layout/PictureAccentList"/>
    <dgm:cxn modelId="{064EEEAF-827E-45F3-8844-0980B420A45A}" type="presParOf" srcId="{D6FD3CFA-FD51-47BA-BDFC-3850A3C379BE}" destId="{6F4798A2-BAF1-4161-9751-0E8DDEECC2A8}" srcOrd="0" destOrd="0" presId="urn:microsoft.com/office/officeart/2008/layout/PictureAccentList"/>
    <dgm:cxn modelId="{F7B5962A-EADE-4F3F-8791-EDAEA1707E2A}" type="presParOf" srcId="{6F4798A2-BAF1-4161-9751-0E8DDEECC2A8}" destId="{5FBDE640-B3C7-44C6-A1BB-FDA3555D535C}" srcOrd="0" destOrd="0" presId="urn:microsoft.com/office/officeart/2008/layout/PictureAccentList"/>
    <dgm:cxn modelId="{CBC1C406-0E7D-4159-8949-38C40846FE60}" type="presParOf" srcId="{D6FD3CFA-FD51-47BA-BDFC-3850A3C379BE}" destId="{C3C0CFCB-3E48-4F52-B123-A672BDBA2FA0}" srcOrd="1" destOrd="0" presId="urn:microsoft.com/office/officeart/2008/layout/PictureAccentList"/>
    <dgm:cxn modelId="{EEA108A9-732A-413E-A597-37FF0402E026}" type="presParOf" srcId="{C3C0CFCB-3E48-4F52-B123-A672BDBA2FA0}" destId="{BF2960E3-DA8A-46E7-B352-18E79A69D7C3}" srcOrd="0" destOrd="0" presId="urn:microsoft.com/office/officeart/2008/layout/PictureAccentList"/>
    <dgm:cxn modelId="{0C3C57DF-FD5F-4C71-8854-DACF15E37AB3}" type="presParOf" srcId="{BF2960E3-DA8A-46E7-B352-18E79A69D7C3}" destId="{040A0BC1-09C7-4C08-9AC3-593431D2E356}" srcOrd="0" destOrd="0" presId="urn:microsoft.com/office/officeart/2008/layout/PictureAccentList"/>
    <dgm:cxn modelId="{130A1FA2-2AB7-4D22-B043-B99EE74A549D}" type="presParOf" srcId="{BF2960E3-DA8A-46E7-B352-18E79A69D7C3}" destId="{E8613DD0-7264-471D-8AA4-6AF9FE7CF459}" srcOrd="1" destOrd="0" presId="urn:microsoft.com/office/officeart/2008/layout/PictureAccentList"/>
    <dgm:cxn modelId="{DE7D008A-B4ED-4275-BECE-37EC2E5A35CF}" type="presParOf" srcId="{C3C0CFCB-3E48-4F52-B123-A672BDBA2FA0}" destId="{0FEDE127-8B96-4B90-BECE-637D691DDD6F}" srcOrd="1" destOrd="0" presId="urn:microsoft.com/office/officeart/2008/layout/PictureAccentList"/>
    <dgm:cxn modelId="{1AC4B5D6-22C3-4FCE-B491-380A06D8972B}" type="presParOf" srcId="{0FEDE127-8B96-4B90-BECE-637D691DDD6F}" destId="{332AB9F6-1579-4EB3-8470-B2808D49C611}" srcOrd="0" destOrd="0" presId="urn:microsoft.com/office/officeart/2008/layout/PictureAccentList"/>
    <dgm:cxn modelId="{053EA28A-2681-40C8-9AEE-071D18B51121}" type="presParOf" srcId="{0FEDE127-8B96-4B90-BECE-637D691DDD6F}" destId="{77D1FCF8-CC5E-4B1B-A9EE-02437529EE3B}" srcOrd="1" destOrd="0" presId="urn:microsoft.com/office/officeart/2008/layout/PictureAccentList"/>
    <dgm:cxn modelId="{70BC625A-2D72-4D53-9C64-DEE8CB020827}" type="presParOf" srcId="{C3C0CFCB-3E48-4F52-B123-A672BDBA2FA0}" destId="{E6ADC682-824B-443A-B7DA-BC452FB5C243}" srcOrd="2" destOrd="0" presId="urn:microsoft.com/office/officeart/2008/layout/PictureAccentList"/>
    <dgm:cxn modelId="{B0BF28C5-63F3-4A49-BA01-791C1A6BB6D7}" type="presParOf" srcId="{E6ADC682-824B-443A-B7DA-BC452FB5C243}" destId="{F7C1675C-C094-4DA8-92AB-579FC6E22ADB}" srcOrd="0" destOrd="0" presId="urn:microsoft.com/office/officeart/2008/layout/PictureAccentList"/>
    <dgm:cxn modelId="{839C20CD-CCFE-493D-A3FE-5D736BC92219}" type="presParOf" srcId="{E6ADC682-824B-443A-B7DA-BC452FB5C243}" destId="{B3CA0FB3-89BD-4293-88C1-1CB89A04196C}" srcOrd="1" destOrd="0" presId="urn:microsoft.com/office/officeart/2008/layout/PictureAccentList"/>
    <dgm:cxn modelId="{26854631-9B2B-4B46-8C4E-7AE2C2ADC6DB}" type="presParOf" srcId="{C3C0CFCB-3E48-4F52-B123-A672BDBA2FA0}" destId="{8E02E2A5-9DDF-41F3-B7C1-693356FC1A75}" srcOrd="3" destOrd="0" presId="urn:microsoft.com/office/officeart/2008/layout/PictureAccentList"/>
    <dgm:cxn modelId="{08E4A4DE-E395-44BE-8E3E-E3BDC34619DD}" type="presParOf" srcId="{8E02E2A5-9DDF-41F3-B7C1-693356FC1A75}" destId="{A8E48E86-B41C-493F-BEF1-0980B6126A7F}" srcOrd="0" destOrd="0" presId="urn:microsoft.com/office/officeart/2008/layout/PictureAccentList"/>
    <dgm:cxn modelId="{D73788BE-E6A0-4501-9AC0-9F8493E074BF}" type="presParOf" srcId="{8E02E2A5-9DDF-41F3-B7C1-693356FC1A75}" destId="{0E679BEC-F2A2-4D41-9C1C-4E9D495C8B3F}" srcOrd="1" destOrd="0" presId="urn:microsoft.com/office/officeart/2008/layout/PictureAccentList"/>
    <dgm:cxn modelId="{3F0376AC-386E-4604-A4F3-178A8F607C1F}" type="presParOf" srcId="{C3C0CFCB-3E48-4F52-B123-A672BDBA2FA0}" destId="{F992FC32-F7C9-4BAD-9257-D01A78663D2D}" srcOrd="4" destOrd="0" presId="urn:microsoft.com/office/officeart/2008/layout/PictureAccentList"/>
    <dgm:cxn modelId="{D6D66289-5550-4C61-8D9B-2EE957BBC66F}" type="presParOf" srcId="{F992FC32-F7C9-4BAD-9257-D01A78663D2D}" destId="{7FAF3464-CF7B-4F5A-9A6E-DABB61CF1BEE}" srcOrd="0" destOrd="0" presId="urn:microsoft.com/office/officeart/2008/layout/PictureAccentList"/>
    <dgm:cxn modelId="{73094475-7191-4925-922F-A84DEB99F262}" type="presParOf" srcId="{F992FC32-F7C9-4BAD-9257-D01A78663D2D}" destId="{ED585054-EA0A-4025-B517-9A1805440FE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363684-C14D-415E-9217-5020DDBEAB69}"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ru-RU"/>
        </a:p>
      </dgm:t>
    </dgm:pt>
    <dgm:pt modelId="{E33A538E-C3DA-4E68-82FE-DC2853E70DEC}">
      <dgm:prSet phldrT="[Текст]" custT="1"/>
      <dgm:spPr/>
      <dgm:t>
        <a:bodyPr/>
        <a:lstStyle/>
        <a:p>
          <a:r>
            <a:rPr lang="ru-RU" sz="1800" b="1" dirty="0" smtClean="0">
              <a:solidFill>
                <a:schemeClr val="tx1"/>
              </a:solidFill>
              <a:latin typeface="Arial" pitchFamily="34" charset="0"/>
              <a:cs typeface="Arial" pitchFamily="34" charset="0"/>
            </a:rPr>
            <a:t>207,85 тыс. сельских жителей - </a:t>
          </a:r>
          <a:r>
            <a:rPr lang="ru-RU" sz="1800" dirty="0" smtClean="0">
              <a:solidFill>
                <a:schemeClr val="tx1"/>
              </a:solidFill>
              <a:latin typeface="Arial" pitchFamily="34" charset="0"/>
              <a:cs typeface="Arial" pitchFamily="34" charset="0"/>
            </a:rPr>
            <a:t>обслуживаются фельдшерами ФАП и ФЗП , из них 15% - 31,3 тыс. человек – лица старше 70 лет</a:t>
          </a:r>
          <a:endParaRPr lang="ru-RU" sz="1800" dirty="0">
            <a:solidFill>
              <a:schemeClr val="tx1"/>
            </a:solidFill>
            <a:latin typeface="Arial" pitchFamily="34" charset="0"/>
            <a:cs typeface="Arial" pitchFamily="34" charset="0"/>
          </a:endParaRPr>
        </a:p>
      </dgm:t>
    </dgm:pt>
    <dgm:pt modelId="{2D4A434D-31F6-47F1-A022-F0B56DF2D4E5}" type="parTrans" cxnId="{E6142312-159D-4BCB-B021-CAC71723F3F8}">
      <dgm:prSet/>
      <dgm:spPr/>
      <dgm:t>
        <a:bodyPr/>
        <a:lstStyle/>
        <a:p>
          <a:endParaRPr lang="ru-RU" sz="1800">
            <a:solidFill>
              <a:schemeClr val="tx1"/>
            </a:solidFill>
            <a:latin typeface="Arial" pitchFamily="34" charset="0"/>
            <a:cs typeface="Arial" pitchFamily="34" charset="0"/>
          </a:endParaRPr>
        </a:p>
      </dgm:t>
    </dgm:pt>
    <dgm:pt modelId="{55241035-277D-41DD-9E68-200468C81F2C}" type="sibTrans" cxnId="{E6142312-159D-4BCB-B021-CAC71723F3F8}">
      <dgm:prSet/>
      <dgm:spPr/>
      <dgm:t>
        <a:bodyPr/>
        <a:lstStyle/>
        <a:p>
          <a:endParaRPr lang="ru-RU" sz="1800">
            <a:solidFill>
              <a:schemeClr val="tx1"/>
            </a:solidFill>
            <a:latin typeface="Arial" pitchFamily="34" charset="0"/>
            <a:cs typeface="Arial" pitchFamily="34" charset="0"/>
          </a:endParaRPr>
        </a:p>
      </dgm:t>
    </dgm:pt>
    <dgm:pt modelId="{538928DC-E87D-4051-AE73-8B4185C381D0}">
      <dgm:prSet phldrT="[Текст]" custT="1"/>
      <dgm:spPr/>
      <dgm:t>
        <a:bodyPr/>
        <a:lstStyle/>
        <a:p>
          <a:r>
            <a:rPr lang="ru-RU" sz="1800" b="1" dirty="0" smtClean="0">
              <a:solidFill>
                <a:schemeClr val="tx1"/>
              </a:solidFill>
              <a:latin typeface="Arial" pitchFamily="34" charset="0"/>
              <a:cs typeface="Arial" pitchFamily="34" charset="0"/>
            </a:rPr>
            <a:t>764,5 тыс. посещений  </a:t>
          </a:r>
          <a:r>
            <a:rPr lang="ru-RU" sz="1800" dirty="0" smtClean="0">
              <a:solidFill>
                <a:schemeClr val="tx1"/>
              </a:solidFill>
              <a:latin typeface="Arial" pitchFamily="34" charset="0"/>
              <a:cs typeface="Arial" pitchFamily="34" charset="0"/>
            </a:rPr>
            <a:t>- выполнено на ФАП (ФЗП) за 6 мес. 2017 года</a:t>
          </a:r>
          <a:endParaRPr lang="ru-RU" sz="1800" dirty="0">
            <a:solidFill>
              <a:schemeClr val="tx1"/>
            </a:solidFill>
            <a:latin typeface="Arial" pitchFamily="34" charset="0"/>
            <a:cs typeface="Arial" pitchFamily="34" charset="0"/>
          </a:endParaRPr>
        </a:p>
      </dgm:t>
    </dgm:pt>
    <dgm:pt modelId="{0E884C17-A2FF-4804-88E2-BC179399A58D}" type="parTrans" cxnId="{6422B057-C8B3-4A4E-97ED-85D09ED784D5}">
      <dgm:prSet/>
      <dgm:spPr/>
      <dgm:t>
        <a:bodyPr/>
        <a:lstStyle/>
        <a:p>
          <a:endParaRPr lang="ru-RU" sz="1800">
            <a:solidFill>
              <a:schemeClr val="tx1"/>
            </a:solidFill>
            <a:latin typeface="Arial" pitchFamily="34" charset="0"/>
            <a:cs typeface="Arial" pitchFamily="34" charset="0"/>
          </a:endParaRPr>
        </a:p>
      </dgm:t>
    </dgm:pt>
    <dgm:pt modelId="{46902A53-E9AC-4277-8F6E-FA37A0E8638F}" type="sibTrans" cxnId="{6422B057-C8B3-4A4E-97ED-85D09ED784D5}">
      <dgm:prSet/>
      <dgm:spPr/>
      <dgm:t>
        <a:bodyPr/>
        <a:lstStyle/>
        <a:p>
          <a:endParaRPr lang="ru-RU" sz="1800">
            <a:solidFill>
              <a:schemeClr val="tx1"/>
            </a:solidFill>
            <a:latin typeface="Arial" pitchFamily="34" charset="0"/>
            <a:cs typeface="Arial" pitchFamily="34" charset="0"/>
          </a:endParaRPr>
        </a:p>
      </dgm:t>
    </dgm:pt>
    <dgm:pt modelId="{AAED4A94-3A8E-43FD-BAB4-C290D8296B60}">
      <dgm:prSet phldrT="[Текст]" custT="1"/>
      <dgm:spPr/>
      <dgm:t>
        <a:bodyPr/>
        <a:lstStyle/>
        <a:p>
          <a:r>
            <a:rPr lang="ru-RU" sz="1800" b="1" dirty="0" smtClean="0">
              <a:solidFill>
                <a:schemeClr val="tx1"/>
              </a:solidFill>
              <a:latin typeface="Arial" pitchFamily="34" charset="0"/>
              <a:cs typeface="Arial" pitchFamily="34" charset="0"/>
            </a:rPr>
            <a:t>Ежедневно на ФАП (ФЗП):</a:t>
          </a:r>
        </a:p>
        <a:p>
          <a:r>
            <a:rPr lang="ru-RU" sz="1800" dirty="0" smtClean="0">
              <a:solidFill>
                <a:schemeClr val="tx1"/>
              </a:solidFill>
              <a:latin typeface="Arial" pitchFamily="34" charset="0"/>
              <a:cs typeface="Arial" pitchFamily="34" charset="0"/>
            </a:rPr>
            <a:t>- 10 человек -  обращаются за оказанием первичной доврачебной медицинской помощи,</a:t>
          </a:r>
        </a:p>
        <a:p>
          <a:r>
            <a:rPr lang="ru-RU" sz="1800" dirty="0" smtClean="0">
              <a:solidFill>
                <a:schemeClr val="tx1"/>
              </a:solidFill>
              <a:latin typeface="Arial" pitchFamily="34" charset="0"/>
              <a:cs typeface="Arial" pitchFamily="34" charset="0"/>
            </a:rPr>
            <a:t>- 3 – 4 человека - посещаются фельдшерами на дому, в том числе не менее 15% -для оказания неотложной медицинской помощи</a:t>
          </a:r>
        </a:p>
        <a:p>
          <a:r>
            <a:rPr lang="ru-RU" sz="1800" dirty="0" smtClean="0">
              <a:solidFill>
                <a:schemeClr val="tx1"/>
              </a:solidFill>
              <a:latin typeface="Arial" pitchFamily="34" charset="0"/>
              <a:cs typeface="Arial" pitchFamily="34" charset="0"/>
            </a:rPr>
            <a:t>- 3 – 4 пациентам - выполняются врачебные  назначения,</a:t>
          </a:r>
        </a:p>
        <a:p>
          <a:r>
            <a:rPr lang="ru-RU" sz="1800" dirty="0" smtClean="0">
              <a:solidFill>
                <a:schemeClr val="tx1"/>
              </a:solidFill>
              <a:latin typeface="Arial" pitchFamily="34" charset="0"/>
              <a:cs typeface="Arial" pitchFamily="34" charset="0"/>
            </a:rPr>
            <a:t>- 3 человека – лабораторные обследования экспресс-методами, ЭКГ, внутриглазное давление</a:t>
          </a:r>
        </a:p>
      </dgm:t>
    </dgm:pt>
    <dgm:pt modelId="{605022AB-9AB9-4EDD-8282-1B50183E7EFD}" type="parTrans" cxnId="{65EB5DB4-25B0-4D8F-9B52-9067348EB3C9}">
      <dgm:prSet/>
      <dgm:spPr/>
      <dgm:t>
        <a:bodyPr/>
        <a:lstStyle/>
        <a:p>
          <a:endParaRPr lang="ru-RU" sz="1800">
            <a:solidFill>
              <a:schemeClr val="tx1"/>
            </a:solidFill>
            <a:latin typeface="Arial" pitchFamily="34" charset="0"/>
            <a:cs typeface="Arial" pitchFamily="34" charset="0"/>
          </a:endParaRPr>
        </a:p>
      </dgm:t>
    </dgm:pt>
    <dgm:pt modelId="{9E25625B-144D-4DEE-979E-DDF9D2D0AD15}" type="sibTrans" cxnId="{65EB5DB4-25B0-4D8F-9B52-9067348EB3C9}">
      <dgm:prSet/>
      <dgm:spPr/>
      <dgm:t>
        <a:bodyPr/>
        <a:lstStyle/>
        <a:p>
          <a:endParaRPr lang="ru-RU" sz="1800">
            <a:solidFill>
              <a:schemeClr val="tx1"/>
            </a:solidFill>
            <a:latin typeface="Arial" pitchFamily="34" charset="0"/>
            <a:cs typeface="Arial" pitchFamily="34" charset="0"/>
          </a:endParaRPr>
        </a:p>
      </dgm:t>
    </dgm:pt>
    <dgm:pt modelId="{B5AD866E-BD25-4C16-8BE6-8159EB3D88C0}" type="pres">
      <dgm:prSet presAssocID="{37363684-C14D-415E-9217-5020DDBEAB69}" presName="linear" presStyleCnt="0">
        <dgm:presLayoutVars>
          <dgm:dir/>
          <dgm:animLvl val="lvl"/>
          <dgm:resizeHandles val="exact"/>
        </dgm:presLayoutVars>
      </dgm:prSet>
      <dgm:spPr/>
      <dgm:t>
        <a:bodyPr/>
        <a:lstStyle/>
        <a:p>
          <a:endParaRPr lang="ru-RU"/>
        </a:p>
      </dgm:t>
    </dgm:pt>
    <dgm:pt modelId="{FFC83301-0948-4123-8002-AEDEE66E5CE5}" type="pres">
      <dgm:prSet presAssocID="{E33A538E-C3DA-4E68-82FE-DC2853E70DEC}" presName="parentLin" presStyleCnt="0"/>
      <dgm:spPr/>
    </dgm:pt>
    <dgm:pt modelId="{47A9E416-D16C-40BA-A6F9-4074DC25C85B}" type="pres">
      <dgm:prSet presAssocID="{E33A538E-C3DA-4E68-82FE-DC2853E70DEC}" presName="parentLeftMargin" presStyleLbl="node1" presStyleIdx="0" presStyleCnt="3"/>
      <dgm:spPr/>
      <dgm:t>
        <a:bodyPr/>
        <a:lstStyle/>
        <a:p>
          <a:endParaRPr lang="ru-RU"/>
        </a:p>
      </dgm:t>
    </dgm:pt>
    <dgm:pt modelId="{AA59CC38-DC7E-4E57-8CF2-0A8BAD3424A8}" type="pres">
      <dgm:prSet presAssocID="{E33A538E-C3DA-4E68-82FE-DC2853E70DEC}" presName="parentText" presStyleLbl="node1" presStyleIdx="0" presStyleCnt="3" custScaleX="129101" custScaleY="140938">
        <dgm:presLayoutVars>
          <dgm:chMax val="0"/>
          <dgm:bulletEnabled val="1"/>
        </dgm:presLayoutVars>
      </dgm:prSet>
      <dgm:spPr/>
      <dgm:t>
        <a:bodyPr/>
        <a:lstStyle/>
        <a:p>
          <a:endParaRPr lang="ru-RU"/>
        </a:p>
      </dgm:t>
    </dgm:pt>
    <dgm:pt modelId="{7E255D0B-D9C6-479A-8C99-80EF53FD74D1}" type="pres">
      <dgm:prSet presAssocID="{E33A538E-C3DA-4E68-82FE-DC2853E70DEC}" presName="negativeSpace" presStyleCnt="0"/>
      <dgm:spPr/>
    </dgm:pt>
    <dgm:pt modelId="{C83F4B95-6082-47C0-9AC6-C4978062F00F}" type="pres">
      <dgm:prSet presAssocID="{E33A538E-C3DA-4E68-82FE-DC2853E70DEC}" presName="childText" presStyleLbl="conFgAcc1" presStyleIdx="0" presStyleCnt="3">
        <dgm:presLayoutVars>
          <dgm:bulletEnabled val="1"/>
        </dgm:presLayoutVars>
      </dgm:prSet>
      <dgm:spPr/>
    </dgm:pt>
    <dgm:pt modelId="{34D93A79-E8A2-479D-A77D-08908A898D3E}" type="pres">
      <dgm:prSet presAssocID="{55241035-277D-41DD-9E68-200468C81F2C}" presName="spaceBetweenRectangles" presStyleCnt="0"/>
      <dgm:spPr/>
    </dgm:pt>
    <dgm:pt modelId="{DCAEE947-E2BE-4A3D-9043-837FB0C9154B}" type="pres">
      <dgm:prSet presAssocID="{538928DC-E87D-4051-AE73-8B4185C381D0}" presName="parentLin" presStyleCnt="0"/>
      <dgm:spPr/>
    </dgm:pt>
    <dgm:pt modelId="{329ADBB7-067B-4CF1-8F0A-3ED886C63A1D}" type="pres">
      <dgm:prSet presAssocID="{538928DC-E87D-4051-AE73-8B4185C381D0}" presName="parentLeftMargin" presStyleLbl="node1" presStyleIdx="0" presStyleCnt="3"/>
      <dgm:spPr/>
      <dgm:t>
        <a:bodyPr/>
        <a:lstStyle/>
        <a:p>
          <a:endParaRPr lang="ru-RU"/>
        </a:p>
      </dgm:t>
    </dgm:pt>
    <dgm:pt modelId="{3C7320E3-BD40-4792-9841-3EBB734F70FC}" type="pres">
      <dgm:prSet presAssocID="{538928DC-E87D-4051-AE73-8B4185C381D0}" presName="parentText" presStyleLbl="node1" presStyleIdx="1" presStyleCnt="3" custScaleX="128981">
        <dgm:presLayoutVars>
          <dgm:chMax val="0"/>
          <dgm:bulletEnabled val="1"/>
        </dgm:presLayoutVars>
      </dgm:prSet>
      <dgm:spPr/>
      <dgm:t>
        <a:bodyPr/>
        <a:lstStyle/>
        <a:p>
          <a:endParaRPr lang="ru-RU"/>
        </a:p>
      </dgm:t>
    </dgm:pt>
    <dgm:pt modelId="{8EF10DFF-24DE-406D-AADA-CBC32015F5AC}" type="pres">
      <dgm:prSet presAssocID="{538928DC-E87D-4051-AE73-8B4185C381D0}" presName="negativeSpace" presStyleCnt="0"/>
      <dgm:spPr/>
    </dgm:pt>
    <dgm:pt modelId="{9975B44A-F958-4B91-A029-D696CBEB7451}" type="pres">
      <dgm:prSet presAssocID="{538928DC-E87D-4051-AE73-8B4185C381D0}" presName="childText" presStyleLbl="conFgAcc1" presStyleIdx="1" presStyleCnt="3">
        <dgm:presLayoutVars>
          <dgm:bulletEnabled val="1"/>
        </dgm:presLayoutVars>
      </dgm:prSet>
      <dgm:spPr/>
    </dgm:pt>
    <dgm:pt modelId="{E91E32EA-9A11-4053-B0E9-14894697DFFA}" type="pres">
      <dgm:prSet presAssocID="{46902A53-E9AC-4277-8F6E-FA37A0E8638F}" presName="spaceBetweenRectangles" presStyleCnt="0"/>
      <dgm:spPr/>
    </dgm:pt>
    <dgm:pt modelId="{D89E469E-4DAC-4D3C-9CFB-8E009862AE63}" type="pres">
      <dgm:prSet presAssocID="{AAED4A94-3A8E-43FD-BAB4-C290D8296B60}" presName="parentLin" presStyleCnt="0"/>
      <dgm:spPr/>
    </dgm:pt>
    <dgm:pt modelId="{AD963B0F-2379-49A8-B214-A4483D5E635D}" type="pres">
      <dgm:prSet presAssocID="{AAED4A94-3A8E-43FD-BAB4-C290D8296B60}" presName="parentLeftMargin" presStyleLbl="node1" presStyleIdx="1" presStyleCnt="3"/>
      <dgm:spPr/>
      <dgm:t>
        <a:bodyPr/>
        <a:lstStyle/>
        <a:p>
          <a:endParaRPr lang="ru-RU"/>
        </a:p>
      </dgm:t>
    </dgm:pt>
    <dgm:pt modelId="{288734FF-CD83-47A9-B115-2B158C2370F8}" type="pres">
      <dgm:prSet presAssocID="{AAED4A94-3A8E-43FD-BAB4-C290D8296B60}" presName="parentText" presStyleLbl="node1" presStyleIdx="2" presStyleCnt="3" custScaleX="131999" custScaleY="485782">
        <dgm:presLayoutVars>
          <dgm:chMax val="0"/>
          <dgm:bulletEnabled val="1"/>
        </dgm:presLayoutVars>
      </dgm:prSet>
      <dgm:spPr/>
      <dgm:t>
        <a:bodyPr/>
        <a:lstStyle/>
        <a:p>
          <a:endParaRPr lang="ru-RU"/>
        </a:p>
      </dgm:t>
    </dgm:pt>
    <dgm:pt modelId="{C7D9A20D-E7E6-4D8A-8D55-3259E1FB8B90}" type="pres">
      <dgm:prSet presAssocID="{AAED4A94-3A8E-43FD-BAB4-C290D8296B60}" presName="negativeSpace" presStyleCnt="0"/>
      <dgm:spPr/>
    </dgm:pt>
    <dgm:pt modelId="{6B1CE1CD-8F0B-4557-8CD1-22E0BDB2DDEB}" type="pres">
      <dgm:prSet presAssocID="{AAED4A94-3A8E-43FD-BAB4-C290D8296B60}" presName="childText" presStyleLbl="conFgAcc1" presStyleIdx="2" presStyleCnt="3">
        <dgm:presLayoutVars>
          <dgm:bulletEnabled val="1"/>
        </dgm:presLayoutVars>
      </dgm:prSet>
      <dgm:spPr/>
    </dgm:pt>
  </dgm:ptLst>
  <dgm:cxnLst>
    <dgm:cxn modelId="{C3BDE699-EE37-4903-9FD5-2323CE1B3EC7}" type="presOf" srcId="{AAED4A94-3A8E-43FD-BAB4-C290D8296B60}" destId="{288734FF-CD83-47A9-B115-2B158C2370F8}" srcOrd="1" destOrd="0" presId="urn:microsoft.com/office/officeart/2005/8/layout/list1"/>
    <dgm:cxn modelId="{F40EF399-D382-4A4E-97FB-BF68305FCBA9}" type="presOf" srcId="{E33A538E-C3DA-4E68-82FE-DC2853E70DEC}" destId="{AA59CC38-DC7E-4E57-8CF2-0A8BAD3424A8}" srcOrd="1" destOrd="0" presId="urn:microsoft.com/office/officeart/2005/8/layout/list1"/>
    <dgm:cxn modelId="{BA6A6B27-0AC0-4D24-8117-4E8E26988379}" type="presOf" srcId="{AAED4A94-3A8E-43FD-BAB4-C290D8296B60}" destId="{AD963B0F-2379-49A8-B214-A4483D5E635D}" srcOrd="0" destOrd="0" presId="urn:microsoft.com/office/officeart/2005/8/layout/list1"/>
    <dgm:cxn modelId="{6422B057-C8B3-4A4E-97ED-85D09ED784D5}" srcId="{37363684-C14D-415E-9217-5020DDBEAB69}" destId="{538928DC-E87D-4051-AE73-8B4185C381D0}" srcOrd="1" destOrd="0" parTransId="{0E884C17-A2FF-4804-88E2-BC179399A58D}" sibTransId="{46902A53-E9AC-4277-8F6E-FA37A0E8638F}"/>
    <dgm:cxn modelId="{36F82608-8F58-43B2-AB22-95A5A2C300AC}" type="presOf" srcId="{538928DC-E87D-4051-AE73-8B4185C381D0}" destId="{329ADBB7-067B-4CF1-8F0A-3ED886C63A1D}" srcOrd="0" destOrd="0" presId="urn:microsoft.com/office/officeart/2005/8/layout/list1"/>
    <dgm:cxn modelId="{F5B5BF8C-2497-4901-99FC-CA183342D468}" type="presOf" srcId="{538928DC-E87D-4051-AE73-8B4185C381D0}" destId="{3C7320E3-BD40-4792-9841-3EBB734F70FC}" srcOrd="1" destOrd="0" presId="urn:microsoft.com/office/officeart/2005/8/layout/list1"/>
    <dgm:cxn modelId="{8F883835-0942-438A-B208-9595B3D581A0}" type="presOf" srcId="{37363684-C14D-415E-9217-5020DDBEAB69}" destId="{B5AD866E-BD25-4C16-8BE6-8159EB3D88C0}" srcOrd="0" destOrd="0" presId="urn:microsoft.com/office/officeart/2005/8/layout/list1"/>
    <dgm:cxn modelId="{7EA8A8BB-B9DC-405A-998B-AB95126915C4}" type="presOf" srcId="{E33A538E-C3DA-4E68-82FE-DC2853E70DEC}" destId="{47A9E416-D16C-40BA-A6F9-4074DC25C85B}" srcOrd="0" destOrd="0" presId="urn:microsoft.com/office/officeart/2005/8/layout/list1"/>
    <dgm:cxn modelId="{E6142312-159D-4BCB-B021-CAC71723F3F8}" srcId="{37363684-C14D-415E-9217-5020DDBEAB69}" destId="{E33A538E-C3DA-4E68-82FE-DC2853E70DEC}" srcOrd="0" destOrd="0" parTransId="{2D4A434D-31F6-47F1-A022-F0B56DF2D4E5}" sibTransId="{55241035-277D-41DD-9E68-200468C81F2C}"/>
    <dgm:cxn modelId="{65EB5DB4-25B0-4D8F-9B52-9067348EB3C9}" srcId="{37363684-C14D-415E-9217-5020DDBEAB69}" destId="{AAED4A94-3A8E-43FD-BAB4-C290D8296B60}" srcOrd="2" destOrd="0" parTransId="{605022AB-9AB9-4EDD-8282-1B50183E7EFD}" sibTransId="{9E25625B-144D-4DEE-979E-DDF9D2D0AD15}"/>
    <dgm:cxn modelId="{D8DB94FB-C057-48D2-85FE-8884AFD7CD76}" type="presParOf" srcId="{B5AD866E-BD25-4C16-8BE6-8159EB3D88C0}" destId="{FFC83301-0948-4123-8002-AEDEE66E5CE5}" srcOrd="0" destOrd="0" presId="urn:microsoft.com/office/officeart/2005/8/layout/list1"/>
    <dgm:cxn modelId="{E74D58F6-8F2B-4C85-B8E4-DB62BE58E876}" type="presParOf" srcId="{FFC83301-0948-4123-8002-AEDEE66E5CE5}" destId="{47A9E416-D16C-40BA-A6F9-4074DC25C85B}" srcOrd="0" destOrd="0" presId="urn:microsoft.com/office/officeart/2005/8/layout/list1"/>
    <dgm:cxn modelId="{C0DEC56C-5B36-47CA-B881-9712DFBB57C8}" type="presParOf" srcId="{FFC83301-0948-4123-8002-AEDEE66E5CE5}" destId="{AA59CC38-DC7E-4E57-8CF2-0A8BAD3424A8}" srcOrd="1" destOrd="0" presId="urn:microsoft.com/office/officeart/2005/8/layout/list1"/>
    <dgm:cxn modelId="{05C8E6D2-6FDB-4759-B359-080F367A0605}" type="presParOf" srcId="{B5AD866E-BD25-4C16-8BE6-8159EB3D88C0}" destId="{7E255D0B-D9C6-479A-8C99-80EF53FD74D1}" srcOrd="1" destOrd="0" presId="urn:microsoft.com/office/officeart/2005/8/layout/list1"/>
    <dgm:cxn modelId="{043BC518-9958-4B12-9823-2C8497D20D9D}" type="presParOf" srcId="{B5AD866E-BD25-4C16-8BE6-8159EB3D88C0}" destId="{C83F4B95-6082-47C0-9AC6-C4978062F00F}" srcOrd="2" destOrd="0" presId="urn:microsoft.com/office/officeart/2005/8/layout/list1"/>
    <dgm:cxn modelId="{65030B13-4612-4BE7-826C-134528A2D4AE}" type="presParOf" srcId="{B5AD866E-BD25-4C16-8BE6-8159EB3D88C0}" destId="{34D93A79-E8A2-479D-A77D-08908A898D3E}" srcOrd="3" destOrd="0" presId="urn:microsoft.com/office/officeart/2005/8/layout/list1"/>
    <dgm:cxn modelId="{8BDF0C0A-5B97-4F16-9B65-237DB2CC0692}" type="presParOf" srcId="{B5AD866E-BD25-4C16-8BE6-8159EB3D88C0}" destId="{DCAEE947-E2BE-4A3D-9043-837FB0C9154B}" srcOrd="4" destOrd="0" presId="urn:microsoft.com/office/officeart/2005/8/layout/list1"/>
    <dgm:cxn modelId="{431C8B93-4E07-4E00-B6C5-FB98CA552A3A}" type="presParOf" srcId="{DCAEE947-E2BE-4A3D-9043-837FB0C9154B}" destId="{329ADBB7-067B-4CF1-8F0A-3ED886C63A1D}" srcOrd="0" destOrd="0" presId="urn:microsoft.com/office/officeart/2005/8/layout/list1"/>
    <dgm:cxn modelId="{1A67A35C-6B43-4F4D-AA9D-2CAB5BD422A5}" type="presParOf" srcId="{DCAEE947-E2BE-4A3D-9043-837FB0C9154B}" destId="{3C7320E3-BD40-4792-9841-3EBB734F70FC}" srcOrd="1" destOrd="0" presId="urn:microsoft.com/office/officeart/2005/8/layout/list1"/>
    <dgm:cxn modelId="{4E028ADB-6CC8-42D1-AFF7-55CCDD589912}" type="presParOf" srcId="{B5AD866E-BD25-4C16-8BE6-8159EB3D88C0}" destId="{8EF10DFF-24DE-406D-AADA-CBC32015F5AC}" srcOrd="5" destOrd="0" presId="urn:microsoft.com/office/officeart/2005/8/layout/list1"/>
    <dgm:cxn modelId="{B2704AF0-9AE0-419D-B69D-8CD85888146F}" type="presParOf" srcId="{B5AD866E-BD25-4C16-8BE6-8159EB3D88C0}" destId="{9975B44A-F958-4B91-A029-D696CBEB7451}" srcOrd="6" destOrd="0" presId="urn:microsoft.com/office/officeart/2005/8/layout/list1"/>
    <dgm:cxn modelId="{EFE14634-E2F7-45C2-B79B-D1A8402B7782}" type="presParOf" srcId="{B5AD866E-BD25-4C16-8BE6-8159EB3D88C0}" destId="{E91E32EA-9A11-4053-B0E9-14894697DFFA}" srcOrd="7" destOrd="0" presId="urn:microsoft.com/office/officeart/2005/8/layout/list1"/>
    <dgm:cxn modelId="{3F970BF5-04C6-482A-A9A3-CBDA4881CE42}" type="presParOf" srcId="{B5AD866E-BD25-4C16-8BE6-8159EB3D88C0}" destId="{D89E469E-4DAC-4D3C-9CFB-8E009862AE63}" srcOrd="8" destOrd="0" presId="urn:microsoft.com/office/officeart/2005/8/layout/list1"/>
    <dgm:cxn modelId="{5C5E68B9-01BE-47C5-AE9A-CFBD8A42C67A}" type="presParOf" srcId="{D89E469E-4DAC-4D3C-9CFB-8E009862AE63}" destId="{AD963B0F-2379-49A8-B214-A4483D5E635D}" srcOrd="0" destOrd="0" presId="urn:microsoft.com/office/officeart/2005/8/layout/list1"/>
    <dgm:cxn modelId="{0D00DFBC-212C-49F5-A2DB-EACBBF358B2E}" type="presParOf" srcId="{D89E469E-4DAC-4D3C-9CFB-8E009862AE63}" destId="{288734FF-CD83-47A9-B115-2B158C2370F8}" srcOrd="1" destOrd="0" presId="urn:microsoft.com/office/officeart/2005/8/layout/list1"/>
    <dgm:cxn modelId="{BD82F7E0-3071-4BB5-A6CE-C57571252598}" type="presParOf" srcId="{B5AD866E-BD25-4C16-8BE6-8159EB3D88C0}" destId="{C7D9A20D-E7E6-4D8A-8D55-3259E1FB8B90}" srcOrd="9" destOrd="0" presId="urn:microsoft.com/office/officeart/2005/8/layout/list1"/>
    <dgm:cxn modelId="{7274B1A6-2B35-4D4D-BF08-06B1FBE13AFF}" type="presParOf" srcId="{B5AD866E-BD25-4C16-8BE6-8159EB3D88C0}" destId="{6B1CE1CD-8F0B-4557-8CD1-22E0BDB2DDE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975F9E-162E-4FE3-AF8C-75B0D28BB77A}" type="doc">
      <dgm:prSet loTypeId="urn:microsoft.com/office/officeart/2005/8/layout/default#1" loCatId="list" qsTypeId="urn:microsoft.com/office/officeart/2005/8/quickstyle/simple3" qsCatId="simple" csTypeId="urn:microsoft.com/office/officeart/2005/8/colors/accent0_2" csCatId="mainScheme" phldr="1"/>
      <dgm:spPr/>
      <dgm:t>
        <a:bodyPr/>
        <a:lstStyle/>
        <a:p>
          <a:endParaRPr lang="ru-RU"/>
        </a:p>
      </dgm:t>
    </dgm:pt>
    <dgm:pt modelId="{D208E593-EB4A-4007-9AF0-F77A2686D728}">
      <dgm:prSet phldrT="[Текст]" custT="1"/>
      <dgm:spPr/>
      <dgm:t>
        <a:bodyPr/>
        <a:lstStyle/>
        <a:p>
          <a:r>
            <a:rPr lang="ru-RU" sz="1200" b="1" dirty="0" smtClean="0">
              <a:latin typeface="Arial" pitchFamily="34" charset="0"/>
              <a:cs typeface="Arial" pitchFamily="34" charset="0"/>
            </a:rPr>
            <a:t>Обеспечение высокого охвата населения диспансерными и профилактическими осмотрами (99,9% и 99,8%)</a:t>
          </a:r>
        </a:p>
        <a:p>
          <a:endParaRPr lang="ru-RU" sz="1200" b="1" dirty="0" smtClean="0">
            <a:latin typeface="Arial" pitchFamily="34" charset="0"/>
            <a:cs typeface="Arial" pitchFamily="34" charset="0"/>
          </a:endParaRPr>
        </a:p>
        <a:p>
          <a:r>
            <a:rPr lang="ru-RU" sz="1400" b="1" dirty="0" smtClean="0">
              <a:solidFill>
                <a:srgbClr val="FF0000"/>
              </a:solidFill>
              <a:latin typeface="Arial" pitchFamily="34" charset="0"/>
              <a:cs typeface="Arial" pitchFamily="34" charset="0"/>
            </a:rPr>
            <a:t>Выполнение установленных планов </a:t>
          </a:r>
        </a:p>
        <a:p>
          <a:r>
            <a:rPr lang="ru-RU" sz="1400" b="1" dirty="0" smtClean="0">
              <a:solidFill>
                <a:srgbClr val="FF0000"/>
              </a:solidFill>
              <a:latin typeface="Arial" pitchFamily="34" charset="0"/>
              <a:cs typeface="Arial" pitchFamily="34" charset="0"/>
            </a:rPr>
            <a:t>ДД и проф.осмотров</a:t>
          </a:r>
          <a:endParaRPr lang="ru-RU" sz="1400" b="1" dirty="0">
            <a:solidFill>
              <a:srgbClr val="FF0000"/>
            </a:solidFill>
            <a:latin typeface="Arial" pitchFamily="34" charset="0"/>
            <a:cs typeface="Arial" pitchFamily="34" charset="0"/>
          </a:endParaRPr>
        </a:p>
      </dgm:t>
    </dgm:pt>
    <dgm:pt modelId="{677E64BF-731D-411C-8C6C-AA14526D2387}" type="parTrans" cxnId="{D77D2A4A-FFC8-4D30-82E8-DC218FCEF095}">
      <dgm:prSet/>
      <dgm:spPr/>
      <dgm:t>
        <a:bodyPr/>
        <a:lstStyle/>
        <a:p>
          <a:endParaRPr lang="ru-RU" sz="1200" b="1">
            <a:latin typeface="Arial" pitchFamily="34" charset="0"/>
            <a:cs typeface="Arial" pitchFamily="34" charset="0"/>
          </a:endParaRPr>
        </a:p>
      </dgm:t>
    </dgm:pt>
    <dgm:pt modelId="{E0DEC535-A304-476D-855E-E35DEB1EE558}" type="sibTrans" cxnId="{D77D2A4A-FFC8-4D30-82E8-DC218FCEF095}">
      <dgm:prSet/>
      <dgm:spPr/>
      <dgm:t>
        <a:bodyPr/>
        <a:lstStyle/>
        <a:p>
          <a:endParaRPr lang="ru-RU" sz="1200" b="1">
            <a:latin typeface="Arial" pitchFamily="34" charset="0"/>
            <a:cs typeface="Arial" pitchFamily="34" charset="0"/>
          </a:endParaRPr>
        </a:p>
      </dgm:t>
    </dgm:pt>
    <dgm:pt modelId="{DC32EC1F-C5B5-43E6-8C66-C10744291E14}">
      <dgm:prSet phldrT="[Текст]" custT="1"/>
      <dgm:spPr/>
      <dgm:t>
        <a:bodyPr/>
        <a:lstStyle/>
        <a:p>
          <a:r>
            <a:rPr lang="ru-RU" sz="1200" b="1" dirty="0" smtClean="0">
              <a:latin typeface="Arial" pitchFamily="34" charset="0"/>
              <a:cs typeface="Arial" pitchFamily="34" charset="0"/>
            </a:rPr>
            <a:t>Выявление на ранних этапах заболеваний, приводящих к инвалидизации  и смертности</a:t>
          </a:r>
        </a:p>
        <a:p>
          <a:endParaRPr lang="ru-RU" sz="1200" b="1" dirty="0" smtClean="0">
            <a:latin typeface="Arial" pitchFamily="34" charset="0"/>
            <a:cs typeface="Arial" pitchFamily="34" charset="0"/>
          </a:endParaRPr>
        </a:p>
        <a:p>
          <a:r>
            <a:rPr lang="ru-RU" sz="1400" b="1" dirty="0" smtClean="0">
              <a:solidFill>
                <a:srgbClr val="FF0000"/>
              </a:solidFill>
              <a:latin typeface="Arial" pitchFamily="34" charset="0"/>
              <a:cs typeface="Arial" pitchFamily="34" charset="0"/>
            </a:rPr>
            <a:t>Достижение индикативных показателей смертности населения по 598 Указу Президента России </a:t>
          </a:r>
          <a:endParaRPr lang="ru-RU" sz="1400" b="1" dirty="0">
            <a:solidFill>
              <a:srgbClr val="FF0000"/>
            </a:solidFill>
            <a:latin typeface="Arial" pitchFamily="34" charset="0"/>
            <a:cs typeface="Arial" pitchFamily="34" charset="0"/>
          </a:endParaRPr>
        </a:p>
      </dgm:t>
    </dgm:pt>
    <dgm:pt modelId="{98BD22C6-F6F0-4C28-83BB-C2B0BA05C361}" type="parTrans" cxnId="{4E4151E3-D176-4871-B1C3-2171F47AD7D0}">
      <dgm:prSet/>
      <dgm:spPr/>
      <dgm:t>
        <a:bodyPr/>
        <a:lstStyle/>
        <a:p>
          <a:endParaRPr lang="ru-RU" sz="1200" b="1">
            <a:latin typeface="Arial" pitchFamily="34" charset="0"/>
            <a:cs typeface="Arial" pitchFamily="34" charset="0"/>
          </a:endParaRPr>
        </a:p>
      </dgm:t>
    </dgm:pt>
    <dgm:pt modelId="{7E6CF3B4-0E2A-4B77-A5A0-5FACD6B8A7F5}" type="sibTrans" cxnId="{4E4151E3-D176-4871-B1C3-2171F47AD7D0}">
      <dgm:prSet/>
      <dgm:spPr/>
      <dgm:t>
        <a:bodyPr/>
        <a:lstStyle/>
        <a:p>
          <a:endParaRPr lang="ru-RU" sz="1200" b="1">
            <a:latin typeface="Arial" pitchFamily="34" charset="0"/>
            <a:cs typeface="Arial" pitchFamily="34" charset="0"/>
          </a:endParaRPr>
        </a:p>
      </dgm:t>
    </dgm:pt>
    <dgm:pt modelId="{D6C1864F-D5B7-4193-8C45-C8BD526B5603}">
      <dgm:prSet phldrT="[Текст]" custT="1"/>
      <dgm:spPr/>
      <dgm:t>
        <a:bodyPr/>
        <a:lstStyle/>
        <a:p>
          <a:r>
            <a:rPr lang="ru-RU" sz="1200" b="1" dirty="0" smtClean="0">
              <a:latin typeface="Arial" pitchFamily="34" charset="0"/>
              <a:cs typeface="Arial" pitchFamily="34" charset="0"/>
            </a:rPr>
            <a:t>Улучшение состояния здоровья населения в целом и, в первую очередь, его наиболее уязвимых слоёв</a:t>
          </a:r>
        </a:p>
        <a:p>
          <a:endParaRPr lang="ru-RU" sz="1200" b="1" dirty="0" smtClean="0">
            <a:latin typeface="Arial" pitchFamily="34" charset="0"/>
            <a:cs typeface="Arial" pitchFamily="34" charset="0"/>
          </a:endParaRPr>
        </a:p>
        <a:p>
          <a:r>
            <a:rPr lang="ru-RU" sz="1400" b="1" dirty="0" smtClean="0">
              <a:solidFill>
                <a:srgbClr val="FF0000"/>
              </a:solidFill>
              <a:latin typeface="Arial" pitchFamily="34" charset="0"/>
              <a:cs typeface="Arial" pitchFamily="34" charset="0"/>
            </a:rPr>
            <a:t>Достижение целевых значений ожидаемой продолжительности жизни населения</a:t>
          </a:r>
          <a:endParaRPr lang="ru-RU" sz="1400" b="1" dirty="0">
            <a:solidFill>
              <a:srgbClr val="FF0000"/>
            </a:solidFill>
            <a:latin typeface="Arial" pitchFamily="34" charset="0"/>
            <a:cs typeface="Arial" pitchFamily="34" charset="0"/>
          </a:endParaRPr>
        </a:p>
      </dgm:t>
    </dgm:pt>
    <dgm:pt modelId="{74FE9AFA-44ED-494C-A9E6-181F3998050B}" type="parTrans" cxnId="{EFD08037-F881-495E-AF0B-F31F47A62A1E}">
      <dgm:prSet/>
      <dgm:spPr/>
      <dgm:t>
        <a:bodyPr/>
        <a:lstStyle/>
        <a:p>
          <a:endParaRPr lang="ru-RU" sz="1200" b="1">
            <a:latin typeface="Arial" pitchFamily="34" charset="0"/>
            <a:cs typeface="Arial" pitchFamily="34" charset="0"/>
          </a:endParaRPr>
        </a:p>
      </dgm:t>
    </dgm:pt>
    <dgm:pt modelId="{8BB37BB0-0DA7-4F4C-82B6-F5B02E8EC595}" type="sibTrans" cxnId="{EFD08037-F881-495E-AF0B-F31F47A62A1E}">
      <dgm:prSet/>
      <dgm:spPr/>
      <dgm:t>
        <a:bodyPr/>
        <a:lstStyle/>
        <a:p>
          <a:endParaRPr lang="ru-RU" sz="1200" b="1">
            <a:latin typeface="Arial" pitchFamily="34" charset="0"/>
            <a:cs typeface="Arial" pitchFamily="34" charset="0"/>
          </a:endParaRPr>
        </a:p>
      </dgm:t>
    </dgm:pt>
    <dgm:pt modelId="{84FA9502-9D33-4981-BB4E-C9000AEADC7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200" b="1" dirty="0" smtClean="0">
              <a:latin typeface="Arial" pitchFamily="34" charset="0"/>
              <a:cs typeface="Arial" pitchFamily="34" charset="0"/>
            </a:rPr>
            <a:t>Выполнение жителям муниципального образования всех скрининговых обследований, предусмотренных законодательством</a:t>
          </a:r>
        </a:p>
        <a:p>
          <a:pPr marL="0" marR="0" indent="0" defTabSz="914400" eaLnBrk="1" fontAlgn="auto" latinLnBrk="0" hangingPunct="1">
            <a:lnSpc>
              <a:spcPct val="100000"/>
            </a:lnSpc>
            <a:spcBef>
              <a:spcPts val="0"/>
            </a:spcBef>
            <a:spcAft>
              <a:spcPts val="0"/>
            </a:spcAft>
            <a:buClrTx/>
            <a:buSzTx/>
            <a:buFontTx/>
            <a:buNone/>
            <a:tabLst/>
            <a:defRPr/>
          </a:pPr>
          <a:endParaRPr lang="ru-RU" sz="1200" b="1" dirty="0" smtClean="0">
            <a:latin typeface="Arial" pitchFamily="34" charset="0"/>
            <a:cs typeface="Arial"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ru-RU" sz="1400" b="1" dirty="0" smtClean="0">
              <a:solidFill>
                <a:srgbClr val="FF0000"/>
              </a:solidFill>
              <a:latin typeface="Arial" pitchFamily="34" charset="0"/>
              <a:cs typeface="Arial" pitchFamily="34" charset="0"/>
            </a:rPr>
            <a:t>Соблюдение прав граждан на доступную медицинскую помощь</a:t>
          </a:r>
          <a:endParaRPr lang="ru-RU" sz="1400" b="1" dirty="0">
            <a:solidFill>
              <a:srgbClr val="FF0000"/>
            </a:solidFill>
            <a:latin typeface="Arial" pitchFamily="34" charset="0"/>
            <a:cs typeface="Arial" pitchFamily="34" charset="0"/>
          </a:endParaRPr>
        </a:p>
      </dgm:t>
    </dgm:pt>
    <dgm:pt modelId="{3DC49C8D-ABD7-422A-A048-72E1A2802610}" type="parTrans" cxnId="{A0449A0A-F287-4405-B69D-F80676EB3E9F}">
      <dgm:prSet/>
      <dgm:spPr/>
      <dgm:t>
        <a:bodyPr/>
        <a:lstStyle/>
        <a:p>
          <a:endParaRPr lang="ru-RU" sz="1200" b="1">
            <a:latin typeface="Arial" pitchFamily="34" charset="0"/>
            <a:cs typeface="Arial" pitchFamily="34" charset="0"/>
          </a:endParaRPr>
        </a:p>
      </dgm:t>
    </dgm:pt>
    <dgm:pt modelId="{D60EB317-A475-41D9-84D4-55B3282B2388}" type="sibTrans" cxnId="{A0449A0A-F287-4405-B69D-F80676EB3E9F}">
      <dgm:prSet/>
      <dgm:spPr/>
      <dgm:t>
        <a:bodyPr/>
        <a:lstStyle/>
        <a:p>
          <a:endParaRPr lang="ru-RU" sz="1200" b="1">
            <a:latin typeface="Arial" pitchFamily="34" charset="0"/>
            <a:cs typeface="Arial" pitchFamily="34" charset="0"/>
          </a:endParaRPr>
        </a:p>
      </dgm:t>
    </dgm:pt>
    <dgm:pt modelId="{7AB0250A-BBBE-43E1-B36B-7E779F613420}">
      <dgm:prSet custT="1"/>
      <dgm:spPr/>
      <dgm:t>
        <a:bodyPr/>
        <a:lstStyle/>
        <a:p>
          <a:r>
            <a:rPr lang="ru-RU" sz="1200" b="1" dirty="0" smtClean="0">
              <a:latin typeface="Arial" pitchFamily="34" charset="0"/>
              <a:cs typeface="Arial" pitchFamily="34" charset="0"/>
            </a:rPr>
            <a:t>Обследование населения с минимальной временной затратой и в структурном подразделении медицинской организации по месту жительства пациента</a:t>
          </a:r>
        </a:p>
        <a:p>
          <a:endParaRPr lang="ru-RU" sz="1200" b="1" dirty="0" smtClean="0">
            <a:latin typeface="Arial" pitchFamily="34" charset="0"/>
            <a:cs typeface="Arial" pitchFamily="34" charset="0"/>
          </a:endParaRPr>
        </a:p>
        <a:p>
          <a:r>
            <a:rPr lang="ru-RU" sz="1400" b="1" dirty="0" smtClean="0">
              <a:solidFill>
                <a:srgbClr val="FF0000"/>
              </a:solidFill>
              <a:latin typeface="Arial" pitchFamily="34" charset="0"/>
              <a:cs typeface="Arial" pitchFamily="34" charset="0"/>
            </a:rPr>
            <a:t>Соблюдение прав граждан на доступную медицинскую помощь</a:t>
          </a:r>
          <a:endParaRPr lang="ru-RU" sz="1400" b="1" dirty="0" smtClean="0">
            <a:latin typeface="Arial" pitchFamily="34" charset="0"/>
            <a:cs typeface="Arial" pitchFamily="34" charset="0"/>
          </a:endParaRPr>
        </a:p>
        <a:p>
          <a:endParaRPr lang="ru-RU" sz="1200" b="1" dirty="0">
            <a:latin typeface="Arial" pitchFamily="34" charset="0"/>
            <a:cs typeface="Arial" pitchFamily="34" charset="0"/>
          </a:endParaRPr>
        </a:p>
      </dgm:t>
    </dgm:pt>
    <dgm:pt modelId="{DF9C74C9-D0DF-4C15-91B7-E969DEC17E53}" type="parTrans" cxnId="{456FF086-CC30-4C0A-A0FD-F0E7334B2326}">
      <dgm:prSet/>
      <dgm:spPr/>
      <dgm:t>
        <a:bodyPr/>
        <a:lstStyle/>
        <a:p>
          <a:endParaRPr lang="ru-RU" sz="1200" b="1">
            <a:latin typeface="Arial" pitchFamily="34" charset="0"/>
            <a:cs typeface="Arial" pitchFamily="34" charset="0"/>
          </a:endParaRPr>
        </a:p>
      </dgm:t>
    </dgm:pt>
    <dgm:pt modelId="{FA0F08D7-F696-43A0-B754-35661911F8A2}" type="sibTrans" cxnId="{456FF086-CC30-4C0A-A0FD-F0E7334B2326}">
      <dgm:prSet/>
      <dgm:spPr/>
      <dgm:t>
        <a:bodyPr/>
        <a:lstStyle/>
        <a:p>
          <a:endParaRPr lang="ru-RU" sz="1200" b="1">
            <a:latin typeface="Arial" pitchFamily="34" charset="0"/>
            <a:cs typeface="Arial" pitchFamily="34" charset="0"/>
          </a:endParaRPr>
        </a:p>
      </dgm:t>
    </dgm:pt>
    <dgm:pt modelId="{68D251ED-5447-475A-90D5-258D22BD9A9B}" type="pres">
      <dgm:prSet presAssocID="{EE975F9E-162E-4FE3-AF8C-75B0D28BB77A}" presName="diagram" presStyleCnt="0">
        <dgm:presLayoutVars>
          <dgm:dir/>
          <dgm:resizeHandles val="exact"/>
        </dgm:presLayoutVars>
      </dgm:prSet>
      <dgm:spPr/>
      <dgm:t>
        <a:bodyPr/>
        <a:lstStyle/>
        <a:p>
          <a:endParaRPr lang="ru-RU"/>
        </a:p>
      </dgm:t>
    </dgm:pt>
    <dgm:pt modelId="{35DEC6A1-3AAB-4B8C-AFB1-C268477E7E5B}" type="pres">
      <dgm:prSet presAssocID="{D208E593-EB4A-4007-9AF0-F77A2686D728}" presName="node" presStyleLbl="node1" presStyleIdx="0" presStyleCnt="5" custScaleX="115746" custScaleY="125676" custLinFactNeighborY="-51995">
        <dgm:presLayoutVars>
          <dgm:bulletEnabled val="1"/>
        </dgm:presLayoutVars>
      </dgm:prSet>
      <dgm:spPr/>
      <dgm:t>
        <a:bodyPr/>
        <a:lstStyle/>
        <a:p>
          <a:endParaRPr lang="ru-RU"/>
        </a:p>
      </dgm:t>
    </dgm:pt>
    <dgm:pt modelId="{E92D91ED-C3DA-45BA-9A93-45ACC45428C6}" type="pres">
      <dgm:prSet presAssocID="{E0DEC535-A304-476D-855E-E35DEB1EE558}" presName="sibTrans" presStyleCnt="0"/>
      <dgm:spPr/>
    </dgm:pt>
    <dgm:pt modelId="{39E31C6D-F70E-4288-9CB7-E2E9C22C5175}" type="pres">
      <dgm:prSet presAssocID="{DC32EC1F-C5B5-43E6-8C66-C10744291E14}" presName="node" presStyleLbl="node1" presStyleIdx="1" presStyleCnt="5" custScaleX="116686" custScaleY="123527" custLinFactNeighborX="-222" custLinFactNeighborY="-51943">
        <dgm:presLayoutVars>
          <dgm:bulletEnabled val="1"/>
        </dgm:presLayoutVars>
      </dgm:prSet>
      <dgm:spPr/>
      <dgm:t>
        <a:bodyPr/>
        <a:lstStyle/>
        <a:p>
          <a:endParaRPr lang="ru-RU"/>
        </a:p>
      </dgm:t>
    </dgm:pt>
    <dgm:pt modelId="{465378AC-FC48-4FE5-80B9-1EF5DE8CE012}" type="pres">
      <dgm:prSet presAssocID="{7E6CF3B4-0E2A-4B77-A5A0-5FACD6B8A7F5}" presName="sibTrans" presStyleCnt="0"/>
      <dgm:spPr/>
    </dgm:pt>
    <dgm:pt modelId="{F9F8BFE8-EBBF-43F7-859C-6E8CAE16D4B3}" type="pres">
      <dgm:prSet presAssocID="{D6C1864F-D5B7-4193-8C45-C8BD526B5603}" presName="node" presStyleLbl="node1" presStyleIdx="2" presStyleCnt="5" custScaleX="134671" custScaleY="118371" custLinFactNeighborX="-809" custLinFactNeighborY="-49644">
        <dgm:presLayoutVars>
          <dgm:bulletEnabled val="1"/>
        </dgm:presLayoutVars>
      </dgm:prSet>
      <dgm:spPr/>
      <dgm:t>
        <a:bodyPr/>
        <a:lstStyle/>
        <a:p>
          <a:endParaRPr lang="ru-RU"/>
        </a:p>
      </dgm:t>
    </dgm:pt>
    <dgm:pt modelId="{C6BCC1D5-3BC4-4234-9C8C-FB175F3A6E2A}" type="pres">
      <dgm:prSet presAssocID="{8BB37BB0-0DA7-4F4C-82B6-F5B02E8EC595}" presName="sibTrans" presStyleCnt="0"/>
      <dgm:spPr/>
    </dgm:pt>
    <dgm:pt modelId="{4524BD00-96E1-4B87-88B5-C286B1F641FE}" type="pres">
      <dgm:prSet presAssocID="{84FA9502-9D33-4981-BB4E-C9000AEADC72}" presName="node" presStyleLbl="node1" presStyleIdx="3" presStyleCnt="5" custScaleX="161561" custScaleY="152818" custLinFactNeighborX="-15717" custLinFactNeighborY="-59286">
        <dgm:presLayoutVars>
          <dgm:bulletEnabled val="1"/>
        </dgm:presLayoutVars>
      </dgm:prSet>
      <dgm:spPr/>
      <dgm:t>
        <a:bodyPr/>
        <a:lstStyle/>
        <a:p>
          <a:endParaRPr lang="ru-RU"/>
        </a:p>
      </dgm:t>
    </dgm:pt>
    <dgm:pt modelId="{D4F4DF70-8ED5-4564-B412-58FF14320BDC}" type="pres">
      <dgm:prSet presAssocID="{D60EB317-A475-41D9-84D4-55B3282B2388}" presName="sibTrans" presStyleCnt="0"/>
      <dgm:spPr/>
    </dgm:pt>
    <dgm:pt modelId="{B2A7E244-83C6-4F60-A9D1-AEEF1ADEDA26}" type="pres">
      <dgm:prSet presAssocID="{7AB0250A-BBBE-43E1-B36B-7E779F613420}" presName="node" presStyleLbl="node1" presStyleIdx="4" presStyleCnt="5" custScaleX="158340" custScaleY="151908" custLinFactNeighborX="22425" custLinFactNeighborY="-59741">
        <dgm:presLayoutVars>
          <dgm:bulletEnabled val="1"/>
        </dgm:presLayoutVars>
      </dgm:prSet>
      <dgm:spPr/>
      <dgm:t>
        <a:bodyPr/>
        <a:lstStyle/>
        <a:p>
          <a:endParaRPr lang="ru-RU"/>
        </a:p>
      </dgm:t>
    </dgm:pt>
  </dgm:ptLst>
  <dgm:cxnLst>
    <dgm:cxn modelId="{4E4151E3-D176-4871-B1C3-2171F47AD7D0}" srcId="{EE975F9E-162E-4FE3-AF8C-75B0D28BB77A}" destId="{DC32EC1F-C5B5-43E6-8C66-C10744291E14}" srcOrd="1" destOrd="0" parTransId="{98BD22C6-F6F0-4C28-83BB-C2B0BA05C361}" sibTransId="{7E6CF3B4-0E2A-4B77-A5A0-5FACD6B8A7F5}"/>
    <dgm:cxn modelId="{83F8BB33-E68D-4447-9253-3EDB1979A71F}" type="presOf" srcId="{D208E593-EB4A-4007-9AF0-F77A2686D728}" destId="{35DEC6A1-3AAB-4B8C-AFB1-C268477E7E5B}" srcOrd="0" destOrd="0" presId="urn:microsoft.com/office/officeart/2005/8/layout/default#1"/>
    <dgm:cxn modelId="{EFD08037-F881-495E-AF0B-F31F47A62A1E}" srcId="{EE975F9E-162E-4FE3-AF8C-75B0D28BB77A}" destId="{D6C1864F-D5B7-4193-8C45-C8BD526B5603}" srcOrd="2" destOrd="0" parTransId="{74FE9AFA-44ED-494C-A9E6-181F3998050B}" sibTransId="{8BB37BB0-0DA7-4F4C-82B6-F5B02E8EC595}"/>
    <dgm:cxn modelId="{917F976D-5897-42E4-9A7B-DAC3BCBF6D7C}" type="presOf" srcId="{D6C1864F-D5B7-4193-8C45-C8BD526B5603}" destId="{F9F8BFE8-EBBF-43F7-859C-6E8CAE16D4B3}" srcOrd="0" destOrd="0" presId="urn:microsoft.com/office/officeart/2005/8/layout/default#1"/>
    <dgm:cxn modelId="{D77D2A4A-FFC8-4D30-82E8-DC218FCEF095}" srcId="{EE975F9E-162E-4FE3-AF8C-75B0D28BB77A}" destId="{D208E593-EB4A-4007-9AF0-F77A2686D728}" srcOrd="0" destOrd="0" parTransId="{677E64BF-731D-411C-8C6C-AA14526D2387}" sibTransId="{E0DEC535-A304-476D-855E-E35DEB1EE558}"/>
    <dgm:cxn modelId="{35104988-B204-417D-AAE8-C7858266EC21}" type="presOf" srcId="{DC32EC1F-C5B5-43E6-8C66-C10744291E14}" destId="{39E31C6D-F70E-4288-9CB7-E2E9C22C5175}" srcOrd="0" destOrd="0" presId="urn:microsoft.com/office/officeart/2005/8/layout/default#1"/>
    <dgm:cxn modelId="{86B2608C-DF20-4583-961D-4BF603A2F304}" type="presOf" srcId="{EE975F9E-162E-4FE3-AF8C-75B0D28BB77A}" destId="{68D251ED-5447-475A-90D5-258D22BD9A9B}" srcOrd="0" destOrd="0" presId="urn:microsoft.com/office/officeart/2005/8/layout/default#1"/>
    <dgm:cxn modelId="{456FF086-CC30-4C0A-A0FD-F0E7334B2326}" srcId="{EE975F9E-162E-4FE3-AF8C-75B0D28BB77A}" destId="{7AB0250A-BBBE-43E1-B36B-7E779F613420}" srcOrd="4" destOrd="0" parTransId="{DF9C74C9-D0DF-4C15-91B7-E969DEC17E53}" sibTransId="{FA0F08D7-F696-43A0-B754-35661911F8A2}"/>
    <dgm:cxn modelId="{A0449A0A-F287-4405-B69D-F80676EB3E9F}" srcId="{EE975F9E-162E-4FE3-AF8C-75B0D28BB77A}" destId="{84FA9502-9D33-4981-BB4E-C9000AEADC72}" srcOrd="3" destOrd="0" parTransId="{3DC49C8D-ABD7-422A-A048-72E1A2802610}" sibTransId="{D60EB317-A475-41D9-84D4-55B3282B2388}"/>
    <dgm:cxn modelId="{AAB3CA5F-B1D0-4249-86AD-FCB482D7279A}" type="presOf" srcId="{84FA9502-9D33-4981-BB4E-C9000AEADC72}" destId="{4524BD00-96E1-4B87-88B5-C286B1F641FE}" srcOrd="0" destOrd="0" presId="urn:microsoft.com/office/officeart/2005/8/layout/default#1"/>
    <dgm:cxn modelId="{C8374CEF-4C61-4423-91F4-2F144E958357}" type="presOf" srcId="{7AB0250A-BBBE-43E1-B36B-7E779F613420}" destId="{B2A7E244-83C6-4F60-A9D1-AEEF1ADEDA26}" srcOrd="0" destOrd="0" presId="urn:microsoft.com/office/officeart/2005/8/layout/default#1"/>
    <dgm:cxn modelId="{924AADEA-144B-411D-AB4B-813BA34585A2}" type="presParOf" srcId="{68D251ED-5447-475A-90D5-258D22BD9A9B}" destId="{35DEC6A1-3AAB-4B8C-AFB1-C268477E7E5B}" srcOrd="0" destOrd="0" presId="urn:microsoft.com/office/officeart/2005/8/layout/default#1"/>
    <dgm:cxn modelId="{EEB97D16-75B9-4D35-A1CB-4149E39CDAAF}" type="presParOf" srcId="{68D251ED-5447-475A-90D5-258D22BD9A9B}" destId="{E92D91ED-C3DA-45BA-9A93-45ACC45428C6}" srcOrd="1" destOrd="0" presId="urn:microsoft.com/office/officeart/2005/8/layout/default#1"/>
    <dgm:cxn modelId="{D207ABBD-70C0-4E4A-85DD-EABCA6906D9A}" type="presParOf" srcId="{68D251ED-5447-475A-90D5-258D22BD9A9B}" destId="{39E31C6D-F70E-4288-9CB7-E2E9C22C5175}" srcOrd="2" destOrd="0" presId="urn:microsoft.com/office/officeart/2005/8/layout/default#1"/>
    <dgm:cxn modelId="{EA315FE5-CF10-41CA-9D8B-93723D5E53FA}" type="presParOf" srcId="{68D251ED-5447-475A-90D5-258D22BD9A9B}" destId="{465378AC-FC48-4FE5-80B9-1EF5DE8CE012}" srcOrd="3" destOrd="0" presId="urn:microsoft.com/office/officeart/2005/8/layout/default#1"/>
    <dgm:cxn modelId="{0699A7DE-EA3C-4FC5-99B1-54B97D0793BF}" type="presParOf" srcId="{68D251ED-5447-475A-90D5-258D22BD9A9B}" destId="{F9F8BFE8-EBBF-43F7-859C-6E8CAE16D4B3}" srcOrd="4" destOrd="0" presId="urn:microsoft.com/office/officeart/2005/8/layout/default#1"/>
    <dgm:cxn modelId="{2F031D07-ECF7-4D04-AEA4-A123A6160D25}" type="presParOf" srcId="{68D251ED-5447-475A-90D5-258D22BD9A9B}" destId="{C6BCC1D5-3BC4-4234-9C8C-FB175F3A6E2A}" srcOrd="5" destOrd="0" presId="urn:microsoft.com/office/officeart/2005/8/layout/default#1"/>
    <dgm:cxn modelId="{A5AFA480-D18A-4E9E-ACB1-C2BF82CA695F}" type="presParOf" srcId="{68D251ED-5447-475A-90D5-258D22BD9A9B}" destId="{4524BD00-96E1-4B87-88B5-C286B1F641FE}" srcOrd="6" destOrd="0" presId="urn:microsoft.com/office/officeart/2005/8/layout/default#1"/>
    <dgm:cxn modelId="{50A5EB17-D3C5-497D-ADEF-EBAFFBC09FCA}" type="presParOf" srcId="{68D251ED-5447-475A-90D5-258D22BD9A9B}" destId="{D4F4DF70-8ED5-4564-B412-58FF14320BDC}" srcOrd="7" destOrd="0" presId="urn:microsoft.com/office/officeart/2005/8/layout/default#1"/>
    <dgm:cxn modelId="{8916EF7A-184D-4A50-BEA9-78A18AE10B07}" type="presParOf" srcId="{68D251ED-5447-475A-90D5-258D22BD9A9B}" destId="{B2A7E244-83C6-4F60-A9D1-AEEF1ADEDA26}"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0A97D0-491F-4625-8780-2B4CB6ED7DE1}" type="doc">
      <dgm:prSet loTypeId="urn:microsoft.com/office/officeart/2005/8/layout/list1" loCatId="list" qsTypeId="urn:microsoft.com/office/officeart/2005/8/quickstyle/simple3" qsCatId="simple" csTypeId="urn:microsoft.com/office/officeart/2005/8/colors/accent3_3" csCatId="accent3" phldr="1"/>
      <dgm:spPr/>
      <dgm:t>
        <a:bodyPr/>
        <a:lstStyle/>
        <a:p>
          <a:endParaRPr lang="ru-RU"/>
        </a:p>
      </dgm:t>
    </dgm:pt>
    <dgm:pt modelId="{F2E6A653-5162-4D1F-8E3D-9E36D2201318}">
      <dgm:prSet phldrT="[Текст]" custT="1"/>
      <dgm:spPr/>
      <dgm: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smtClean="0">
              <a:ln/>
              <a:effectLst/>
              <a:latin typeface="Arial" pitchFamily="34" charset="0"/>
              <a:ea typeface="Times New Roman" pitchFamily="18" charset="0"/>
              <a:cs typeface="Arial" pitchFamily="34" charset="0"/>
            </a:rPr>
            <a:t>Ежемесячно, в срок с 5 по 10 число месяца, актуализировать списки прикрепленного населения по каждому врачу первичного звена.</a:t>
          </a:r>
          <a:endParaRPr lang="ru-RU" sz="1200" dirty="0">
            <a:latin typeface="Arial" pitchFamily="34" charset="0"/>
            <a:cs typeface="Arial" pitchFamily="34" charset="0"/>
          </a:endParaRPr>
        </a:p>
      </dgm:t>
    </dgm:pt>
    <dgm:pt modelId="{D9496227-E30D-4AA4-B6DC-5CA07454679D}" type="parTrans" cxnId="{6B4C0034-622F-42B9-B7DE-B4B9065DC0B1}">
      <dgm:prSet/>
      <dgm:spPr/>
      <dgm:t>
        <a:bodyPr/>
        <a:lstStyle/>
        <a:p>
          <a:endParaRPr lang="ru-RU" sz="1200">
            <a:latin typeface="Arial" pitchFamily="34" charset="0"/>
            <a:cs typeface="Arial" pitchFamily="34" charset="0"/>
          </a:endParaRPr>
        </a:p>
      </dgm:t>
    </dgm:pt>
    <dgm:pt modelId="{D74A3242-22B5-48D6-B8B0-E340E16F7756}" type="sibTrans" cxnId="{6B4C0034-622F-42B9-B7DE-B4B9065DC0B1}">
      <dgm:prSet/>
      <dgm:spPr/>
      <dgm:t>
        <a:bodyPr/>
        <a:lstStyle/>
        <a:p>
          <a:endParaRPr lang="ru-RU" sz="1200">
            <a:latin typeface="Arial" pitchFamily="34" charset="0"/>
            <a:cs typeface="Arial" pitchFamily="34" charset="0"/>
          </a:endParaRPr>
        </a:p>
      </dgm:t>
    </dgm:pt>
    <dgm:pt modelId="{A8278A28-4824-4B4E-9E37-97A188F72F67}">
      <dgm:prSet phldrT="[Текст]" custT="1"/>
      <dgm:spPr/>
      <dgm: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effectLst/>
              <a:latin typeface="Arial" pitchFamily="34" charset="0"/>
              <a:ea typeface="Times New Roman" pitchFamily="18" charset="0"/>
              <a:cs typeface="Arial" pitchFamily="34" charset="0"/>
            </a:rPr>
            <a:t>Из числа лиц, прикрепленных для медицинского обслуживания ко вверенной медицинской организации, провести выверку лиц, не обращавшихся за медицинской помощью в соответствующую медицинскую организацию более 1 года, для лиц моложе 40 лет – более 2-х лет.</a:t>
          </a:r>
          <a:endParaRPr lang="ru-RU" sz="1200" dirty="0">
            <a:latin typeface="Arial" pitchFamily="34" charset="0"/>
            <a:cs typeface="Arial" pitchFamily="34" charset="0"/>
          </a:endParaRPr>
        </a:p>
      </dgm:t>
    </dgm:pt>
    <dgm:pt modelId="{8EC9C4B2-3DC8-45E6-8F2C-94D778DCF2A6}" type="parTrans" cxnId="{8916F464-AFC8-4083-B19C-CDDF024FA0BD}">
      <dgm:prSet/>
      <dgm:spPr/>
      <dgm:t>
        <a:bodyPr/>
        <a:lstStyle/>
        <a:p>
          <a:endParaRPr lang="ru-RU" sz="1200">
            <a:latin typeface="Arial" pitchFamily="34" charset="0"/>
            <a:cs typeface="Arial" pitchFamily="34" charset="0"/>
          </a:endParaRPr>
        </a:p>
      </dgm:t>
    </dgm:pt>
    <dgm:pt modelId="{CDF017AE-F404-4C58-9D5F-259F623E75C1}" type="sibTrans" cxnId="{8916F464-AFC8-4083-B19C-CDDF024FA0BD}">
      <dgm:prSet/>
      <dgm:spPr/>
      <dgm:t>
        <a:bodyPr/>
        <a:lstStyle/>
        <a:p>
          <a:endParaRPr lang="ru-RU" sz="1200">
            <a:latin typeface="Arial" pitchFamily="34" charset="0"/>
            <a:cs typeface="Arial" pitchFamily="34" charset="0"/>
          </a:endParaRPr>
        </a:p>
      </dgm:t>
    </dgm:pt>
    <dgm:pt modelId="{96977CC9-0428-47AB-B001-3A101BFCDB3C}">
      <dgm:prSet phldrT="[Текст]" custT="1"/>
      <dgm:spPr/>
      <dgm:t>
        <a:bodyPr/>
        <a:lstStyle/>
        <a:p>
          <a:r>
            <a:rPr kumimoji="0" lang="ru-RU" sz="1200" b="0" i="0" u="none" strike="noStrike" cap="none" normalizeH="0" baseline="0" dirty="0" smtClean="0">
              <a:ln/>
              <a:effectLst/>
              <a:latin typeface="Arial" pitchFamily="34" charset="0"/>
              <a:ea typeface="Times New Roman" pitchFamily="18" charset="0"/>
              <a:cs typeface="Arial" pitchFamily="34" charset="0"/>
            </a:rPr>
            <a:t>Поручить средним медицинским работникам участковой сети поликлиник, участковых больниц, амбулаторий, фельдшерско-акушерских пунктов, фельдшерских здравпунктов на соответствующих участках обслуживания провести подворные обходы лиц, не обращавшихся за медицинской помощью в соответствующую медицинскую организацию более 1 года, лиц моложе 40 лет – более 2-х лет. </a:t>
          </a:r>
          <a:endParaRPr lang="ru-RU" sz="1200" dirty="0">
            <a:latin typeface="Arial" pitchFamily="34" charset="0"/>
            <a:cs typeface="Arial" pitchFamily="34" charset="0"/>
          </a:endParaRPr>
        </a:p>
      </dgm:t>
    </dgm:pt>
    <dgm:pt modelId="{87BE3FE9-9C76-4A5A-96F4-14E561713CDF}" type="parTrans" cxnId="{4C0AA3F8-B27F-4CF0-8D7A-E5EFF8BC5C26}">
      <dgm:prSet/>
      <dgm:spPr/>
      <dgm:t>
        <a:bodyPr/>
        <a:lstStyle/>
        <a:p>
          <a:endParaRPr lang="ru-RU" sz="1200">
            <a:latin typeface="Arial" pitchFamily="34" charset="0"/>
            <a:cs typeface="Arial" pitchFamily="34" charset="0"/>
          </a:endParaRPr>
        </a:p>
      </dgm:t>
    </dgm:pt>
    <dgm:pt modelId="{D5E49BDF-8862-4E36-84CA-C066E6749155}" type="sibTrans" cxnId="{4C0AA3F8-B27F-4CF0-8D7A-E5EFF8BC5C26}">
      <dgm:prSet/>
      <dgm:spPr/>
      <dgm:t>
        <a:bodyPr/>
        <a:lstStyle/>
        <a:p>
          <a:endParaRPr lang="ru-RU" sz="1200">
            <a:latin typeface="Arial" pitchFamily="34" charset="0"/>
            <a:cs typeface="Arial" pitchFamily="34" charset="0"/>
          </a:endParaRPr>
        </a:p>
      </dgm:t>
    </dgm:pt>
    <dgm:pt modelId="{6DE7930E-DF08-447B-8999-B92DBC867D82}">
      <dgm:prSet custT="1"/>
      <dgm:spPr/>
      <dgm: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cap="none" normalizeH="0" baseline="0" dirty="0" smtClean="0">
              <a:ln/>
              <a:effectLst/>
              <a:latin typeface="Arial" pitchFamily="34" charset="0"/>
              <a:ea typeface="Times New Roman" pitchFamily="18" charset="0"/>
              <a:cs typeface="Arial" pitchFamily="34" charset="0"/>
            </a:rPr>
            <a:t>Провести первичный доврачебный осмотр лиц в объеме профилактического медицинского осмотра: опрос (анкетирование) в целях выявления хронических неинфекционных заболеваний, факторов риска их развития, потребления наркотических средств и психотропных веществ без назначения врача, антропометрия, расчет индекса массы тела, измерение артериального давления, выдача направлений на определение уровня общего холестерина и  глюкозы в крови, флюорографию легких,  маммографию,  клинический анализ крови, исследование кала на скрытую кровь (для граждан в возрасте 45 лет и старше).</a:t>
          </a:r>
          <a:endParaRPr lang="ru-RU" sz="1100" dirty="0"/>
        </a:p>
      </dgm:t>
    </dgm:pt>
    <dgm:pt modelId="{C2D12E81-3D4A-4F26-A7B1-EE58218B1AD7}" type="parTrans" cxnId="{EA173C41-3D9D-4FE7-A72C-B29B891CA3C3}">
      <dgm:prSet/>
      <dgm:spPr/>
      <dgm:t>
        <a:bodyPr/>
        <a:lstStyle/>
        <a:p>
          <a:endParaRPr lang="ru-RU" sz="1200"/>
        </a:p>
      </dgm:t>
    </dgm:pt>
    <dgm:pt modelId="{7C54C9AE-C1B1-44B5-A960-93AFBC213D99}" type="sibTrans" cxnId="{EA173C41-3D9D-4FE7-A72C-B29B891CA3C3}">
      <dgm:prSet/>
      <dgm:spPr/>
      <dgm:t>
        <a:bodyPr/>
        <a:lstStyle/>
        <a:p>
          <a:endParaRPr lang="ru-RU" sz="1200"/>
        </a:p>
      </dgm:t>
    </dgm:pt>
    <dgm:pt modelId="{37EE7EC9-A437-4A3C-939C-C5F73541046B}" type="pres">
      <dgm:prSet presAssocID="{F90A97D0-491F-4625-8780-2B4CB6ED7DE1}" presName="linear" presStyleCnt="0">
        <dgm:presLayoutVars>
          <dgm:dir/>
          <dgm:animLvl val="lvl"/>
          <dgm:resizeHandles val="exact"/>
        </dgm:presLayoutVars>
      </dgm:prSet>
      <dgm:spPr/>
      <dgm:t>
        <a:bodyPr/>
        <a:lstStyle/>
        <a:p>
          <a:endParaRPr lang="ru-RU"/>
        </a:p>
      </dgm:t>
    </dgm:pt>
    <dgm:pt modelId="{0C0027D7-2BDD-44C3-B6C5-D96C6395D43D}" type="pres">
      <dgm:prSet presAssocID="{F2E6A653-5162-4D1F-8E3D-9E36D2201318}" presName="parentLin" presStyleCnt="0"/>
      <dgm:spPr/>
    </dgm:pt>
    <dgm:pt modelId="{D89622DA-689D-4D32-9507-D37C811093C8}" type="pres">
      <dgm:prSet presAssocID="{F2E6A653-5162-4D1F-8E3D-9E36D2201318}" presName="parentLeftMargin" presStyleLbl="node1" presStyleIdx="0" presStyleCnt="4"/>
      <dgm:spPr/>
      <dgm:t>
        <a:bodyPr/>
        <a:lstStyle/>
        <a:p>
          <a:endParaRPr lang="ru-RU"/>
        </a:p>
      </dgm:t>
    </dgm:pt>
    <dgm:pt modelId="{32F0C3B5-07BB-4419-B318-896350A99D6A}" type="pres">
      <dgm:prSet presAssocID="{F2E6A653-5162-4D1F-8E3D-9E36D2201318}" presName="parentText" presStyleLbl="node1" presStyleIdx="0" presStyleCnt="4" custScaleX="131429" custScaleY="98478">
        <dgm:presLayoutVars>
          <dgm:chMax val="0"/>
          <dgm:bulletEnabled val="1"/>
        </dgm:presLayoutVars>
      </dgm:prSet>
      <dgm:spPr/>
      <dgm:t>
        <a:bodyPr/>
        <a:lstStyle/>
        <a:p>
          <a:endParaRPr lang="ru-RU"/>
        </a:p>
      </dgm:t>
    </dgm:pt>
    <dgm:pt modelId="{C44DF87A-23FD-4793-A729-4089A9E591A6}" type="pres">
      <dgm:prSet presAssocID="{F2E6A653-5162-4D1F-8E3D-9E36D2201318}" presName="negativeSpace" presStyleCnt="0"/>
      <dgm:spPr/>
    </dgm:pt>
    <dgm:pt modelId="{BF488651-6BBD-4E16-ACE7-9BBDEA21AF0D}" type="pres">
      <dgm:prSet presAssocID="{F2E6A653-5162-4D1F-8E3D-9E36D2201318}" presName="childText" presStyleLbl="conFgAcc1" presStyleIdx="0" presStyleCnt="4" custLinFactNeighborX="8000" custLinFactNeighborY="27832">
        <dgm:presLayoutVars>
          <dgm:bulletEnabled val="1"/>
        </dgm:presLayoutVars>
      </dgm:prSet>
      <dgm:spPr/>
    </dgm:pt>
    <dgm:pt modelId="{215AE056-4730-4F75-82BC-E8A704D6AF3F}" type="pres">
      <dgm:prSet presAssocID="{D74A3242-22B5-48D6-B8B0-E340E16F7756}" presName="spaceBetweenRectangles" presStyleCnt="0"/>
      <dgm:spPr/>
    </dgm:pt>
    <dgm:pt modelId="{EDD811FF-BFC2-4507-875B-2D40640D6205}" type="pres">
      <dgm:prSet presAssocID="{A8278A28-4824-4B4E-9E37-97A188F72F67}" presName="parentLin" presStyleCnt="0"/>
      <dgm:spPr/>
    </dgm:pt>
    <dgm:pt modelId="{CD4AA49D-4254-489F-A51C-600040443393}" type="pres">
      <dgm:prSet presAssocID="{A8278A28-4824-4B4E-9E37-97A188F72F67}" presName="parentLeftMargin" presStyleLbl="node1" presStyleIdx="0" presStyleCnt="4"/>
      <dgm:spPr/>
      <dgm:t>
        <a:bodyPr/>
        <a:lstStyle/>
        <a:p>
          <a:endParaRPr lang="ru-RU"/>
        </a:p>
      </dgm:t>
    </dgm:pt>
    <dgm:pt modelId="{9D887287-90E3-44BB-97C5-A661A7D8E982}" type="pres">
      <dgm:prSet presAssocID="{A8278A28-4824-4B4E-9E37-97A188F72F67}" presName="parentText" presStyleLbl="node1" presStyleIdx="1" presStyleCnt="4" custScaleX="131268" custScaleY="155241">
        <dgm:presLayoutVars>
          <dgm:chMax val="0"/>
          <dgm:bulletEnabled val="1"/>
        </dgm:presLayoutVars>
      </dgm:prSet>
      <dgm:spPr/>
      <dgm:t>
        <a:bodyPr/>
        <a:lstStyle/>
        <a:p>
          <a:endParaRPr lang="ru-RU"/>
        </a:p>
      </dgm:t>
    </dgm:pt>
    <dgm:pt modelId="{453A0912-6A15-46F8-B6E1-09AD783CDB45}" type="pres">
      <dgm:prSet presAssocID="{A8278A28-4824-4B4E-9E37-97A188F72F67}" presName="negativeSpace" presStyleCnt="0"/>
      <dgm:spPr/>
    </dgm:pt>
    <dgm:pt modelId="{815E74C1-2577-4656-B069-5C4C532A9E31}" type="pres">
      <dgm:prSet presAssocID="{A8278A28-4824-4B4E-9E37-97A188F72F67}" presName="childText" presStyleLbl="conFgAcc1" presStyleIdx="1" presStyleCnt="4">
        <dgm:presLayoutVars>
          <dgm:bulletEnabled val="1"/>
        </dgm:presLayoutVars>
      </dgm:prSet>
      <dgm:spPr/>
    </dgm:pt>
    <dgm:pt modelId="{3C017CCB-517C-45FB-876F-F4B5CB3C6D9C}" type="pres">
      <dgm:prSet presAssocID="{CDF017AE-F404-4C58-9D5F-259F623E75C1}" presName="spaceBetweenRectangles" presStyleCnt="0"/>
      <dgm:spPr/>
    </dgm:pt>
    <dgm:pt modelId="{F582DC61-EBB9-4ECA-A0BD-EF81522CCDA9}" type="pres">
      <dgm:prSet presAssocID="{96977CC9-0428-47AB-B001-3A101BFCDB3C}" presName="parentLin" presStyleCnt="0"/>
      <dgm:spPr/>
    </dgm:pt>
    <dgm:pt modelId="{95ABD4FA-F0F5-4C01-80A2-AA2DCA9E7799}" type="pres">
      <dgm:prSet presAssocID="{96977CC9-0428-47AB-B001-3A101BFCDB3C}" presName="parentLeftMargin" presStyleLbl="node1" presStyleIdx="1" presStyleCnt="4"/>
      <dgm:spPr/>
      <dgm:t>
        <a:bodyPr/>
        <a:lstStyle/>
        <a:p>
          <a:endParaRPr lang="ru-RU"/>
        </a:p>
      </dgm:t>
    </dgm:pt>
    <dgm:pt modelId="{9B2F362F-08ED-4D74-A587-B0C63568C149}" type="pres">
      <dgm:prSet presAssocID="{96977CC9-0428-47AB-B001-3A101BFCDB3C}" presName="parentText" presStyleLbl="node1" presStyleIdx="2" presStyleCnt="4" custScaleX="131428" custScaleY="158530">
        <dgm:presLayoutVars>
          <dgm:chMax val="0"/>
          <dgm:bulletEnabled val="1"/>
        </dgm:presLayoutVars>
      </dgm:prSet>
      <dgm:spPr/>
      <dgm:t>
        <a:bodyPr/>
        <a:lstStyle/>
        <a:p>
          <a:endParaRPr lang="ru-RU"/>
        </a:p>
      </dgm:t>
    </dgm:pt>
    <dgm:pt modelId="{9331640C-49F6-4AEC-A275-2A12FEBE0296}" type="pres">
      <dgm:prSet presAssocID="{96977CC9-0428-47AB-B001-3A101BFCDB3C}" presName="negativeSpace" presStyleCnt="0"/>
      <dgm:spPr/>
    </dgm:pt>
    <dgm:pt modelId="{41A2E108-256A-4C90-92D5-58704ED540F5}" type="pres">
      <dgm:prSet presAssocID="{96977CC9-0428-47AB-B001-3A101BFCDB3C}" presName="childText" presStyleLbl="conFgAcc1" presStyleIdx="2" presStyleCnt="4">
        <dgm:presLayoutVars>
          <dgm:bulletEnabled val="1"/>
        </dgm:presLayoutVars>
      </dgm:prSet>
      <dgm:spPr/>
    </dgm:pt>
    <dgm:pt modelId="{9736EE59-C980-4E5B-999B-D846A551728A}" type="pres">
      <dgm:prSet presAssocID="{D5E49BDF-8862-4E36-84CA-C066E6749155}" presName="spaceBetweenRectangles" presStyleCnt="0"/>
      <dgm:spPr/>
    </dgm:pt>
    <dgm:pt modelId="{6E3C9F82-3D2F-46B5-854D-CDD34673249C}" type="pres">
      <dgm:prSet presAssocID="{6DE7930E-DF08-447B-8999-B92DBC867D82}" presName="parentLin" presStyleCnt="0"/>
      <dgm:spPr/>
    </dgm:pt>
    <dgm:pt modelId="{E58D2DD8-8D35-4384-9F46-50FDE797CD64}" type="pres">
      <dgm:prSet presAssocID="{6DE7930E-DF08-447B-8999-B92DBC867D82}" presName="parentLeftMargin" presStyleLbl="node1" presStyleIdx="2" presStyleCnt="4"/>
      <dgm:spPr/>
      <dgm:t>
        <a:bodyPr/>
        <a:lstStyle/>
        <a:p>
          <a:endParaRPr lang="ru-RU"/>
        </a:p>
      </dgm:t>
    </dgm:pt>
    <dgm:pt modelId="{32840AB3-96DD-49D3-9288-A13A5455E32A}" type="pres">
      <dgm:prSet presAssocID="{6DE7930E-DF08-447B-8999-B92DBC867D82}" presName="parentText" presStyleLbl="node1" presStyleIdx="3" presStyleCnt="4" custScaleX="131645" custScaleY="223971">
        <dgm:presLayoutVars>
          <dgm:chMax val="0"/>
          <dgm:bulletEnabled val="1"/>
        </dgm:presLayoutVars>
      </dgm:prSet>
      <dgm:spPr/>
      <dgm:t>
        <a:bodyPr/>
        <a:lstStyle/>
        <a:p>
          <a:endParaRPr lang="ru-RU"/>
        </a:p>
      </dgm:t>
    </dgm:pt>
    <dgm:pt modelId="{5939CA9B-77FD-4FCE-9D60-0B648B05DA5E}" type="pres">
      <dgm:prSet presAssocID="{6DE7930E-DF08-447B-8999-B92DBC867D82}" presName="negativeSpace" presStyleCnt="0"/>
      <dgm:spPr/>
    </dgm:pt>
    <dgm:pt modelId="{99FF7389-C8E7-4C86-9A71-383B56AE441D}" type="pres">
      <dgm:prSet presAssocID="{6DE7930E-DF08-447B-8999-B92DBC867D82}" presName="childText" presStyleLbl="conFgAcc1" presStyleIdx="3" presStyleCnt="4">
        <dgm:presLayoutVars>
          <dgm:bulletEnabled val="1"/>
        </dgm:presLayoutVars>
      </dgm:prSet>
      <dgm:spPr/>
    </dgm:pt>
  </dgm:ptLst>
  <dgm:cxnLst>
    <dgm:cxn modelId="{62215B38-3DBB-4CD0-817C-605C5229440D}" type="presOf" srcId="{96977CC9-0428-47AB-B001-3A101BFCDB3C}" destId="{9B2F362F-08ED-4D74-A587-B0C63568C149}" srcOrd="1" destOrd="0" presId="urn:microsoft.com/office/officeart/2005/8/layout/list1"/>
    <dgm:cxn modelId="{44496F40-A145-4958-985A-2B6645EE8EF1}" type="presOf" srcId="{A8278A28-4824-4B4E-9E37-97A188F72F67}" destId="{9D887287-90E3-44BB-97C5-A661A7D8E982}" srcOrd="1" destOrd="0" presId="urn:microsoft.com/office/officeart/2005/8/layout/list1"/>
    <dgm:cxn modelId="{183A9A18-D5E6-4112-9064-DCFCDB2B184B}" type="presOf" srcId="{6DE7930E-DF08-447B-8999-B92DBC867D82}" destId="{E58D2DD8-8D35-4384-9F46-50FDE797CD64}" srcOrd="0" destOrd="0" presId="urn:microsoft.com/office/officeart/2005/8/layout/list1"/>
    <dgm:cxn modelId="{6FB57BF8-964D-4EED-87A9-59C9EC917151}" type="presOf" srcId="{6DE7930E-DF08-447B-8999-B92DBC867D82}" destId="{32840AB3-96DD-49D3-9288-A13A5455E32A}" srcOrd="1" destOrd="0" presId="urn:microsoft.com/office/officeart/2005/8/layout/list1"/>
    <dgm:cxn modelId="{F4EFBFBA-46B8-48E4-A641-3950F49D4060}" type="presOf" srcId="{A8278A28-4824-4B4E-9E37-97A188F72F67}" destId="{CD4AA49D-4254-489F-A51C-600040443393}" srcOrd="0" destOrd="0" presId="urn:microsoft.com/office/officeart/2005/8/layout/list1"/>
    <dgm:cxn modelId="{8916F464-AFC8-4083-B19C-CDDF024FA0BD}" srcId="{F90A97D0-491F-4625-8780-2B4CB6ED7DE1}" destId="{A8278A28-4824-4B4E-9E37-97A188F72F67}" srcOrd="1" destOrd="0" parTransId="{8EC9C4B2-3DC8-45E6-8F2C-94D778DCF2A6}" sibTransId="{CDF017AE-F404-4C58-9D5F-259F623E75C1}"/>
    <dgm:cxn modelId="{4A4DB3C3-1995-470F-951B-F8162AC601CB}" type="presOf" srcId="{F2E6A653-5162-4D1F-8E3D-9E36D2201318}" destId="{D89622DA-689D-4D32-9507-D37C811093C8}" srcOrd="0" destOrd="0" presId="urn:microsoft.com/office/officeart/2005/8/layout/list1"/>
    <dgm:cxn modelId="{29B8BCD7-9C6A-42C8-81E2-731E4DCE3ED3}" type="presOf" srcId="{F2E6A653-5162-4D1F-8E3D-9E36D2201318}" destId="{32F0C3B5-07BB-4419-B318-896350A99D6A}" srcOrd="1" destOrd="0" presId="urn:microsoft.com/office/officeart/2005/8/layout/list1"/>
    <dgm:cxn modelId="{4C0AA3F8-B27F-4CF0-8D7A-E5EFF8BC5C26}" srcId="{F90A97D0-491F-4625-8780-2B4CB6ED7DE1}" destId="{96977CC9-0428-47AB-B001-3A101BFCDB3C}" srcOrd="2" destOrd="0" parTransId="{87BE3FE9-9C76-4A5A-96F4-14E561713CDF}" sibTransId="{D5E49BDF-8862-4E36-84CA-C066E6749155}"/>
    <dgm:cxn modelId="{E6F2FAC2-7064-4709-9DEA-E934D9CB43DA}" type="presOf" srcId="{F90A97D0-491F-4625-8780-2B4CB6ED7DE1}" destId="{37EE7EC9-A437-4A3C-939C-C5F73541046B}" srcOrd="0" destOrd="0" presId="urn:microsoft.com/office/officeart/2005/8/layout/list1"/>
    <dgm:cxn modelId="{AF79D2C1-5163-4482-8F4E-AF5327D107F5}" type="presOf" srcId="{96977CC9-0428-47AB-B001-3A101BFCDB3C}" destId="{95ABD4FA-F0F5-4C01-80A2-AA2DCA9E7799}" srcOrd="0" destOrd="0" presId="urn:microsoft.com/office/officeart/2005/8/layout/list1"/>
    <dgm:cxn modelId="{EA173C41-3D9D-4FE7-A72C-B29B891CA3C3}" srcId="{F90A97D0-491F-4625-8780-2B4CB6ED7DE1}" destId="{6DE7930E-DF08-447B-8999-B92DBC867D82}" srcOrd="3" destOrd="0" parTransId="{C2D12E81-3D4A-4F26-A7B1-EE58218B1AD7}" sibTransId="{7C54C9AE-C1B1-44B5-A960-93AFBC213D99}"/>
    <dgm:cxn modelId="{6B4C0034-622F-42B9-B7DE-B4B9065DC0B1}" srcId="{F90A97D0-491F-4625-8780-2B4CB6ED7DE1}" destId="{F2E6A653-5162-4D1F-8E3D-9E36D2201318}" srcOrd="0" destOrd="0" parTransId="{D9496227-E30D-4AA4-B6DC-5CA07454679D}" sibTransId="{D74A3242-22B5-48D6-B8B0-E340E16F7756}"/>
    <dgm:cxn modelId="{6BBC8B50-0A8C-4725-968F-039D5054E6EC}" type="presParOf" srcId="{37EE7EC9-A437-4A3C-939C-C5F73541046B}" destId="{0C0027D7-2BDD-44C3-B6C5-D96C6395D43D}" srcOrd="0" destOrd="0" presId="urn:microsoft.com/office/officeart/2005/8/layout/list1"/>
    <dgm:cxn modelId="{22C127CE-476F-4AC3-9BF6-6E614730EEF4}" type="presParOf" srcId="{0C0027D7-2BDD-44C3-B6C5-D96C6395D43D}" destId="{D89622DA-689D-4D32-9507-D37C811093C8}" srcOrd="0" destOrd="0" presId="urn:microsoft.com/office/officeart/2005/8/layout/list1"/>
    <dgm:cxn modelId="{DB89FC89-9E87-488C-9F55-A1E8B8066510}" type="presParOf" srcId="{0C0027D7-2BDD-44C3-B6C5-D96C6395D43D}" destId="{32F0C3B5-07BB-4419-B318-896350A99D6A}" srcOrd="1" destOrd="0" presId="urn:microsoft.com/office/officeart/2005/8/layout/list1"/>
    <dgm:cxn modelId="{F94B393E-9D62-4376-9049-C27418C388B9}" type="presParOf" srcId="{37EE7EC9-A437-4A3C-939C-C5F73541046B}" destId="{C44DF87A-23FD-4793-A729-4089A9E591A6}" srcOrd="1" destOrd="0" presId="urn:microsoft.com/office/officeart/2005/8/layout/list1"/>
    <dgm:cxn modelId="{CD1382E0-5BD4-4E80-AAE0-CD7B4DDA98F4}" type="presParOf" srcId="{37EE7EC9-A437-4A3C-939C-C5F73541046B}" destId="{BF488651-6BBD-4E16-ACE7-9BBDEA21AF0D}" srcOrd="2" destOrd="0" presId="urn:microsoft.com/office/officeart/2005/8/layout/list1"/>
    <dgm:cxn modelId="{5EFEC364-AF1C-4631-9068-396EA1E1252C}" type="presParOf" srcId="{37EE7EC9-A437-4A3C-939C-C5F73541046B}" destId="{215AE056-4730-4F75-82BC-E8A704D6AF3F}" srcOrd="3" destOrd="0" presId="urn:microsoft.com/office/officeart/2005/8/layout/list1"/>
    <dgm:cxn modelId="{FE8C17A2-30D0-4CFF-B771-58BF0674CBB5}" type="presParOf" srcId="{37EE7EC9-A437-4A3C-939C-C5F73541046B}" destId="{EDD811FF-BFC2-4507-875B-2D40640D6205}" srcOrd="4" destOrd="0" presId="urn:microsoft.com/office/officeart/2005/8/layout/list1"/>
    <dgm:cxn modelId="{B868A299-2A3F-4751-99F5-0DC3EFB9369E}" type="presParOf" srcId="{EDD811FF-BFC2-4507-875B-2D40640D6205}" destId="{CD4AA49D-4254-489F-A51C-600040443393}" srcOrd="0" destOrd="0" presId="urn:microsoft.com/office/officeart/2005/8/layout/list1"/>
    <dgm:cxn modelId="{CE390659-8882-49E2-AD2B-D99573CE10D4}" type="presParOf" srcId="{EDD811FF-BFC2-4507-875B-2D40640D6205}" destId="{9D887287-90E3-44BB-97C5-A661A7D8E982}" srcOrd="1" destOrd="0" presId="urn:microsoft.com/office/officeart/2005/8/layout/list1"/>
    <dgm:cxn modelId="{E3F97B84-F994-404D-8DCF-A045D1A89B3C}" type="presParOf" srcId="{37EE7EC9-A437-4A3C-939C-C5F73541046B}" destId="{453A0912-6A15-46F8-B6E1-09AD783CDB45}" srcOrd="5" destOrd="0" presId="urn:microsoft.com/office/officeart/2005/8/layout/list1"/>
    <dgm:cxn modelId="{8B79D2D7-4913-4CA3-A832-05472C721217}" type="presParOf" srcId="{37EE7EC9-A437-4A3C-939C-C5F73541046B}" destId="{815E74C1-2577-4656-B069-5C4C532A9E31}" srcOrd="6" destOrd="0" presId="urn:microsoft.com/office/officeart/2005/8/layout/list1"/>
    <dgm:cxn modelId="{04B852C0-37A0-4E65-BCE3-5F45815BF51E}" type="presParOf" srcId="{37EE7EC9-A437-4A3C-939C-C5F73541046B}" destId="{3C017CCB-517C-45FB-876F-F4B5CB3C6D9C}" srcOrd="7" destOrd="0" presId="urn:microsoft.com/office/officeart/2005/8/layout/list1"/>
    <dgm:cxn modelId="{89FE0210-03F5-4016-8085-1E49D4BE590F}" type="presParOf" srcId="{37EE7EC9-A437-4A3C-939C-C5F73541046B}" destId="{F582DC61-EBB9-4ECA-A0BD-EF81522CCDA9}" srcOrd="8" destOrd="0" presId="urn:microsoft.com/office/officeart/2005/8/layout/list1"/>
    <dgm:cxn modelId="{93A8CAE5-2B3C-4751-B77D-ACD491F98E99}" type="presParOf" srcId="{F582DC61-EBB9-4ECA-A0BD-EF81522CCDA9}" destId="{95ABD4FA-F0F5-4C01-80A2-AA2DCA9E7799}" srcOrd="0" destOrd="0" presId="urn:microsoft.com/office/officeart/2005/8/layout/list1"/>
    <dgm:cxn modelId="{D594B1D4-08C8-45B1-A5B2-CAAEE7B120B0}" type="presParOf" srcId="{F582DC61-EBB9-4ECA-A0BD-EF81522CCDA9}" destId="{9B2F362F-08ED-4D74-A587-B0C63568C149}" srcOrd="1" destOrd="0" presId="urn:microsoft.com/office/officeart/2005/8/layout/list1"/>
    <dgm:cxn modelId="{50AE0CCE-6C61-4190-8C04-F3A6E18CDBD4}" type="presParOf" srcId="{37EE7EC9-A437-4A3C-939C-C5F73541046B}" destId="{9331640C-49F6-4AEC-A275-2A12FEBE0296}" srcOrd="9" destOrd="0" presId="urn:microsoft.com/office/officeart/2005/8/layout/list1"/>
    <dgm:cxn modelId="{BCF1CECB-4908-4456-9AC4-C5FC0D207786}" type="presParOf" srcId="{37EE7EC9-A437-4A3C-939C-C5F73541046B}" destId="{41A2E108-256A-4C90-92D5-58704ED540F5}" srcOrd="10" destOrd="0" presId="urn:microsoft.com/office/officeart/2005/8/layout/list1"/>
    <dgm:cxn modelId="{F4F10B3B-8CA0-4C55-8013-DDC378376166}" type="presParOf" srcId="{37EE7EC9-A437-4A3C-939C-C5F73541046B}" destId="{9736EE59-C980-4E5B-999B-D846A551728A}" srcOrd="11" destOrd="0" presId="urn:microsoft.com/office/officeart/2005/8/layout/list1"/>
    <dgm:cxn modelId="{6CB40EED-BC7A-413E-8A2E-0CFF910AF5D9}" type="presParOf" srcId="{37EE7EC9-A437-4A3C-939C-C5F73541046B}" destId="{6E3C9F82-3D2F-46B5-854D-CDD34673249C}" srcOrd="12" destOrd="0" presId="urn:microsoft.com/office/officeart/2005/8/layout/list1"/>
    <dgm:cxn modelId="{E0F27CD2-9451-4044-89F4-353BD0A865C0}" type="presParOf" srcId="{6E3C9F82-3D2F-46B5-854D-CDD34673249C}" destId="{E58D2DD8-8D35-4384-9F46-50FDE797CD64}" srcOrd="0" destOrd="0" presId="urn:microsoft.com/office/officeart/2005/8/layout/list1"/>
    <dgm:cxn modelId="{6194675C-C39D-45E8-BF75-CF5E6F6DEAC9}" type="presParOf" srcId="{6E3C9F82-3D2F-46B5-854D-CDD34673249C}" destId="{32840AB3-96DD-49D3-9288-A13A5455E32A}" srcOrd="1" destOrd="0" presId="urn:microsoft.com/office/officeart/2005/8/layout/list1"/>
    <dgm:cxn modelId="{6820BA4E-DC77-4515-A343-F0CABB98B7A5}" type="presParOf" srcId="{37EE7EC9-A437-4A3C-939C-C5F73541046B}" destId="{5939CA9B-77FD-4FCE-9D60-0B648B05DA5E}" srcOrd="13" destOrd="0" presId="urn:microsoft.com/office/officeart/2005/8/layout/list1"/>
    <dgm:cxn modelId="{A51EBCFD-2DF2-4363-A08A-02E7F7AE2278}" type="presParOf" srcId="{37EE7EC9-A437-4A3C-939C-C5F73541046B}" destId="{99FF7389-C8E7-4C86-9A71-383B56AE441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B6C875-1FDE-416A-A925-124D543C7700}" type="doc">
      <dgm:prSet loTypeId="urn:microsoft.com/office/officeart/2005/8/layout/process4" loCatId="list" qsTypeId="urn:microsoft.com/office/officeart/2005/8/quickstyle/simple1" qsCatId="simple" csTypeId="urn:microsoft.com/office/officeart/2005/8/colors/accent3_5" csCatId="accent3" phldr="1"/>
      <dgm:spPr/>
      <dgm:t>
        <a:bodyPr/>
        <a:lstStyle/>
        <a:p>
          <a:endParaRPr lang="ru-RU"/>
        </a:p>
      </dgm:t>
    </dgm:pt>
    <dgm:pt modelId="{F06BDF19-6F6C-48CA-B3AB-294BEEEC2BF1}">
      <dgm:prSet phldrT="[Текст]" custT="1">
        <dgm:style>
          <a:lnRef idx="1">
            <a:schemeClr val="accent2"/>
          </a:lnRef>
          <a:fillRef idx="3">
            <a:schemeClr val="accent2"/>
          </a:fillRef>
          <a:effectRef idx="2">
            <a:schemeClr val="accent2"/>
          </a:effectRef>
          <a:fontRef idx="minor">
            <a:schemeClr val="lt1"/>
          </a:fontRef>
        </dgm:style>
      </dgm:prSet>
      <dgm:spPr/>
      <dgm:t>
        <a:bodyPr/>
        <a:lstStyle/>
        <a:p>
          <a:r>
            <a:rPr lang="ru-RU" sz="1200" b="1" dirty="0" smtClean="0">
              <a:solidFill>
                <a:srgbClr val="FFFFCC"/>
              </a:solidFill>
              <a:latin typeface="Arial" pitchFamily="34" charset="0"/>
              <a:cs typeface="Arial" pitchFamily="34" charset="0"/>
            </a:rPr>
            <a:t>Фельдшера скорой медицинской помощи</a:t>
          </a:r>
          <a:endParaRPr lang="ru-RU" sz="1200" b="1" dirty="0">
            <a:solidFill>
              <a:srgbClr val="FFFFCC"/>
            </a:solidFill>
            <a:latin typeface="Arial" pitchFamily="34" charset="0"/>
            <a:cs typeface="Arial" pitchFamily="34" charset="0"/>
          </a:endParaRPr>
        </a:p>
      </dgm:t>
    </dgm:pt>
    <dgm:pt modelId="{225780B6-79C4-4018-AA97-FBB234FA266F}" type="parTrans" cxnId="{BE48F33B-4BB2-42BB-9E16-74886DB5E20E}">
      <dgm:prSet/>
      <dgm:spPr/>
      <dgm:t>
        <a:bodyPr/>
        <a:lstStyle/>
        <a:p>
          <a:endParaRPr lang="ru-RU" sz="1000" b="1">
            <a:solidFill>
              <a:schemeClr val="tx1"/>
            </a:solidFill>
            <a:latin typeface="Arial" pitchFamily="34" charset="0"/>
            <a:cs typeface="Arial" pitchFamily="34" charset="0"/>
          </a:endParaRPr>
        </a:p>
      </dgm:t>
    </dgm:pt>
    <dgm:pt modelId="{E1D07111-95D7-4B43-91EF-C889AFA7702F}" type="sibTrans" cxnId="{BE48F33B-4BB2-42BB-9E16-74886DB5E20E}">
      <dgm:prSet/>
      <dgm:spPr/>
      <dgm:t>
        <a:bodyPr/>
        <a:lstStyle/>
        <a:p>
          <a:endParaRPr lang="ru-RU" sz="1000" b="1">
            <a:solidFill>
              <a:schemeClr val="tx1"/>
            </a:solidFill>
            <a:latin typeface="Arial" pitchFamily="34" charset="0"/>
            <a:cs typeface="Arial" pitchFamily="34" charset="0"/>
          </a:endParaRPr>
        </a:p>
      </dgm:t>
    </dgm:pt>
    <dgm:pt modelId="{6CF1E33F-C80B-42D6-9E12-7707956C5D08}">
      <dgm:prSet phldrT="[Текст]" custT="1"/>
      <dgm:spPr/>
      <dgm:t>
        <a:bodyPr/>
        <a:lstStyle/>
        <a:p>
          <a:pPr rtl="0"/>
          <a:r>
            <a:rPr kumimoji="0" lang="ru-RU" sz="1000" b="1" i="0" u="none" strike="noStrike" cap="none" normalizeH="0" baseline="0" smtClean="0">
              <a:ln/>
              <a:solidFill>
                <a:schemeClr val="tx1"/>
              </a:solidFill>
              <a:effectLst/>
              <a:latin typeface="Arial" pitchFamily="34" charset="0"/>
              <a:ea typeface="Calibri" pitchFamily="34" charset="0"/>
              <a:cs typeface="Arial" pitchFamily="34" charset="0"/>
            </a:rPr>
            <a:t>В 2015-2016 годах 362 фельдшера стажировка на базе РСЦ ГБУЗ «Пензенская областная клиническая больница им. Н.Н. Бурденко».</a:t>
          </a:r>
          <a:endParaRPr lang="ru-RU" sz="1000" b="1" dirty="0">
            <a:solidFill>
              <a:schemeClr val="tx1"/>
            </a:solidFill>
            <a:latin typeface="Arial" pitchFamily="34" charset="0"/>
            <a:cs typeface="Arial" pitchFamily="34" charset="0"/>
          </a:endParaRPr>
        </a:p>
      </dgm:t>
    </dgm:pt>
    <dgm:pt modelId="{1AE350BD-391F-4D11-9C27-C9EB607D213E}" type="parTrans" cxnId="{0EDDCD79-6E12-4E16-9AA1-ABDE1A0C68C4}">
      <dgm:prSet/>
      <dgm:spPr/>
      <dgm:t>
        <a:bodyPr/>
        <a:lstStyle/>
        <a:p>
          <a:endParaRPr lang="ru-RU" sz="1000" b="1">
            <a:solidFill>
              <a:schemeClr val="tx1"/>
            </a:solidFill>
            <a:latin typeface="Arial" pitchFamily="34" charset="0"/>
            <a:cs typeface="Arial" pitchFamily="34" charset="0"/>
          </a:endParaRPr>
        </a:p>
      </dgm:t>
    </dgm:pt>
    <dgm:pt modelId="{B9237AB0-DC0F-4F4A-96D0-7D3002485AD2}" type="sibTrans" cxnId="{0EDDCD79-6E12-4E16-9AA1-ABDE1A0C68C4}">
      <dgm:prSet/>
      <dgm:spPr/>
      <dgm:t>
        <a:bodyPr/>
        <a:lstStyle/>
        <a:p>
          <a:endParaRPr lang="ru-RU" sz="1000" b="1">
            <a:solidFill>
              <a:schemeClr val="tx1"/>
            </a:solidFill>
            <a:latin typeface="Arial" pitchFamily="34" charset="0"/>
            <a:cs typeface="Arial" pitchFamily="34" charset="0"/>
          </a:endParaRPr>
        </a:p>
      </dgm:t>
    </dgm:pt>
    <dgm:pt modelId="{4EF48497-2B57-43AE-9723-EEC350476885}">
      <dgm:prSet phldrT="[Текст]" custT="1"/>
      <dgm:spPr/>
      <dgm:t>
        <a:bodyPr/>
        <a:lstStyle/>
        <a:p>
          <a:pPr rtl="0"/>
          <a:r>
            <a:rPr kumimoji="0" lang="ru-RU" sz="1000" b="1" i="0" u="none" strike="noStrike" cap="none" normalizeH="0" baseline="0" smtClean="0">
              <a:ln/>
              <a:solidFill>
                <a:schemeClr val="tx1"/>
              </a:solidFill>
              <a:effectLst/>
              <a:latin typeface="Arial" pitchFamily="34" charset="0"/>
              <a:ea typeface="Calibri" pitchFamily="34" charset="0"/>
              <a:cs typeface="Arial" pitchFamily="34" charset="0"/>
            </a:rPr>
            <a:t>В 2016 году - 608 фельдшеров обучены  навыкам сердечно-легочной реанимации на базе ГБУЗ «ТЦМК Пензенской области».</a:t>
          </a:r>
          <a:endParaRPr lang="ru-RU" sz="1000" b="1" dirty="0">
            <a:solidFill>
              <a:schemeClr val="tx1"/>
            </a:solidFill>
            <a:latin typeface="Arial" pitchFamily="34" charset="0"/>
            <a:cs typeface="Arial" pitchFamily="34" charset="0"/>
          </a:endParaRPr>
        </a:p>
      </dgm:t>
    </dgm:pt>
    <dgm:pt modelId="{7248BDE8-9051-4B3C-A39E-235637FC172C}" type="parTrans" cxnId="{4EBA13F6-4A46-47F0-B9E8-87E23FB6B92E}">
      <dgm:prSet/>
      <dgm:spPr/>
      <dgm:t>
        <a:bodyPr/>
        <a:lstStyle/>
        <a:p>
          <a:endParaRPr lang="ru-RU" sz="1000" b="1">
            <a:solidFill>
              <a:schemeClr val="tx1"/>
            </a:solidFill>
            <a:latin typeface="Arial" pitchFamily="34" charset="0"/>
            <a:cs typeface="Arial" pitchFamily="34" charset="0"/>
          </a:endParaRPr>
        </a:p>
      </dgm:t>
    </dgm:pt>
    <dgm:pt modelId="{A0F48A25-8F30-4772-A154-128047E0BDCA}" type="sibTrans" cxnId="{4EBA13F6-4A46-47F0-B9E8-87E23FB6B92E}">
      <dgm:prSet/>
      <dgm:spPr/>
      <dgm:t>
        <a:bodyPr/>
        <a:lstStyle/>
        <a:p>
          <a:endParaRPr lang="ru-RU" sz="1000" b="1">
            <a:solidFill>
              <a:schemeClr val="tx1"/>
            </a:solidFill>
            <a:latin typeface="Arial" pitchFamily="34" charset="0"/>
            <a:cs typeface="Arial" pitchFamily="34" charset="0"/>
          </a:endParaRPr>
        </a:p>
      </dgm:t>
    </dgm:pt>
    <dgm:pt modelId="{5056D380-D829-4539-909E-7D2971740CB8}">
      <dgm:prSet phldrT="[Текст]" custT="1">
        <dgm:style>
          <a:lnRef idx="1">
            <a:schemeClr val="accent3"/>
          </a:lnRef>
          <a:fillRef idx="2">
            <a:schemeClr val="accent3"/>
          </a:fillRef>
          <a:effectRef idx="1">
            <a:schemeClr val="accent3"/>
          </a:effectRef>
          <a:fontRef idx="minor">
            <a:schemeClr val="dk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solidFill>
                <a:schemeClr val="tx1"/>
              </a:solidFill>
              <a:effectLst/>
              <a:latin typeface="Arial" pitchFamily="34" charset="0"/>
              <a:ea typeface="Calibri" pitchFamily="34" charset="0"/>
              <a:cs typeface="Arial" pitchFamily="34" charset="0"/>
            </a:rPr>
            <a:t>В 2015-2016 годах для фельдшеров скорой медицинской помощи  главными внештатными специалистами </a:t>
          </a:r>
        </a:p>
        <a:p>
          <a:pPr marL="0" marR="0" indent="0"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solidFill>
                <a:schemeClr val="tx1"/>
              </a:solidFill>
              <a:effectLst/>
              <a:latin typeface="Arial" pitchFamily="34" charset="0"/>
              <a:ea typeface="Calibri" pitchFamily="34" charset="0"/>
              <a:cs typeface="Arial" pitchFamily="34" charset="0"/>
            </a:rPr>
            <a:t>Министерства организованы семинары:</a:t>
          </a:r>
          <a:endParaRPr kumimoji="0" lang="ru-RU" sz="1200" b="1" i="0" u="none" strike="noStrike" cap="none" normalizeH="0" baseline="0" dirty="0" smtClean="0">
            <a:ln/>
            <a:solidFill>
              <a:schemeClr val="tx1"/>
            </a:solidFill>
            <a:effectLst/>
            <a:latin typeface="Arial" pitchFamily="34" charset="0"/>
            <a:cs typeface="Arial" pitchFamily="34" charset="0"/>
          </a:endParaRPr>
        </a:p>
        <a:p>
          <a:pPr defTabSz="444500">
            <a:lnSpc>
              <a:spcPct val="90000"/>
            </a:lnSpc>
            <a:spcBef>
              <a:spcPct val="0"/>
            </a:spcBef>
            <a:spcAft>
              <a:spcPct val="35000"/>
            </a:spcAft>
          </a:pPr>
          <a:endParaRPr lang="ru-RU" sz="1000" b="1" dirty="0">
            <a:solidFill>
              <a:schemeClr val="tx1"/>
            </a:solidFill>
            <a:latin typeface="Arial" pitchFamily="34" charset="0"/>
            <a:cs typeface="Arial" pitchFamily="34" charset="0"/>
          </a:endParaRPr>
        </a:p>
      </dgm:t>
    </dgm:pt>
    <dgm:pt modelId="{71D7FB1B-A1F8-445A-A974-268C849BE8D0}" type="parTrans" cxnId="{BB947E99-0538-4879-918F-D8BA61B5C8D6}">
      <dgm:prSet/>
      <dgm:spPr/>
      <dgm:t>
        <a:bodyPr/>
        <a:lstStyle/>
        <a:p>
          <a:endParaRPr lang="ru-RU" sz="1000" b="1">
            <a:solidFill>
              <a:schemeClr val="tx1"/>
            </a:solidFill>
            <a:latin typeface="Arial" pitchFamily="34" charset="0"/>
            <a:cs typeface="Arial" pitchFamily="34" charset="0"/>
          </a:endParaRPr>
        </a:p>
      </dgm:t>
    </dgm:pt>
    <dgm:pt modelId="{44517C2D-BB57-4F42-9458-CBE359C78605}" type="sibTrans" cxnId="{BB947E99-0538-4879-918F-D8BA61B5C8D6}">
      <dgm:prSet/>
      <dgm:spPr/>
      <dgm:t>
        <a:bodyPr/>
        <a:lstStyle/>
        <a:p>
          <a:endParaRPr lang="ru-RU" sz="1000" b="1">
            <a:solidFill>
              <a:schemeClr val="tx1"/>
            </a:solidFill>
            <a:latin typeface="Arial" pitchFamily="34" charset="0"/>
            <a:cs typeface="Arial" pitchFamily="34" charset="0"/>
          </a:endParaRPr>
        </a:p>
      </dgm:t>
    </dgm:pt>
    <dgm:pt modelId="{775B4138-A27D-4465-9243-5960D7CB153F}">
      <dgm:prSet phldrT="[Текст]" custT="1">
        <dgm:style>
          <a:lnRef idx="1">
            <a:schemeClr val="accent6"/>
          </a:lnRef>
          <a:fillRef idx="3">
            <a:schemeClr val="accent6"/>
          </a:fillRef>
          <a:effectRef idx="2">
            <a:schemeClr val="accent6"/>
          </a:effectRef>
          <a:fontRef idx="minor">
            <a:schemeClr val="lt1"/>
          </a:fontRef>
        </dgm:style>
      </dgm:prSet>
      <dgm:spPr/>
      <dgm:t>
        <a:bodyPr/>
        <a:lstStyle/>
        <a:p>
          <a:r>
            <a:rPr lang="ru-RU" sz="1200" b="1" dirty="0" smtClean="0">
              <a:solidFill>
                <a:schemeClr val="tx1"/>
              </a:solidFill>
              <a:latin typeface="Arial" pitchFamily="34" charset="0"/>
              <a:cs typeface="Arial" pitchFamily="34" charset="0"/>
            </a:rPr>
            <a:t>Медицинские работники ФАП (ФЗП)</a:t>
          </a:r>
          <a:endParaRPr lang="ru-RU" sz="1200" b="1" dirty="0">
            <a:solidFill>
              <a:schemeClr val="tx1"/>
            </a:solidFill>
            <a:latin typeface="Arial" pitchFamily="34" charset="0"/>
            <a:cs typeface="Arial" pitchFamily="34" charset="0"/>
          </a:endParaRPr>
        </a:p>
      </dgm:t>
    </dgm:pt>
    <dgm:pt modelId="{F27635C4-8C69-4663-9EF2-9CBFC924C268}" type="parTrans" cxnId="{EF59994F-16D8-44F4-9AA1-5754E1A1E14D}">
      <dgm:prSet/>
      <dgm:spPr/>
      <dgm:t>
        <a:bodyPr/>
        <a:lstStyle/>
        <a:p>
          <a:endParaRPr lang="ru-RU" sz="1000" b="1">
            <a:solidFill>
              <a:schemeClr val="tx1"/>
            </a:solidFill>
            <a:latin typeface="Arial" pitchFamily="34" charset="0"/>
            <a:cs typeface="Arial" pitchFamily="34" charset="0"/>
          </a:endParaRPr>
        </a:p>
      </dgm:t>
    </dgm:pt>
    <dgm:pt modelId="{F4E8FB28-5EA8-45AB-8A9A-FB86AAE46059}" type="sibTrans" cxnId="{EF59994F-16D8-44F4-9AA1-5754E1A1E14D}">
      <dgm:prSet/>
      <dgm:spPr/>
      <dgm:t>
        <a:bodyPr/>
        <a:lstStyle/>
        <a:p>
          <a:endParaRPr lang="ru-RU" sz="1000" b="1">
            <a:solidFill>
              <a:schemeClr val="tx1"/>
            </a:solidFill>
            <a:latin typeface="Arial" pitchFamily="34" charset="0"/>
            <a:cs typeface="Arial" pitchFamily="34" charset="0"/>
          </a:endParaRPr>
        </a:p>
      </dgm:t>
    </dgm:pt>
    <dgm:pt modelId="{F8836FE0-1CDF-4595-84D8-AD8148CF6423}">
      <dgm:prSet phldrT="[Текст]" custT="1"/>
      <dgm:spPr/>
      <dgm:t>
        <a:bodyPr/>
        <a:lstStyle/>
        <a:p>
          <a:pPr rtl="0"/>
          <a:r>
            <a:rPr kumimoji="0" lang="ru-RU" sz="1000" b="1" i="0" u="none" strike="noStrike" cap="none" normalizeH="0" baseline="0" dirty="0" smtClean="0">
              <a:ln/>
              <a:solidFill>
                <a:schemeClr val="tx1"/>
              </a:solidFill>
              <a:effectLst/>
              <a:latin typeface="Arial" pitchFamily="34" charset="0"/>
              <a:ea typeface="Calibri" pitchFamily="34" charset="0"/>
              <a:cs typeface="Arial" pitchFamily="34" charset="0"/>
            </a:rPr>
            <a:t>В 2015-2017 годах 205 фельдшеров ФАП прошли обучение на тему «Организация хранения, учета и отпуска лекарственных препаратов в МО». </a:t>
          </a:r>
          <a:endParaRPr lang="ru-RU" sz="1000" b="1" dirty="0">
            <a:solidFill>
              <a:schemeClr val="tx1"/>
            </a:solidFill>
            <a:latin typeface="Arial" pitchFamily="34" charset="0"/>
            <a:cs typeface="Arial" pitchFamily="34" charset="0"/>
          </a:endParaRPr>
        </a:p>
      </dgm:t>
    </dgm:pt>
    <dgm:pt modelId="{172AD7E9-CAEC-4D5B-9E6C-4BA40C00129D}" type="parTrans" cxnId="{3C02CF06-4C13-4EE1-8DA1-2A4DF775C10C}">
      <dgm:prSet/>
      <dgm:spPr/>
      <dgm:t>
        <a:bodyPr/>
        <a:lstStyle/>
        <a:p>
          <a:endParaRPr lang="ru-RU" sz="1000" b="1">
            <a:solidFill>
              <a:schemeClr val="tx1"/>
            </a:solidFill>
            <a:latin typeface="Arial" pitchFamily="34" charset="0"/>
            <a:cs typeface="Arial" pitchFamily="34" charset="0"/>
          </a:endParaRPr>
        </a:p>
      </dgm:t>
    </dgm:pt>
    <dgm:pt modelId="{EA25037A-4BE3-4554-B1C2-60BBDBD0CE91}" type="sibTrans" cxnId="{3C02CF06-4C13-4EE1-8DA1-2A4DF775C10C}">
      <dgm:prSet/>
      <dgm:spPr/>
      <dgm:t>
        <a:bodyPr/>
        <a:lstStyle/>
        <a:p>
          <a:endParaRPr lang="ru-RU" sz="1000" b="1">
            <a:solidFill>
              <a:schemeClr val="tx1"/>
            </a:solidFill>
            <a:latin typeface="Arial" pitchFamily="34" charset="0"/>
            <a:cs typeface="Arial" pitchFamily="34" charset="0"/>
          </a:endParaRPr>
        </a:p>
      </dgm:t>
    </dgm:pt>
    <dgm:pt modelId="{FEA6F1DE-085A-40E6-839A-12D44A5B84CA}">
      <dgm:prSet phldrT="[Текст]" custT="1"/>
      <dgm:spPr/>
      <dgm:t>
        <a:bodyPr/>
        <a:lstStyle/>
        <a:p>
          <a:pPr rtl="0"/>
          <a:r>
            <a:rPr kumimoji="0" lang="ru-RU" sz="1000" b="1" i="0" u="none" strike="noStrike" cap="none" normalizeH="0" baseline="0" dirty="0" smtClean="0">
              <a:ln/>
              <a:solidFill>
                <a:schemeClr val="tx1"/>
              </a:solidFill>
              <a:effectLst/>
              <a:latin typeface="Arial" pitchFamily="34" charset="0"/>
              <a:ea typeface="Calibri" pitchFamily="34" charset="0"/>
              <a:cs typeface="Arial" pitchFamily="34" charset="0"/>
            </a:rPr>
            <a:t>В 2017 году организован обучающий семинар для 106 фельдшеров ФАП на тему раннего распознавания признаков суицидального поведения.</a:t>
          </a:r>
          <a:endParaRPr lang="ru-RU" sz="1000" b="1" dirty="0">
            <a:solidFill>
              <a:schemeClr val="tx1"/>
            </a:solidFill>
            <a:latin typeface="Arial" pitchFamily="34" charset="0"/>
            <a:cs typeface="Arial" pitchFamily="34" charset="0"/>
          </a:endParaRPr>
        </a:p>
      </dgm:t>
    </dgm:pt>
    <dgm:pt modelId="{B3626D2C-BF22-49CF-ADB0-14BBBC5961B0}" type="parTrans" cxnId="{75FCD379-8D6A-4BC0-83B9-005C06045B63}">
      <dgm:prSet/>
      <dgm:spPr/>
      <dgm:t>
        <a:bodyPr/>
        <a:lstStyle/>
        <a:p>
          <a:endParaRPr lang="ru-RU" sz="1000" b="1">
            <a:solidFill>
              <a:schemeClr val="tx1"/>
            </a:solidFill>
            <a:latin typeface="Arial" pitchFamily="34" charset="0"/>
            <a:cs typeface="Arial" pitchFamily="34" charset="0"/>
          </a:endParaRPr>
        </a:p>
      </dgm:t>
    </dgm:pt>
    <dgm:pt modelId="{889282C3-87D2-462A-B9EF-FC783EB91234}" type="sibTrans" cxnId="{75FCD379-8D6A-4BC0-83B9-005C06045B63}">
      <dgm:prSet/>
      <dgm:spPr/>
      <dgm:t>
        <a:bodyPr/>
        <a:lstStyle/>
        <a:p>
          <a:endParaRPr lang="ru-RU" sz="1000" b="1">
            <a:solidFill>
              <a:schemeClr val="tx1"/>
            </a:solidFill>
            <a:latin typeface="Arial" pitchFamily="34" charset="0"/>
            <a:cs typeface="Arial" pitchFamily="34" charset="0"/>
          </a:endParaRPr>
        </a:p>
      </dgm:t>
    </dgm:pt>
    <dgm:pt modelId="{ACBE06C9-9570-4C41-B911-13FEF5CFBC64}">
      <dgm:prSet custT="1"/>
      <dgm:spPr/>
      <dgm:t>
        <a:bodyPr/>
        <a:lstStyle/>
        <a:p>
          <a:pPr rtl="0"/>
          <a:r>
            <a:rPr kumimoji="0" lang="ru-RU" sz="1000" b="1" i="0" u="none" strike="noStrike" cap="none" normalizeH="0" baseline="0" smtClean="0">
              <a:ln/>
              <a:solidFill>
                <a:schemeClr val="tx1"/>
              </a:solidFill>
              <a:effectLst/>
              <a:latin typeface="Arial" pitchFamily="34" charset="0"/>
              <a:ea typeface="Calibri" pitchFamily="34" charset="0"/>
              <a:cs typeface="Arial" pitchFamily="34" charset="0"/>
            </a:rPr>
            <a:t>В 2017 году 372 фельдшера обучены правильной  интерпретации ЭКГ исследований и своевременному оказанию медицинской помощи пациентам при ССЗ </a:t>
          </a:r>
          <a:endParaRPr kumimoji="0" lang="ru-RU" sz="1000" b="1" i="0" u="none" strike="noStrike" cap="none" normalizeH="0" baseline="0" dirty="0" smtClean="0">
            <a:ln/>
            <a:solidFill>
              <a:schemeClr val="tx1"/>
            </a:solidFill>
            <a:effectLst/>
            <a:latin typeface="Arial" pitchFamily="34" charset="0"/>
            <a:cs typeface="Arial" pitchFamily="34" charset="0"/>
          </a:endParaRPr>
        </a:p>
      </dgm:t>
    </dgm:pt>
    <dgm:pt modelId="{1F122233-D21D-423D-8CE1-1E0CC11B9446}" type="parTrans" cxnId="{FAAFB004-8584-48E2-8582-F8AC383FFC3C}">
      <dgm:prSet/>
      <dgm:spPr/>
      <dgm:t>
        <a:bodyPr/>
        <a:lstStyle/>
        <a:p>
          <a:endParaRPr lang="ru-RU" sz="1000" b="1">
            <a:solidFill>
              <a:schemeClr val="tx1"/>
            </a:solidFill>
            <a:latin typeface="Arial" pitchFamily="34" charset="0"/>
            <a:cs typeface="Arial" pitchFamily="34" charset="0"/>
          </a:endParaRPr>
        </a:p>
      </dgm:t>
    </dgm:pt>
    <dgm:pt modelId="{1CCDACC5-167F-4857-A58A-571106A44DF4}" type="sibTrans" cxnId="{FAAFB004-8584-48E2-8582-F8AC383FFC3C}">
      <dgm:prSet/>
      <dgm:spPr/>
      <dgm:t>
        <a:bodyPr/>
        <a:lstStyle/>
        <a:p>
          <a:endParaRPr lang="ru-RU" sz="1000" b="1">
            <a:solidFill>
              <a:schemeClr val="tx1"/>
            </a:solidFill>
            <a:latin typeface="Arial" pitchFamily="34" charset="0"/>
            <a:cs typeface="Arial" pitchFamily="34" charset="0"/>
          </a:endParaRPr>
        </a:p>
      </dgm:t>
    </dgm:pt>
    <dgm:pt modelId="{888B4668-C0E3-45B0-A141-C81D6B68B196}">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Правила оформления медицинской документации, карт вызова СМП</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2AB9E2EC-126C-4BDB-AEE7-90EDE07371FE}" type="parTrans" cxnId="{F49C90C0-125E-4EDB-A0E8-0A2734CD0C78}">
      <dgm:prSet/>
      <dgm:spPr/>
      <dgm:t>
        <a:bodyPr/>
        <a:lstStyle/>
        <a:p>
          <a:endParaRPr lang="ru-RU" sz="1000" b="1">
            <a:solidFill>
              <a:schemeClr val="tx1"/>
            </a:solidFill>
            <a:latin typeface="Arial" pitchFamily="34" charset="0"/>
            <a:cs typeface="Arial" pitchFamily="34" charset="0"/>
          </a:endParaRPr>
        </a:p>
      </dgm:t>
    </dgm:pt>
    <dgm:pt modelId="{9A97C8E1-0DA6-4B06-8986-342DFFC74435}" type="sibTrans" cxnId="{F49C90C0-125E-4EDB-A0E8-0A2734CD0C78}">
      <dgm:prSet/>
      <dgm:spPr/>
      <dgm:t>
        <a:bodyPr/>
        <a:lstStyle/>
        <a:p>
          <a:endParaRPr lang="ru-RU" sz="1000" b="1">
            <a:solidFill>
              <a:schemeClr val="tx1"/>
            </a:solidFill>
            <a:latin typeface="Arial" pitchFamily="34" charset="0"/>
            <a:cs typeface="Arial" pitchFamily="34" charset="0"/>
          </a:endParaRPr>
        </a:p>
      </dgm:t>
    </dgm:pt>
    <dgm:pt modelId="{4415C680-D31B-4CEB-8A03-99002B5A1817}">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Ущемленные грыжи – вопросы диагностики, тактики и лечения</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4D485876-C429-46F5-A890-4BD51D70D86E}" type="parTrans" cxnId="{CF633DEA-1DF3-40F0-A108-D0B510191803}">
      <dgm:prSet/>
      <dgm:spPr/>
      <dgm:t>
        <a:bodyPr/>
        <a:lstStyle/>
        <a:p>
          <a:endParaRPr lang="ru-RU" sz="1000" b="1">
            <a:solidFill>
              <a:schemeClr val="tx1"/>
            </a:solidFill>
            <a:latin typeface="Arial" pitchFamily="34" charset="0"/>
            <a:cs typeface="Arial" pitchFamily="34" charset="0"/>
          </a:endParaRPr>
        </a:p>
      </dgm:t>
    </dgm:pt>
    <dgm:pt modelId="{07754E28-59FE-404A-A722-E825970B2F5C}" type="sibTrans" cxnId="{CF633DEA-1DF3-40F0-A108-D0B510191803}">
      <dgm:prSet/>
      <dgm:spPr/>
      <dgm:t>
        <a:bodyPr/>
        <a:lstStyle/>
        <a:p>
          <a:endParaRPr lang="ru-RU" sz="1000" b="1">
            <a:solidFill>
              <a:schemeClr val="tx1"/>
            </a:solidFill>
            <a:latin typeface="Arial" pitchFamily="34" charset="0"/>
            <a:cs typeface="Arial" pitchFamily="34" charset="0"/>
          </a:endParaRPr>
        </a:p>
      </dgm:t>
    </dgm:pt>
    <dgm:pt modelId="{78DA32C2-CA37-4D85-928A-BB3E55DCDDB4}">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Острый коронарный синдром: клиника, диагностика, маршрутизация, лечение</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D4383BA7-5E1F-422E-A27F-F1802F100A81}" type="parTrans" cxnId="{6B2AA592-6A89-497C-8027-511D07F865DC}">
      <dgm:prSet/>
      <dgm:spPr/>
      <dgm:t>
        <a:bodyPr/>
        <a:lstStyle/>
        <a:p>
          <a:endParaRPr lang="ru-RU" sz="1000" b="1">
            <a:solidFill>
              <a:schemeClr val="tx1"/>
            </a:solidFill>
            <a:latin typeface="Arial" pitchFamily="34" charset="0"/>
            <a:cs typeface="Arial" pitchFamily="34" charset="0"/>
          </a:endParaRPr>
        </a:p>
      </dgm:t>
    </dgm:pt>
    <dgm:pt modelId="{033AB553-FA32-487A-A68F-6530B96C5671}" type="sibTrans" cxnId="{6B2AA592-6A89-497C-8027-511D07F865DC}">
      <dgm:prSet/>
      <dgm:spPr/>
      <dgm:t>
        <a:bodyPr/>
        <a:lstStyle/>
        <a:p>
          <a:endParaRPr lang="ru-RU" sz="1000" b="1">
            <a:solidFill>
              <a:schemeClr val="tx1"/>
            </a:solidFill>
            <a:latin typeface="Arial" pitchFamily="34" charset="0"/>
            <a:cs typeface="Arial" pitchFamily="34" charset="0"/>
          </a:endParaRPr>
        </a:p>
      </dgm:t>
    </dgm:pt>
    <dgm:pt modelId="{38ABD28C-B420-4CA1-A752-C63B9CCB84C1}">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Панкреонекроз – клиника, диагностика, неотложная помощь, тактика ведения пациентов; </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9C3BFC41-13DC-4DEF-B0C0-F6B42E1C8A3F}" type="parTrans" cxnId="{2B9A6B43-CE7F-4471-9AEE-AAD9637A8915}">
      <dgm:prSet/>
      <dgm:spPr/>
      <dgm:t>
        <a:bodyPr/>
        <a:lstStyle/>
        <a:p>
          <a:endParaRPr lang="ru-RU" sz="1000" b="1">
            <a:solidFill>
              <a:schemeClr val="tx1"/>
            </a:solidFill>
            <a:latin typeface="Arial" pitchFamily="34" charset="0"/>
            <a:cs typeface="Arial" pitchFamily="34" charset="0"/>
          </a:endParaRPr>
        </a:p>
      </dgm:t>
    </dgm:pt>
    <dgm:pt modelId="{1F196E39-8C53-4CE5-9A11-077D23949213}" type="sibTrans" cxnId="{2B9A6B43-CE7F-4471-9AEE-AAD9637A8915}">
      <dgm:prSet/>
      <dgm:spPr/>
      <dgm:t>
        <a:bodyPr/>
        <a:lstStyle/>
        <a:p>
          <a:endParaRPr lang="ru-RU" sz="1000" b="1">
            <a:solidFill>
              <a:schemeClr val="tx1"/>
            </a:solidFill>
            <a:latin typeface="Arial" pitchFamily="34" charset="0"/>
            <a:cs typeface="Arial" pitchFamily="34" charset="0"/>
          </a:endParaRPr>
        </a:p>
      </dgm:t>
    </dgm:pt>
    <dgm:pt modelId="{93812905-E3DD-4C7A-B72C-4CA54C8A575D}">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Неотложные состояния при заболеваниях ЛОР – органов. Клиника, методы диагностики, лечение, тактика;</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27C1E0A0-3682-42F0-B473-E4CA3C17B85C}" type="parTrans" cxnId="{5CA33BFF-AA9B-4F09-9035-6871DC19771E}">
      <dgm:prSet/>
      <dgm:spPr/>
      <dgm:t>
        <a:bodyPr/>
        <a:lstStyle/>
        <a:p>
          <a:endParaRPr lang="ru-RU" sz="1000" b="1">
            <a:solidFill>
              <a:schemeClr val="tx1"/>
            </a:solidFill>
            <a:latin typeface="Arial" pitchFamily="34" charset="0"/>
            <a:cs typeface="Arial" pitchFamily="34" charset="0"/>
          </a:endParaRPr>
        </a:p>
      </dgm:t>
    </dgm:pt>
    <dgm:pt modelId="{F976D4C4-8354-4E9D-B016-C8A19DE43F64}" type="sibTrans" cxnId="{5CA33BFF-AA9B-4F09-9035-6871DC19771E}">
      <dgm:prSet/>
      <dgm:spPr/>
      <dgm:t>
        <a:bodyPr/>
        <a:lstStyle/>
        <a:p>
          <a:endParaRPr lang="ru-RU" sz="1000" b="1">
            <a:solidFill>
              <a:schemeClr val="tx1"/>
            </a:solidFill>
            <a:latin typeface="Arial" pitchFamily="34" charset="0"/>
            <a:cs typeface="Arial" pitchFamily="34" charset="0"/>
          </a:endParaRPr>
        </a:p>
      </dgm:t>
    </dgm:pt>
    <dgm:pt modelId="{DAD48D6C-7074-4B6E-98A3-D89C896BE48A}">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Оказание медицинской помощи пациентам с ОНМК на догоспитальном этапе;</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3E3DBF31-F446-4149-A3C6-1862C5BF0A6F}" type="parTrans" cxnId="{62F51894-2017-4293-B422-A6927061A324}">
      <dgm:prSet/>
      <dgm:spPr/>
      <dgm:t>
        <a:bodyPr/>
        <a:lstStyle/>
        <a:p>
          <a:endParaRPr lang="ru-RU" sz="1000" b="1">
            <a:solidFill>
              <a:schemeClr val="tx1"/>
            </a:solidFill>
            <a:latin typeface="Arial" pitchFamily="34" charset="0"/>
            <a:cs typeface="Arial" pitchFamily="34" charset="0"/>
          </a:endParaRPr>
        </a:p>
      </dgm:t>
    </dgm:pt>
    <dgm:pt modelId="{C11F9495-7CA5-4C60-8F1E-F3F662A32796}" type="sibTrans" cxnId="{62F51894-2017-4293-B422-A6927061A324}">
      <dgm:prSet/>
      <dgm:spPr/>
      <dgm:t>
        <a:bodyPr/>
        <a:lstStyle/>
        <a:p>
          <a:endParaRPr lang="ru-RU" sz="1000" b="1">
            <a:solidFill>
              <a:schemeClr val="tx1"/>
            </a:solidFill>
            <a:latin typeface="Arial" pitchFamily="34" charset="0"/>
            <a:cs typeface="Arial" pitchFamily="34" charset="0"/>
          </a:endParaRPr>
        </a:p>
      </dgm:t>
    </dgm:pt>
    <dgm:pt modelId="{926EE04B-2457-4A97-96C0-BE87856816DD}">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Желудочно – кишечное кровотечение: диагностика, неотложная помощь, тактика ведения пациентов </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201DB372-56BC-441F-83D2-534BDFF7B50A}" type="parTrans" cxnId="{513AFE74-DD75-46E1-BA7E-BF8CF4242668}">
      <dgm:prSet/>
      <dgm:spPr/>
      <dgm:t>
        <a:bodyPr/>
        <a:lstStyle/>
        <a:p>
          <a:endParaRPr lang="ru-RU" sz="1000" b="1">
            <a:solidFill>
              <a:schemeClr val="tx1"/>
            </a:solidFill>
            <a:latin typeface="Arial" pitchFamily="34" charset="0"/>
            <a:cs typeface="Arial" pitchFamily="34" charset="0"/>
          </a:endParaRPr>
        </a:p>
      </dgm:t>
    </dgm:pt>
    <dgm:pt modelId="{A491B600-6622-4340-B0AE-158EDDE6AA5D}" type="sibTrans" cxnId="{513AFE74-DD75-46E1-BA7E-BF8CF4242668}">
      <dgm:prSet/>
      <dgm:spPr/>
      <dgm:t>
        <a:bodyPr/>
        <a:lstStyle/>
        <a:p>
          <a:endParaRPr lang="ru-RU" sz="1000" b="1">
            <a:solidFill>
              <a:schemeClr val="tx1"/>
            </a:solidFill>
            <a:latin typeface="Arial" pitchFamily="34" charset="0"/>
            <a:cs typeface="Arial" pitchFamily="34" charset="0"/>
          </a:endParaRPr>
        </a:p>
      </dgm:t>
    </dgm:pt>
    <dgm:pt modelId="{784001FB-3085-4F8A-AB02-47ABFAA72315}">
      <dgm:prSet custT="1"/>
      <dgm:spPr/>
      <dgm:t>
        <a:bodyPr/>
        <a:lstStyle/>
        <a:p>
          <a:pPr rtl="0"/>
          <a:r>
            <a:rPr kumimoji="0" lang="ru-RU" sz="800" b="1" i="0" u="none" strike="noStrike" cap="none" normalizeH="0" baseline="0" smtClean="0">
              <a:ln/>
              <a:solidFill>
                <a:schemeClr val="tx1"/>
              </a:solidFill>
              <a:effectLst/>
              <a:latin typeface="Arial" pitchFamily="34" charset="0"/>
              <a:ea typeface="Calibri" pitchFamily="34" charset="0"/>
              <a:cs typeface="Arial" pitchFamily="34" charset="0"/>
            </a:rPr>
            <a:t>Особенности организации службы скорой медицинской помощи.</a:t>
          </a:r>
          <a:endParaRPr kumimoji="0" lang="ru-RU" sz="800" b="1" i="0" u="none" strike="noStrike" cap="none" normalizeH="0" baseline="0" dirty="0" smtClean="0">
            <a:ln/>
            <a:solidFill>
              <a:schemeClr val="tx1"/>
            </a:solidFill>
            <a:effectLst/>
            <a:latin typeface="Arial" pitchFamily="34" charset="0"/>
            <a:cs typeface="Arial" pitchFamily="34" charset="0"/>
          </a:endParaRPr>
        </a:p>
      </dgm:t>
    </dgm:pt>
    <dgm:pt modelId="{F0644CFD-64E4-42EF-A50E-5C651F3A7087}" type="parTrans" cxnId="{D3B66462-7F2D-47E8-9804-1E48A10C800C}">
      <dgm:prSet/>
      <dgm:spPr/>
      <dgm:t>
        <a:bodyPr/>
        <a:lstStyle/>
        <a:p>
          <a:endParaRPr lang="ru-RU" sz="1000" b="1">
            <a:solidFill>
              <a:schemeClr val="tx1"/>
            </a:solidFill>
            <a:latin typeface="Arial" pitchFamily="34" charset="0"/>
            <a:cs typeface="Arial" pitchFamily="34" charset="0"/>
          </a:endParaRPr>
        </a:p>
      </dgm:t>
    </dgm:pt>
    <dgm:pt modelId="{B894683D-2A6D-4F3B-9EB6-ABABE2E39685}" type="sibTrans" cxnId="{D3B66462-7F2D-47E8-9804-1E48A10C800C}">
      <dgm:prSet/>
      <dgm:spPr/>
      <dgm:t>
        <a:bodyPr/>
        <a:lstStyle/>
        <a:p>
          <a:endParaRPr lang="ru-RU" sz="1000" b="1">
            <a:solidFill>
              <a:schemeClr val="tx1"/>
            </a:solidFill>
            <a:latin typeface="Arial" pitchFamily="34" charset="0"/>
            <a:cs typeface="Arial" pitchFamily="34" charset="0"/>
          </a:endParaRPr>
        </a:p>
      </dgm:t>
    </dgm:pt>
    <dgm:pt modelId="{CACFE854-5D0E-46D6-B870-4C04D94F1404}">
      <dgm:prSet custT="1"/>
      <dgm:spPr/>
      <dgm:t>
        <a:bodyPr/>
        <a:lstStyle/>
        <a:p>
          <a:pPr rtl="0"/>
          <a:r>
            <a:rPr kumimoji="0" lang="ru-RU" sz="1000" b="1" i="0" u="none" strike="noStrike" cap="none" normalizeH="0" baseline="0" dirty="0" smtClean="0">
              <a:ln/>
              <a:solidFill>
                <a:schemeClr val="tx1"/>
              </a:solidFill>
              <a:effectLst/>
              <a:latin typeface="Arial" pitchFamily="34" charset="0"/>
              <a:ea typeface="Calibri" pitchFamily="34" charset="0"/>
              <a:cs typeface="Arial" pitchFamily="34" charset="0"/>
            </a:rPr>
            <a:t>В 2015-2016 годах 338 заведующих и фельдшеров ФАП  прошли стажировку на базе ГБУЗ «Областной онкологический диспансер» на тему раннего выявления онкологических заболеваний.</a:t>
          </a:r>
          <a:endParaRPr kumimoji="0" lang="ru-RU" sz="1000" b="1" i="0" u="none" strike="noStrike" cap="none" normalizeH="0" baseline="0" dirty="0" smtClean="0">
            <a:ln/>
            <a:solidFill>
              <a:schemeClr val="tx1"/>
            </a:solidFill>
            <a:effectLst/>
            <a:latin typeface="Arial" pitchFamily="34" charset="0"/>
            <a:cs typeface="Arial" pitchFamily="34" charset="0"/>
          </a:endParaRPr>
        </a:p>
      </dgm:t>
    </dgm:pt>
    <dgm:pt modelId="{ACD821F4-282A-48BB-B6FD-E9E6EFC99679}" type="parTrans" cxnId="{87229F4A-6BED-4017-9BD2-F09106E313E6}">
      <dgm:prSet/>
      <dgm:spPr/>
      <dgm:t>
        <a:bodyPr/>
        <a:lstStyle/>
        <a:p>
          <a:endParaRPr lang="ru-RU" sz="1000" b="1">
            <a:solidFill>
              <a:schemeClr val="tx1"/>
            </a:solidFill>
            <a:latin typeface="Arial" pitchFamily="34" charset="0"/>
            <a:cs typeface="Arial" pitchFamily="34" charset="0"/>
          </a:endParaRPr>
        </a:p>
      </dgm:t>
    </dgm:pt>
    <dgm:pt modelId="{A61D30D2-CD10-44C6-845D-E27776348A15}" type="sibTrans" cxnId="{87229F4A-6BED-4017-9BD2-F09106E313E6}">
      <dgm:prSet/>
      <dgm:spPr/>
      <dgm:t>
        <a:bodyPr/>
        <a:lstStyle/>
        <a:p>
          <a:endParaRPr lang="ru-RU" sz="1000" b="1">
            <a:solidFill>
              <a:schemeClr val="tx1"/>
            </a:solidFill>
            <a:latin typeface="Arial" pitchFamily="34" charset="0"/>
            <a:cs typeface="Arial" pitchFamily="34" charset="0"/>
          </a:endParaRPr>
        </a:p>
      </dgm:t>
    </dgm:pt>
    <dgm:pt modelId="{5C721CC1-85D4-4448-8E5A-B86A6B18EE99}" type="pres">
      <dgm:prSet presAssocID="{62B6C875-1FDE-416A-A925-124D543C7700}" presName="Name0" presStyleCnt="0">
        <dgm:presLayoutVars>
          <dgm:dir/>
          <dgm:animLvl val="lvl"/>
          <dgm:resizeHandles val="exact"/>
        </dgm:presLayoutVars>
      </dgm:prSet>
      <dgm:spPr/>
      <dgm:t>
        <a:bodyPr/>
        <a:lstStyle/>
        <a:p>
          <a:endParaRPr lang="ru-RU"/>
        </a:p>
      </dgm:t>
    </dgm:pt>
    <dgm:pt modelId="{16828D1D-CC84-4884-8B52-D8D9685F9A05}" type="pres">
      <dgm:prSet presAssocID="{775B4138-A27D-4465-9243-5960D7CB153F}" presName="boxAndChildren" presStyleCnt="0"/>
      <dgm:spPr/>
    </dgm:pt>
    <dgm:pt modelId="{7B1E1EEF-CBFF-4A9E-9311-871523A0918C}" type="pres">
      <dgm:prSet presAssocID="{775B4138-A27D-4465-9243-5960D7CB153F}" presName="parentTextBox" presStyleLbl="node1" presStyleIdx="0" presStyleCnt="3"/>
      <dgm:spPr/>
      <dgm:t>
        <a:bodyPr/>
        <a:lstStyle/>
        <a:p>
          <a:endParaRPr lang="ru-RU"/>
        </a:p>
      </dgm:t>
    </dgm:pt>
    <dgm:pt modelId="{B47A9158-8BC1-4C5E-A06A-E8274DDBADF9}" type="pres">
      <dgm:prSet presAssocID="{775B4138-A27D-4465-9243-5960D7CB153F}" presName="entireBox" presStyleLbl="node1" presStyleIdx="0" presStyleCnt="3" custLinFactNeighborX="1818" custLinFactNeighborY="914"/>
      <dgm:spPr/>
      <dgm:t>
        <a:bodyPr/>
        <a:lstStyle/>
        <a:p>
          <a:endParaRPr lang="ru-RU"/>
        </a:p>
      </dgm:t>
    </dgm:pt>
    <dgm:pt modelId="{01FA5118-485A-4852-85D6-980EECD03934}" type="pres">
      <dgm:prSet presAssocID="{775B4138-A27D-4465-9243-5960D7CB153F}" presName="descendantBox" presStyleCnt="0"/>
      <dgm:spPr/>
    </dgm:pt>
    <dgm:pt modelId="{782FDA43-1D27-4823-8D10-D122EBF6464D}" type="pres">
      <dgm:prSet presAssocID="{F8836FE0-1CDF-4595-84D8-AD8148CF6423}" presName="childTextBox" presStyleLbl="fgAccFollowNode1" presStyleIdx="0" presStyleCnt="14" custScaleY="170884">
        <dgm:presLayoutVars>
          <dgm:bulletEnabled val="1"/>
        </dgm:presLayoutVars>
      </dgm:prSet>
      <dgm:spPr/>
      <dgm:t>
        <a:bodyPr/>
        <a:lstStyle/>
        <a:p>
          <a:endParaRPr lang="ru-RU"/>
        </a:p>
      </dgm:t>
    </dgm:pt>
    <dgm:pt modelId="{7D9A0598-2F8A-4EDB-A54A-B5FF00DAC17F}" type="pres">
      <dgm:prSet presAssocID="{CACFE854-5D0E-46D6-B870-4C04D94F1404}" presName="childTextBox" presStyleLbl="fgAccFollowNode1" presStyleIdx="1" presStyleCnt="14" custScaleX="105596" custScaleY="160908">
        <dgm:presLayoutVars>
          <dgm:bulletEnabled val="1"/>
        </dgm:presLayoutVars>
      </dgm:prSet>
      <dgm:spPr/>
      <dgm:t>
        <a:bodyPr/>
        <a:lstStyle/>
        <a:p>
          <a:endParaRPr lang="ru-RU"/>
        </a:p>
      </dgm:t>
    </dgm:pt>
    <dgm:pt modelId="{903522FC-C80F-46B6-B6DD-7B8BB0EFE4A2}" type="pres">
      <dgm:prSet presAssocID="{FEA6F1DE-085A-40E6-839A-12D44A5B84CA}" presName="childTextBox" presStyleLbl="fgAccFollowNode1" presStyleIdx="2" presStyleCnt="14" custScaleY="155320" custLinFactNeighborX="5558" custLinFactNeighborY="10909">
        <dgm:presLayoutVars>
          <dgm:bulletEnabled val="1"/>
        </dgm:presLayoutVars>
      </dgm:prSet>
      <dgm:spPr/>
      <dgm:t>
        <a:bodyPr/>
        <a:lstStyle/>
        <a:p>
          <a:endParaRPr lang="ru-RU"/>
        </a:p>
      </dgm:t>
    </dgm:pt>
    <dgm:pt modelId="{7705D2D4-23F9-4A97-BC5D-C11045E73DF5}" type="pres">
      <dgm:prSet presAssocID="{44517C2D-BB57-4F42-9458-CBE359C78605}" presName="sp" presStyleCnt="0"/>
      <dgm:spPr/>
    </dgm:pt>
    <dgm:pt modelId="{69773EB3-28E9-4207-A69E-E0615320A67F}" type="pres">
      <dgm:prSet presAssocID="{5056D380-D829-4539-909E-7D2971740CB8}" presName="arrowAndChildren" presStyleCnt="0"/>
      <dgm:spPr/>
    </dgm:pt>
    <dgm:pt modelId="{E163446F-485A-40D9-862F-CE386A6F0418}" type="pres">
      <dgm:prSet presAssocID="{5056D380-D829-4539-909E-7D2971740CB8}" presName="parentTextArrow" presStyleLbl="node1" presStyleIdx="0" presStyleCnt="3"/>
      <dgm:spPr/>
      <dgm:t>
        <a:bodyPr/>
        <a:lstStyle/>
        <a:p>
          <a:endParaRPr lang="ru-RU"/>
        </a:p>
      </dgm:t>
    </dgm:pt>
    <dgm:pt modelId="{E35B7CED-6D71-42DB-BD67-E74217E03976}" type="pres">
      <dgm:prSet presAssocID="{5056D380-D829-4539-909E-7D2971740CB8}" presName="arrow" presStyleLbl="node1" presStyleIdx="1" presStyleCnt="3"/>
      <dgm:spPr/>
      <dgm:t>
        <a:bodyPr/>
        <a:lstStyle/>
        <a:p>
          <a:endParaRPr lang="ru-RU"/>
        </a:p>
      </dgm:t>
    </dgm:pt>
    <dgm:pt modelId="{765EE52C-4E2D-42AC-8B2C-A085F062059A}" type="pres">
      <dgm:prSet presAssocID="{5056D380-D829-4539-909E-7D2971740CB8}" presName="descendantArrow" presStyleCnt="0"/>
      <dgm:spPr/>
    </dgm:pt>
    <dgm:pt modelId="{662EA650-099C-4221-9F7F-B541CAAA3201}" type="pres">
      <dgm:prSet presAssocID="{888B4668-C0E3-45B0-A141-C81D6B68B196}" presName="childTextArrow" presStyleLbl="fgAccFollowNode1" presStyleIdx="3" presStyleCnt="14" custScaleY="148459">
        <dgm:presLayoutVars>
          <dgm:bulletEnabled val="1"/>
        </dgm:presLayoutVars>
      </dgm:prSet>
      <dgm:spPr/>
      <dgm:t>
        <a:bodyPr/>
        <a:lstStyle/>
        <a:p>
          <a:endParaRPr lang="ru-RU"/>
        </a:p>
      </dgm:t>
    </dgm:pt>
    <dgm:pt modelId="{0B2D9DA4-1DF1-4B91-B321-7CD77AFAF7BC}" type="pres">
      <dgm:prSet presAssocID="{4415C680-D31B-4CEB-8A03-99002B5A1817}" presName="childTextArrow" presStyleLbl="fgAccFollowNode1" presStyleIdx="4" presStyleCnt="14" custScaleY="148459">
        <dgm:presLayoutVars>
          <dgm:bulletEnabled val="1"/>
        </dgm:presLayoutVars>
      </dgm:prSet>
      <dgm:spPr/>
      <dgm:t>
        <a:bodyPr/>
        <a:lstStyle/>
        <a:p>
          <a:endParaRPr lang="ru-RU"/>
        </a:p>
      </dgm:t>
    </dgm:pt>
    <dgm:pt modelId="{CA831E46-C141-4E42-A409-CEA5385D0161}" type="pres">
      <dgm:prSet presAssocID="{78DA32C2-CA37-4D85-928A-BB3E55DCDDB4}" presName="childTextArrow" presStyleLbl="fgAccFollowNode1" presStyleIdx="5" presStyleCnt="14" custScaleY="148459">
        <dgm:presLayoutVars>
          <dgm:bulletEnabled val="1"/>
        </dgm:presLayoutVars>
      </dgm:prSet>
      <dgm:spPr/>
      <dgm:t>
        <a:bodyPr/>
        <a:lstStyle/>
        <a:p>
          <a:endParaRPr lang="ru-RU"/>
        </a:p>
      </dgm:t>
    </dgm:pt>
    <dgm:pt modelId="{4B882F85-CA9C-482F-A774-A4247F8524B8}" type="pres">
      <dgm:prSet presAssocID="{38ABD28C-B420-4CA1-A752-C63B9CCB84C1}" presName="childTextArrow" presStyleLbl="fgAccFollowNode1" presStyleIdx="6" presStyleCnt="14" custScaleY="148459">
        <dgm:presLayoutVars>
          <dgm:bulletEnabled val="1"/>
        </dgm:presLayoutVars>
      </dgm:prSet>
      <dgm:spPr/>
      <dgm:t>
        <a:bodyPr/>
        <a:lstStyle/>
        <a:p>
          <a:endParaRPr lang="ru-RU"/>
        </a:p>
      </dgm:t>
    </dgm:pt>
    <dgm:pt modelId="{4D24BC97-1D43-4185-8809-DCB0EC8C2EED}" type="pres">
      <dgm:prSet presAssocID="{93812905-E3DD-4C7A-B72C-4CA54C8A575D}" presName="childTextArrow" presStyleLbl="fgAccFollowNode1" presStyleIdx="7" presStyleCnt="14" custScaleY="148459">
        <dgm:presLayoutVars>
          <dgm:bulletEnabled val="1"/>
        </dgm:presLayoutVars>
      </dgm:prSet>
      <dgm:spPr/>
      <dgm:t>
        <a:bodyPr/>
        <a:lstStyle/>
        <a:p>
          <a:endParaRPr lang="ru-RU"/>
        </a:p>
      </dgm:t>
    </dgm:pt>
    <dgm:pt modelId="{D3AED236-6EF1-418F-A519-CA8E22FCBE2D}" type="pres">
      <dgm:prSet presAssocID="{DAD48D6C-7074-4B6E-98A3-D89C896BE48A}" presName="childTextArrow" presStyleLbl="fgAccFollowNode1" presStyleIdx="8" presStyleCnt="14" custScaleY="148459">
        <dgm:presLayoutVars>
          <dgm:bulletEnabled val="1"/>
        </dgm:presLayoutVars>
      </dgm:prSet>
      <dgm:spPr/>
      <dgm:t>
        <a:bodyPr/>
        <a:lstStyle/>
        <a:p>
          <a:endParaRPr lang="ru-RU"/>
        </a:p>
      </dgm:t>
    </dgm:pt>
    <dgm:pt modelId="{B215A416-0724-4BDC-8271-EBB6DB49E185}" type="pres">
      <dgm:prSet presAssocID="{926EE04B-2457-4A97-96C0-BE87856816DD}" presName="childTextArrow" presStyleLbl="fgAccFollowNode1" presStyleIdx="9" presStyleCnt="14" custScaleY="148459">
        <dgm:presLayoutVars>
          <dgm:bulletEnabled val="1"/>
        </dgm:presLayoutVars>
      </dgm:prSet>
      <dgm:spPr/>
      <dgm:t>
        <a:bodyPr/>
        <a:lstStyle/>
        <a:p>
          <a:endParaRPr lang="ru-RU"/>
        </a:p>
      </dgm:t>
    </dgm:pt>
    <dgm:pt modelId="{C47ABFC7-1896-4E26-9923-5D736C3DB6C6}" type="pres">
      <dgm:prSet presAssocID="{784001FB-3085-4F8A-AB02-47ABFAA72315}" presName="childTextArrow" presStyleLbl="fgAccFollowNode1" presStyleIdx="10" presStyleCnt="14" custScaleY="148459">
        <dgm:presLayoutVars>
          <dgm:bulletEnabled val="1"/>
        </dgm:presLayoutVars>
      </dgm:prSet>
      <dgm:spPr/>
      <dgm:t>
        <a:bodyPr/>
        <a:lstStyle/>
        <a:p>
          <a:endParaRPr lang="ru-RU"/>
        </a:p>
      </dgm:t>
    </dgm:pt>
    <dgm:pt modelId="{C3498D68-3252-485D-93DE-BE2CF944D076}" type="pres">
      <dgm:prSet presAssocID="{E1D07111-95D7-4B43-91EF-C889AFA7702F}" presName="sp" presStyleCnt="0"/>
      <dgm:spPr/>
    </dgm:pt>
    <dgm:pt modelId="{4855BFA4-5046-47E1-86CD-6EC2DF3179C6}" type="pres">
      <dgm:prSet presAssocID="{F06BDF19-6F6C-48CA-B3AB-294BEEEC2BF1}" presName="arrowAndChildren" presStyleCnt="0"/>
      <dgm:spPr/>
    </dgm:pt>
    <dgm:pt modelId="{9AB3E6B1-B2EB-4F48-9B36-741D40B2A8E7}" type="pres">
      <dgm:prSet presAssocID="{F06BDF19-6F6C-48CA-B3AB-294BEEEC2BF1}" presName="parentTextArrow" presStyleLbl="node1" presStyleIdx="1" presStyleCnt="3"/>
      <dgm:spPr/>
      <dgm:t>
        <a:bodyPr/>
        <a:lstStyle/>
        <a:p>
          <a:endParaRPr lang="ru-RU"/>
        </a:p>
      </dgm:t>
    </dgm:pt>
    <dgm:pt modelId="{91E2D146-5FD5-4958-917B-6273BB72061E}" type="pres">
      <dgm:prSet presAssocID="{F06BDF19-6F6C-48CA-B3AB-294BEEEC2BF1}" presName="arrow" presStyleLbl="node1" presStyleIdx="2" presStyleCnt="3" custScaleY="92324" custLinFactNeighborX="-1818" custLinFactNeighborY="-8711"/>
      <dgm:spPr/>
      <dgm:t>
        <a:bodyPr/>
        <a:lstStyle/>
        <a:p>
          <a:endParaRPr lang="ru-RU"/>
        </a:p>
      </dgm:t>
    </dgm:pt>
    <dgm:pt modelId="{A03098F0-50F5-4F7E-A245-9103A421BD8F}" type="pres">
      <dgm:prSet presAssocID="{F06BDF19-6F6C-48CA-B3AB-294BEEEC2BF1}" presName="descendantArrow" presStyleCnt="0"/>
      <dgm:spPr/>
    </dgm:pt>
    <dgm:pt modelId="{0AF64489-E66F-4E5B-86FC-E75AA28192E2}" type="pres">
      <dgm:prSet presAssocID="{6CF1E33F-C80B-42D6-9E12-7707956C5D08}" presName="childTextArrow" presStyleLbl="fgAccFollowNode1" presStyleIdx="11" presStyleCnt="14" custScaleY="151263">
        <dgm:presLayoutVars>
          <dgm:bulletEnabled val="1"/>
        </dgm:presLayoutVars>
      </dgm:prSet>
      <dgm:spPr/>
      <dgm:t>
        <a:bodyPr/>
        <a:lstStyle/>
        <a:p>
          <a:endParaRPr lang="ru-RU"/>
        </a:p>
      </dgm:t>
    </dgm:pt>
    <dgm:pt modelId="{F46F4CA9-F89B-41BC-8C45-4F4E8993DE68}" type="pres">
      <dgm:prSet presAssocID="{4EF48497-2B57-43AE-9723-EEC350476885}" presName="childTextArrow" presStyleLbl="fgAccFollowNode1" presStyleIdx="12" presStyleCnt="14" custScaleY="151263">
        <dgm:presLayoutVars>
          <dgm:bulletEnabled val="1"/>
        </dgm:presLayoutVars>
      </dgm:prSet>
      <dgm:spPr/>
      <dgm:t>
        <a:bodyPr/>
        <a:lstStyle/>
        <a:p>
          <a:endParaRPr lang="ru-RU"/>
        </a:p>
      </dgm:t>
    </dgm:pt>
    <dgm:pt modelId="{453FC5BD-F413-45AC-98A5-BF2E28BD93BE}" type="pres">
      <dgm:prSet presAssocID="{ACBE06C9-9570-4C41-B911-13FEF5CFBC64}" presName="childTextArrow" presStyleLbl="fgAccFollowNode1" presStyleIdx="13" presStyleCnt="14" custScaleY="151263">
        <dgm:presLayoutVars>
          <dgm:bulletEnabled val="1"/>
        </dgm:presLayoutVars>
      </dgm:prSet>
      <dgm:spPr/>
      <dgm:t>
        <a:bodyPr/>
        <a:lstStyle/>
        <a:p>
          <a:endParaRPr lang="ru-RU"/>
        </a:p>
      </dgm:t>
    </dgm:pt>
  </dgm:ptLst>
  <dgm:cxnLst>
    <dgm:cxn modelId="{D3B66462-7F2D-47E8-9804-1E48A10C800C}" srcId="{5056D380-D829-4539-909E-7D2971740CB8}" destId="{784001FB-3085-4F8A-AB02-47ABFAA72315}" srcOrd="7" destOrd="0" parTransId="{F0644CFD-64E4-42EF-A50E-5C651F3A7087}" sibTransId="{B894683D-2A6D-4F3B-9EB6-ABABE2E39685}"/>
    <dgm:cxn modelId="{62F51894-2017-4293-B422-A6927061A324}" srcId="{5056D380-D829-4539-909E-7D2971740CB8}" destId="{DAD48D6C-7074-4B6E-98A3-D89C896BE48A}" srcOrd="5" destOrd="0" parTransId="{3E3DBF31-F446-4149-A3C6-1862C5BF0A6F}" sibTransId="{C11F9495-7CA5-4C60-8F1E-F3F662A32796}"/>
    <dgm:cxn modelId="{52442C26-EED8-44CB-AD33-DE3910078CB6}" type="presOf" srcId="{CACFE854-5D0E-46D6-B870-4C04D94F1404}" destId="{7D9A0598-2F8A-4EDB-A54A-B5FF00DAC17F}" srcOrd="0" destOrd="0" presId="urn:microsoft.com/office/officeart/2005/8/layout/process4"/>
    <dgm:cxn modelId="{87229F4A-6BED-4017-9BD2-F09106E313E6}" srcId="{775B4138-A27D-4465-9243-5960D7CB153F}" destId="{CACFE854-5D0E-46D6-B870-4C04D94F1404}" srcOrd="1" destOrd="0" parTransId="{ACD821F4-282A-48BB-B6FD-E9E6EFC99679}" sibTransId="{A61D30D2-CD10-44C6-845D-E27776348A15}"/>
    <dgm:cxn modelId="{DF6D647A-521C-477E-8212-BF6BA9B7FCCA}" type="presOf" srcId="{93812905-E3DD-4C7A-B72C-4CA54C8A575D}" destId="{4D24BC97-1D43-4185-8809-DCB0EC8C2EED}" srcOrd="0" destOrd="0" presId="urn:microsoft.com/office/officeart/2005/8/layout/process4"/>
    <dgm:cxn modelId="{513AFE74-DD75-46E1-BA7E-BF8CF4242668}" srcId="{5056D380-D829-4539-909E-7D2971740CB8}" destId="{926EE04B-2457-4A97-96C0-BE87856816DD}" srcOrd="6" destOrd="0" parTransId="{201DB372-56BC-441F-83D2-534BDFF7B50A}" sibTransId="{A491B600-6622-4340-B0AE-158EDDE6AA5D}"/>
    <dgm:cxn modelId="{4A2CCCA3-3AB1-4B32-BE63-88DDE2B68EA4}" type="presOf" srcId="{4415C680-D31B-4CEB-8A03-99002B5A1817}" destId="{0B2D9DA4-1DF1-4B91-B321-7CD77AFAF7BC}" srcOrd="0" destOrd="0" presId="urn:microsoft.com/office/officeart/2005/8/layout/process4"/>
    <dgm:cxn modelId="{6B2AA592-6A89-497C-8027-511D07F865DC}" srcId="{5056D380-D829-4539-909E-7D2971740CB8}" destId="{78DA32C2-CA37-4D85-928A-BB3E55DCDDB4}" srcOrd="2" destOrd="0" parTransId="{D4383BA7-5E1F-422E-A27F-F1802F100A81}" sibTransId="{033AB553-FA32-487A-A68F-6530B96C5671}"/>
    <dgm:cxn modelId="{447A3065-97E5-4BA7-A17E-42A9054F3077}" type="presOf" srcId="{5056D380-D829-4539-909E-7D2971740CB8}" destId="{E163446F-485A-40D9-862F-CE386A6F0418}" srcOrd="0" destOrd="0" presId="urn:microsoft.com/office/officeart/2005/8/layout/process4"/>
    <dgm:cxn modelId="{8CBA64F3-D7AC-436F-BCF7-A8C8672DB197}" type="presOf" srcId="{5056D380-D829-4539-909E-7D2971740CB8}" destId="{E35B7CED-6D71-42DB-BD67-E74217E03976}" srcOrd="1" destOrd="0" presId="urn:microsoft.com/office/officeart/2005/8/layout/process4"/>
    <dgm:cxn modelId="{6222C948-23DD-4CCE-AD18-930002948BFB}" type="presOf" srcId="{ACBE06C9-9570-4C41-B911-13FEF5CFBC64}" destId="{453FC5BD-F413-45AC-98A5-BF2E28BD93BE}" srcOrd="0" destOrd="0" presId="urn:microsoft.com/office/officeart/2005/8/layout/process4"/>
    <dgm:cxn modelId="{BE48F33B-4BB2-42BB-9E16-74886DB5E20E}" srcId="{62B6C875-1FDE-416A-A925-124D543C7700}" destId="{F06BDF19-6F6C-48CA-B3AB-294BEEEC2BF1}" srcOrd="0" destOrd="0" parTransId="{225780B6-79C4-4018-AA97-FBB234FA266F}" sibTransId="{E1D07111-95D7-4B43-91EF-C889AFA7702F}"/>
    <dgm:cxn modelId="{FAAFB004-8584-48E2-8582-F8AC383FFC3C}" srcId="{F06BDF19-6F6C-48CA-B3AB-294BEEEC2BF1}" destId="{ACBE06C9-9570-4C41-B911-13FEF5CFBC64}" srcOrd="2" destOrd="0" parTransId="{1F122233-D21D-423D-8CE1-1E0CC11B9446}" sibTransId="{1CCDACC5-167F-4857-A58A-571106A44DF4}"/>
    <dgm:cxn modelId="{1F87024A-D696-4153-B1D6-171F99DF3181}" type="presOf" srcId="{FEA6F1DE-085A-40E6-839A-12D44A5B84CA}" destId="{903522FC-C80F-46B6-B6DD-7B8BB0EFE4A2}" srcOrd="0" destOrd="0" presId="urn:microsoft.com/office/officeart/2005/8/layout/process4"/>
    <dgm:cxn modelId="{05CD8F45-30B0-44E2-858B-1A7B9470013B}" type="presOf" srcId="{DAD48D6C-7074-4B6E-98A3-D89C896BE48A}" destId="{D3AED236-6EF1-418F-A519-CA8E22FCBE2D}" srcOrd="0" destOrd="0" presId="urn:microsoft.com/office/officeart/2005/8/layout/process4"/>
    <dgm:cxn modelId="{A276058D-A853-4C05-A93C-BC06E39B4F1D}" type="presOf" srcId="{784001FB-3085-4F8A-AB02-47ABFAA72315}" destId="{C47ABFC7-1896-4E26-9923-5D736C3DB6C6}" srcOrd="0" destOrd="0" presId="urn:microsoft.com/office/officeart/2005/8/layout/process4"/>
    <dgm:cxn modelId="{E374C26C-2E1C-48B4-92E5-870340D001AD}" type="presOf" srcId="{62B6C875-1FDE-416A-A925-124D543C7700}" destId="{5C721CC1-85D4-4448-8E5A-B86A6B18EE99}" srcOrd="0" destOrd="0" presId="urn:microsoft.com/office/officeart/2005/8/layout/process4"/>
    <dgm:cxn modelId="{5CA33BFF-AA9B-4F09-9035-6871DC19771E}" srcId="{5056D380-D829-4539-909E-7D2971740CB8}" destId="{93812905-E3DD-4C7A-B72C-4CA54C8A575D}" srcOrd="4" destOrd="0" parTransId="{27C1E0A0-3682-42F0-B473-E4CA3C17B85C}" sibTransId="{F976D4C4-8354-4E9D-B016-C8A19DE43F64}"/>
    <dgm:cxn modelId="{2B9A6B43-CE7F-4471-9AEE-AAD9637A8915}" srcId="{5056D380-D829-4539-909E-7D2971740CB8}" destId="{38ABD28C-B420-4CA1-A752-C63B9CCB84C1}" srcOrd="3" destOrd="0" parTransId="{9C3BFC41-13DC-4DEF-B0C0-F6B42E1C8A3F}" sibTransId="{1F196E39-8C53-4CE5-9A11-077D23949213}"/>
    <dgm:cxn modelId="{8D031638-DC8A-457F-900A-01B17D9E1DF3}" type="presOf" srcId="{38ABD28C-B420-4CA1-A752-C63B9CCB84C1}" destId="{4B882F85-CA9C-482F-A774-A4247F8524B8}" srcOrd="0" destOrd="0" presId="urn:microsoft.com/office/officeart/2005/8/layout/process4"/>
    <dgm:cxn modelId="{BB947E99-0538-4879-918F-D8BA61B5C8D6}" srcId="{62B6C875-1FDE-416A-A925-124D543C7700}" destId="{5056D380-D829-4539-909E-7D2971740CB8}" srcOrd="1" destOrd="0" parTransId="{71D7FB1B-A1F8-445A-A974-268C849BE8D0}" sibTransId="{44517C2D-BB57-4F42-9458-CBE359C78605}"/>
    <dgm:cxn modelId="{CF633DEA-1DF3-40F0-A108-D0B510191803}" srcId="{5056D380-D829-4539-909E-7D2971740CB8}" destId="{4415C680-D31B-4CEB-8A03-99002B5A1817}" srcOrd="1" destOrd="0" parTransId="{4D485876-C429-46F5-A890-4BD51D70D86E}" sibTransId="{07754E28-59FE-404A-A722-E825970B2F5C}"/>
    <dgm:cxn modelId="{B2D7C2B6-A558-44AE-90C0-255252CF9740}" type="presOf" srcId="{926EE04B-2457-4A97-96C0-BE87856816DD}" destId="{B215A416-0724-4BDC-8271-EBB6DB49E185}" srcOrd="0" destOrd="0" presId="urn:microsoft.com/office/officeart/2005/8/layout/process4"/>
    <dgm:cxn modelId="{4EBA13F6-4A46-47F0-B9E8-87E23FB6B92E}" srcId="{F06BDF19-6F6C-48CA-B3AB-294BEEEC2BF1}" destId="{4EF48497-2B57-43AE-9723-EEC350476885}" srcOrd="1" destOrd="0" parTransId="{7248BDE8-9051-4B3C-A39E-235637FC172C}" sibTransId="{A0F48A25-8F30-4772-A154-128047E0BDCA}"/>
    <dgm:cxn modelId="{3C02CF06-4C13-4EE1-8DA1-2A4DF775C10C}" srcId="{775B4138-A27D-4465-9243-5960D7CB153F}" destId="{F8836FE0-1CDF-4595-84D8-AD8148CF6423}" srcOrd="0" destOrd="0" parTransId="{172AD7E9-CAEC-4D5B-9E6C-4BA40C00129D}" sibTransId="{EA25037A-4BE3-4554-B1C2-60BBDBD0CE91}"/>
    <dgm:cxn modelId="{3D86493F-80FA-4222-B8DA-5927F1464044}" type="presOf" srcId="{F06BDF19-6F6C-48CA-B3AB-294BEEEC2BF1}" destId="{9AB3E6B1-B2EB-4F48-9B36-741D40B2A8E7}" srcOrd="0" destOrd="0" presId="urn:microsoft.com/office/officeart/2005/8/layout/process4"/>
    <dgm:cxn modelId="{0D52B6A4-0349-4827-B12E-5EBD20795E3D}" type="presOf" srcId="{78DA32C2-CA37-4D85-928A-BB3E55DCDDB4}" destId="{CA831E46-C141-4E42-A409-CEA5385D0161}" srcOrd="0" destOrd="0" presId="urn:microsoft.com/office/officeart/2005/8/layout/process4"/>
    <dgm:cxn modelId="{A3855F17-ECF8-404C-88F0-610D71C829D7}" type="presOf" srcId="{F8836FE0-1CDF-4595-84D8-AD8148CF6423}" destId="{782FDA43-1D27-4823-8D10-D122EBF6464D}" srcOrd="0" destOrd="0" presId="urn:microsoft.com/office/officeart/2005/8/layout/process4"/>
    <dgm:cxn modelId="{0EDDCD79-6E12-4E16-9AA1-ABDE1A0C68C4}" srcId="{F06BDF19-6F6C-48CA-B3AB-294BEEEC2BF1}" destId="{6CF1E33F-C80B-42D6-9E12-7707956C5D08}" srcOrd="0" destOrd="0" parTransId="{1AE350BD-391F-4D11-9C27-C9EB607D213E}" sibTransId="{B9237AB0-DC0F-4F4A-96D0-7D3002485AD2}"/>
    <dgm:cxn modelId="{0608FAD7-2358-490A-82A9-035077894E07}" type="presOf" srcId="{4EF48497-2B57-43AE-9723-EEC350476885}" destId="{F46F4CA9-F89B-41BC-8C45-4F4E8993DE68}" srcOrd="0" destOrd="0" presId="urn:microsoft.com/office/officeart/2005/8/layout/process4"/>
    <dgm:cxn modelId="{A3CB4934-C914-4E42-B51F-EB97CFFA0801}" type="presOf" srcId="{775B4138-A27D-4465-9243-5960D7CB153F}" destId="{7B1E1EEF-CBFF-4A9E-9311-871523A0918C}" srcOrd="0" destOrd="0" presId="urn:microsoft.com/office/officeart/2005/8/layout/process4"/>
    <dgm:cxn modelId="{75FCD379-8D6A-4BC0-83B9-005C06045B63}" srcId="{775B4138-A27D-4465-9243-5960D7CB153F}" destId="{FEA6F1DE-085A-40E6-839A-12D44A5B84CA}" srcOrd="2" destOrd="0" parTransId="{B3626D2C-BF22-49CF-ADB0-14BBBC5961B0}" sibTransId="{889282C3-87D2-462A-B9EF-FC783EB91234}"/>
    <dgm:cxn modelId="{EF59994F-16D8-44F4-9AA1-5754E1A1E14D}" srcId="{62B6C875-1FDE-416A-A925-124D543C7700}" destId="{775B4138-A27D-4465-9243-5960D7CB153F}" srcOrd="2" destOrd="0" parTransId="{F27635C4-8C69-4663-9EF2-9CBFC924C268}" sibTransId="{F4E8FB28-5EA8-45AB-8A9A-FB86AAE46059}"/>
    <dgm:cxn modelId="{55AB7B2D-81E3-4E8E-9D61-3CF4B44F7CDE}" type="presOf" srcId="{6CF1E33F-C80B-42D6-9E12-7707956C5D08}" destId="{0AF64489-E66F-4E5B-86FC-E75AA28192E2}" srcOrd="0" destOrd="0" presId="urn:microsoft.com/office/officeart/2005/8/layout/process4"/>
    <dgm:cxn modelId="{F49C90C0-125E-4EDB-A0E8-0A2734CD0C78}" srcId="{5056D380-D829-4539-909E-7D2971740CB8}" destId="{888B4668-C0E3-45B0-A141-C81D6B68B196}" srcOrd="0" destOrd="0" parTransId="{2AB9E2EC-126C-4BDB-AEE7-90EDE07371FE}" sibTransId="{9A97C8E1-0DA6-4B06-8986-342DFFC74435}"/>
    <dgm:cxn modelId="{F5963BBA-EE7B-4F7A-8709-97EE6DA5FB0C}" type="presOf" srcId="{775B4138-A27D-4465-9243-5960D7CB153F}" destId="{B47A9158-8BC1-4C5E-A06A-E8274DDBADF9}" srcOrd="1" destOrd="0" presId="urn:microsoft.com/office/officeart/2005/8/layout/process4"/>
    <dgm:cxn modelId="{65A9635A-D5E7-4E5D-87E6-DB7A6E1EE786}" type="presOf" srcId="{F06BDF19-6F6C-48CA-B3AB-294BEEEC2BF1}" destId="{91E2D146-5FD5-4958-917B-6273BB72061E}" srcOrd="1" destOrd="0" presId="urn:microsoft.com/office/officeart/2005/8/layout/process4"/>
    <dgm:cxn modelId="{242A3A2A-1C14-4CD9-ACF5-17C6D23AE80C}" type="presOf" srcId="{888B4668-C0E3-45B0-A141-C81D6B68B196}" destId="{662EA650-099C-4221-9F7F-B541CAAA3201}" srcOrd="0" destOrd="0" presId="urn:microsoft.com/office/officeart/2005/8/layout/process4"/>
    <dgm:cxn modelId="{42AE5EF8-D080-460F-816F-45B2393DF7E1}" type="presParOf" srcId="{5C721CC1-85D4-4448-8E5A-B86A6B18EE99}" destId="{16828D1D-CC84-4884-8B52-D8D9685F9A05}" srcOrd="0" destOrd="0" presId="urn:microsoft.com/office/officeart/2005/8/layout/process4"/>
    <dgm:cxn modelId="{8B79DE8F-A381-4463-A3E0-5EB2B72A2684}" type="presParOf" srcId="{16828D1D-CC84-4884-8B52-D8D9685F9A05}" destId="{7B1E1EEF-CBFF-4A9E-9311-871523A0918C}" srcOrd="0" destOrd="0" presId="urn:microsoft.com/office/officeart/2005/8/layout/process4"/>
    <dgm:cxn modelId="{ECD4BFC3-FE59-47FF-970F-DAB50BAA2E58}" type="presParOf" srcId="{16828D1D-CC84-4884-8B52-D8D9685F9A05}" destId="{B47A9158-8BC1-4C5E-A06A-E8274DDBADF9}" srcOrd="1" destOrd="0" presId="urn:microsoft.com/office/officeart/2005/8/layout/process4"/>
    <dgm:cxn modelId="{2AC6AB61-9506-487A-B134-51B1C21727FF}" type="presParOf" srcId="{16828D1D-CC84-4884-8B52-D8D9685F9A05}" destId="{01FA5118-485A-4852-85D6-980EECD03934}" srcOrd="2" destOrd="0" presId="urn:microsoft.com/office/officeart/2005/8/layout/process4"/>
    <dgm:cxn modelId="{01922496-1B6B-499C-B540-CBFD8015E757}" type="presParOf" srcId="{01FA5118-485A-4852-85D6-980EECD03934}" destId="{782FDA43-1D27-4823-8D10-D122EBF6464D}" srcOrd="0" destOrd="0" presId="urn:microsoft.com/office/officeart/2005/8/layout/process4"/>
    <dgm:cxn modelId="{0F11AA9C-FE56-4837-84F3-FEF0FBA5C358}" type="presParOf" srcId="{01FA5118-485A-4852-85D6-980EECD03934}" destId="{7D9A0598-2F8A-4EDB-A54A-B5FF00DAC17F}" srcOrd="1" destOrd="0" presId="urn:microsoft.com/office/officeart/2005/8/layout/process4"/>
    <dgm:cxn modelId="{DD49CB1F-98D0-4CD8-A977-8B3B8B76BE0F}" type="presParOf" srcId="{01FA5118-485A-4852-85D6-980EECD03934}" destId="{903522FC-C80F-46B6-B6DD-7B8BB0EFE4A2}" srcOrd="2" destOrd="0" presId="urn:microsoft.com/office/officeart/2005/8/layout/process4"/>
    <dgm:cxn modelId="{2C49E500-163E-4E58-9DA8-58E3C2B769F5}" type="presParOf" srcId="{5C721CC1-85D4-4448-8E5A-B86A6B18EE99}" destId="{7705D2D4-23F9-4A97-BC5D-C11045E73DF5}" srcOrd="1" destOrd="0" presId="urn:microsoft.com/office/officeart/2005/8/layout/process4"/>
    <dgm:cxn modelId="{8DAB1834-3CDB-4C8B-B29C-186AC11753F4}" type="presParOf" srcId="{5C721CC1-85D4-4448-8E5A-B86A6B18EE99}" destId="{69773EB3-28E9-4207-A69E-E0615320A67F}" srcOrd="2" destOrd="0" presId="urn:microsoft.com/office/officeart/2005/8/layout/process4"/>
    <dgm:cxn modelId="{455D68AF-925E-48F9-98F8-75321E5A0EDA}" type="presParOf" srcId="{69773EB3-28E9-4207-A69E-E0615320A67F}" destId="{E163446F-485A-40D9-862F-CE386A6F0418}" srcOrd="0" destOrd="0" presId="urn:microsoft.com/office/officeart/2005/8/layout/process4"/>
    <dgm:cxn modelId="{D2C8055A-8602-44AF-B1D9-9C4362A20592}" type="presParOf" srcId="{69773EB3-28E9-4207-A69E-E0615320A67F}" destId="{E35B7CED-6D71-42DB-BD67-E74217E03976}" srcOrd="1" destOrd="0" presId="urn:microsoft.com/office/officeart/2005/8/layout/process4"/>
    <dgm:cxn modelId="{8CC3AAB2-229C-46C8-AE5A-9BE6211C3421}" type="presParOf" srcId="{69773EB3-28E9-4207-A69E-E0615320A67F}" destId="{765EE52C-4E2D-42AC-8B2C-A085F062059A}" srcOrd="2" destOrd="0" presId="urn:microsoft.com/office/officeart/2005/8/layout/process4"/>
    <dgm:cxn modelId="{BC787BBA-8187-4A98-A234-EE23F6C4AFA5}" type="presParOf" srcId="{765EE52C-4E2D-42AC-8B2C-A085F062059A}" destId="{662EA650-099C-4221-9F7F-B541CAAA3201}" srcOrd="0" destOrd="0" presId="urn:microsoft.com/office/officeart/2005/8/layout/process4"/>
    <dgm:cxn modelId="{8F4136A3-61C9-482C-982E-A4FA7760DCF0}" type="presParOf" srcId="{765EE52C-4E2D-42AC-8B2C-A085F062059A}" destId="{0B2D9DA4-1DF1-4B91-B321-7CD77AFAF7BC}" srcOrd="1" destOrd="0" presId="urn:microsoft.com/office/officeart/2005/8/layout/process4"/>
    <dgm:cxn modelId="{271D79FF-F9D0-431E-A5E8-4BE72AA908A1}" type="presParOf" srcId="{765EE52C-4E2D-42AC-8B2C-A085F062059A}" destId="{CA831E46-C141-4E42-A409-CEA5385D0161}" srcOrd="2" destOrd="0" presId="urn:microsoft.com/office/officeart/2005/8/layout/process4"/>
    <dgm:cxn modelId="{4E7EC7DC-0BF4-4FD0-91E4-6C799C9BA4B0}" type="presParOf" srcId="{765EE52C-4E2D-42AC-8B2C-A085F062059A}" destId="{4B882F85-CA9C-482F-A774-A4247F8524B8}" srcOrd="3" destOrd="0" presId="urn:microsoft.com/office/officeart/2005/8/layout/process4"/>
    <dgm:cxn modelId="{9DF613AD-410D-47A7-AB75-CF7CA2749E63}" type="presParOf" srcId="{765EE52C-4E2D-42AC-8B2C-A085F062059A}" destId="{4D24BC97-1D43-4185-8809-DCB0EC8C2EED}" srcOrd="4" destOrd="0" presId="urn:microsoft.com/office/officeart/2005/8/layout/process4"/>
    <dgm:cxn modelId="{C2F69A81-9615-485E-8152-F96825985156}" type="presParOf" srcId="{765EE52C-4E2D-42AC-8B2C-A085F062059A}" destId="{D3AED236-6EF1-418F-A519-CA8E22FCBE2D}" srcOrd="5" destOrd="0" presId="urn:microsoft.com/office/officeart/2005/8/layout/process4"/>
    <dgm:cxn modelId="{BC2CCD6D-3764-4B82-8FA4-C0F354D80273}" type="presParOf" srcId="{765EE52C-4E2D-42AC-8B2C-A085F062059A}" destId="{B215A416-0724-4BDC-8271-EBB6DB49E185}" srcOrd="6" destOrd="0" presId="urn:microsoft.com/office/officeart/2005/8/layout/process4"/>
    <dgm:cxn modelId="{6551B53D-9CFB-4C9F-BEE4-36B8945C670C}" type="presParOf" srcId="{765EE52C-4E2D-42AC-8B2C-A085F062059A}" destId="{C47ABFC7-1896-4E26-9923-5D736C3DB6C6}" srcOrd="7" destOrd="0" presId="urn:microsoft.com/office/officeart/2005/8/layout/process4"/>
    <dgm:cxn modelId="{B7733C07-B8CE-4565-8271-321682CA6857}" type="presParOf" srcId="{5C721CC1-85D4-4448-8E5A-B86A6B18EE99}" destId="{C3498D68-3252-485D-93DE-BE2CF944D076}" srcOrd="3" destOrd="0" presId="urn:microsoft.com/office/officeart/2005/8/layout/process4"/>
    <dgm:cxn modelId="{D5A43D3A-715F-4E7D-88D6-C678E57CE59A}" type="presParOf" srcId="{5C721CC1-85D4-4448-8E5A-B86A6B18EE99}" destId="{4855BFA4-5046-47E1-86CD-6EC2DF3179C6}" srcOrd="4" destOrd="0" presId="urn:microsoft.com/office/officeart/2005/8/layout/process4"/>
    <dgm:cxn modelId="{CA6249FD-C418-413B-A4FF-256D0ACF623A}" type="presParOf" srcId="{4855BFA4-5046-47E1-86CD-6EC2DF3179C6}" destId="{9AB3E6B1-B2EB-4F48-9B36-741D40B2A8E7}" srcOrd="0" destOrd="0" presId="urn:microsoft.com/office/officeart/2005/8/layout/process4"/>
    <dgm:cxn modelId="{1B27052B-EF8D-4300-8684-506A7E00C3EB}" type="presParOf" srcId="{4855BFA4-5046-47E1-86CD-6EC2DF3179C6}" destId="{91E2D146-5FD5-4958-917B-6273BB72061E}" srcOrd="1" destOrd="0" presId="urn:microsoft.com/office/officeart/2005/8/layout/process4"/>
    <dgm:cxn modelId="{904A1287-5BA6-4055-8972-DDE9E500913B}" type="presParOf" srcId="{4855BFA4-5046-47E1-86CD-6EC2DF3179C6}" destId="{A03098F0-50F5-4F7E-A245-9103A421BD8F}" srcOrd="2" destOrd="0" presId="urn:microsoft.com/office/officeart/2005/8/layout/process4"/>
    <dgm:cxn modelId="{838A69D2-C031-48A0-BAEB-23748207112B}" type="presParOf" srcId="{A03098F0-50F5-4F7E-A245-9103A421BD8F}" destId="{0AF64489-E66F-4E5B-86FC-E75AA28192E2}" srcOrd="0" destOrd="0" presId="urn:microsoft.com/office/officeart/2005/8/layout/process4"/>
    <dgm:cxn modelId="{E65833D7-7E0D-451B-8015-11CFFF5A845F}" type="presParOf" srcId="{A03098F0-50F5-4F7E-A245-9103A421BD8F}" destId="{F46F4CA9-F89B-41BC-8C45-4F4E8993DE68}" srcOrd="1" destOrd="0" presId="urn:microsoft.com/office/officeart/2005/8/layout/process4"/>
    <dgm:cxn modelId="{EDA4685D-AFDD-4517-BDA2-8D6DE78C8C91}" type="presParOf" srcId="{A03098F0-50F5-4F7E-A245-9103A421BD8F}" destId="{453FC5BD-F413-45AC-98A5-BF2E28BD93BE}"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C4F61-58A1-4A0D-B2C0-54CAB7596FB2}">
      <dsp:nvSpPr>
        <dsp:cNvPr id="0" name=""/>
        <dsp:cNvSpPr/>
      </dsp:nvSpPr>
      <dsp:spPr>
        <a:xfrm>
          <a:off x="532650" y="938859"/>
          <a:ext cx="2630502" cy="866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ru-RU" sz="2300" b="1" kern="1200" dirty="0" smtClean="0"/>
            <a:t>Медицинское обслуживание</a:t>
          </a:r>
          <a:endParaRPr lang="ru-RU" sz="2300" b="1" kern="1200" dirty="0"/>
        </a:p>
      </dsp:txBody>
      <dsp:txXfrm>
        <a:off x="532650" y="938859"/>
        <a:ext cx="2630502" cy="866870"/>
      </dsp:txXfrm>
    </dsp:sp>
    <dsp:sp modelId="{D0F618EB-F922-4983-BBDB-E53F57FE0919}">
      <dsp:nvSpPr>
        <dsp:cNvPr id="0" name=""/>
        <dsp:cNvSpPr/>
      </dsp:nvSpPr>
      <dsp:spPr>
        <a:xfrm>
          <a:off x="529467" y="2678000"/>
          <a:ext cx="2630502" cy="96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ru-RU" sz="3100" kern="1200" dirty="0" smtClean="0"/>
            <a:t>Нехватка кадров</a:t>
          </a:r>
          <a:endParaRPr lang="ru-RU" sz="3100" kern="1200" dirty="0"/>
        </a:p>
      </dsp:txBody>
      <dsp:txXfrm>
        <a:off x="529467" y="2678000"/>
        <a:ext cx="2630502" cy="967439"/>
      </dsp:txXfrm>
    </dsp:sp>
    <dsp:sp modelId="{CBE38D61-E9B2-4704-8676-2118574B44F5}">
      <dsp:nvSpPr>
        <dsp:cNvPr id="0" name=""/>
        <dsp:cNvSpPr/>
      </dsp:nvSpPr>
      <dsp:spPr>
        <a:xfrm>
          <a:off x="529661" y="675211"/>
          <a:ext cx="209244" cy="2092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56C0F-C799-4594-BC53-C991BD227924}">
      <dsp:nvSpPr>
        <dsp:cNvPr id="0" name=""/>
        <dsp:cNvSpPr/>
      </dsp:nvSpPr>
      <dsp:spPr>
        <a:xfrm>
          <a:off x="676132" y="382269"/>
          <a:ext cx="209244" cy="20924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62B51-D96B-4E71-824F-9DDD883EA83C}">
      <dsp:nvSpPr>
        <dsp:cNvPr id="0" name=""/>
        <dsp:cNvSpPr/>
      </dsp:nvSpPr>
      <dsp:spPr>
        <a:xfrm>
          <a:off x="1027663" y="440857"/>
          <a:ext cx="328812" cy="3288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341D8A-0369-4BD7-B438-290CF9938C25}">
      <dsp:nvSpPr>
        <dsp:cNvPr id="0" name=""/>
        <dsp:cNvSpPr/>
      </dsp:nvSpPr>
      <dsp:spPr>
        <a:xfrm>
          <a:off x="1320605" y="118621"/>
          <a:ext cx="209244" cy="2092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DFB141-3F7A-48E4-B4EB-353C39BB2435}">
      <dsp:nvSpPr>
        <dsp:cNvPr id="0" name=""/>
        <dsp:cNvSpPr/>
      </dsp:nvSpPr>
      <dsp:spPr>
        <a:xfrm>
          <a:off x="1701430" y="1444"/>
          <a:ext cx="209244" cy="20924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C71E2-071C-4033-B6A7-698E82EC3E2C}">
      <dsp:nvSpPr>
        <dsp:cNvPr id="0" name=""/>
        <dsp:cNvSpPr/>
      </dsp:nvSpPr>
      <dsp:spPr>
        <a:xfrm>
          <a:off x="2170138" y="206504"/>
          <a:ext cx="209244" cy="2092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2EB4A0-78D4-4856-B605-871B00F0FFEF}">
      <dsp:nvSpPr>
        <dsp:cNvPr id="0" name=""/>
        <dsp:cNvSpPr/>
      </dsp:nvSpPr>
      <dsp:spPr>
        <a:xfrm>
          <a:off x="2463080" y="352975"/>
          <a:ext cx="328812" cy="3288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F0CC1A-0081-44AB-813A-0E18DB1DAA06}">
      <dsp:nvSpPr>
        <dsp:cNvPr id="0" name=""/>
        <dsp:cNvSpPr/>
      </dsp:nvSpPr>
      <dsp:spPr>
        <a:xfrm>
          <a:off x="2873199" y="675211"/>
          <a:ext cx="209244" cy="20924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6AD1E-A403-4D58-AAD9-C81715C12D76}">
      <dsp:nvSpPr>
        <dsp:cNvPr id="0" name=""/>
        <dsp:cNvSpPr/>
      </dsp:nvSpPr>
      <dsp:spPr>
        <a:xfrm>
          <a:off x="3048964" y="997448"/>
          <a:ext cx="209244" cy="2092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B1659B-1587-4EA5-A9F1-35F5198C7215}">
      <dsp:nvSpPr>
        <dsp:cNvPr id="0" name=""/>
        <dsp:cNvSpPr/>
      </dsp:nvSpPr>
      <dsp:spPr>
        <a:xfrm>
          <a:off x="1525665" y="382269"/>
          <a:ext cx="538057" cy="53805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29DC2D-A2D3-45DA-B6D2-30BACAEFF24B}">
      <dsp:nvSpPr>
        <dsp:cNvPr id="0" name=""/>
        <dsp:cNvSpPr/>
      </dsp:nvSpPr>
      <dsp:spPr>
        <a:xfrm>
          <a:off x="383190" y="1495450"/>
          <a:ext cx="209244" cy="2092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304C1-8C31-4CD0-AAA9-F29CEB713BE3}">
      <dsp:nvSpPr>
        <dsp:cNvPr id="0" name=""/>
        <dsp:cNvSpPr/>
      </dsp:nvSpPr>
      <dsp:spPr>
        <a:xfrm>
          <a:off x="558955" y="1759098"/>
          <a:ext cx="328812" cy="3288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E76D16-45A8-48EF-8872-8A06CEA4B858}">
      <dsp:nvSpPr>
        <dsp:cNvPr id="0" name=""/>
        <dsp:cNvSpPr/>
      </dsp:nvSpPr>
      <dsp:spPr>
        <a:xfrm>
          <a:off x="998368" y="1993451"/>
          <a:ext cx="478273" cy="4782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4D083-A610-475F-A823-F6AD3B45CF95}">
      <dsp:nvSpPr>
        <dsp:cNvPr id="0" name=""/>
        <dsp:cNvSpPr/>
      </dsp:nvSpPr>
      <dsp:spPr>
        <a:xfrm>
          <a:off x="1613547" y="2374276"/>
          <a:ext cx="209244" cy="2092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F1C131-58DE-448E-B166-6E8184B3DB07}">
      <dsp:nvSpPr>
        <dsp:cNvPr id="0" name=""/>
        <dsp:cNvSpPr/>
      </dsp:nvSpPr>
      <dsp:spPr>
        <a:xfrm>
          <a:off x="1730724" y="1993451"/>
          <a:ext cx="328812" cy="328812"/>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C4CF5-E8FE-4EE9-AC9B-57AA72B8FDBD}">
      <dsp:nvSpPr>
        <dsp:cNvPr id="0" name=""/>
        <dsp:cNvSpPr/>
      </dsp:nvSpPr>
      <dsp:spPr>
        <a:xfrm>
          <a:off x="2023666" y="2403571"/>
          <a:ext cx="209244" cy="2092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52B87-616F-42A7-8A20-B1EBEA06FC00}">
      <dsp:nvSpPr>
        <dsp:cNvPr id="0" name=""/>
        <dsp:cNvSpPr/>
      </dsp:nvSpPr>
      <dsp:spPr>
        <a:xfrm>
          <a:off x="2287314" y="1934863"/>
          <a:ext cx="478273" cy="47827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8AA99D-A4F8-4144-AA59-C5AEB559A22B}">
      <dsp:nvSpPr>
        <dsp:cNvPr id="0" name=""/>
        <dsp:cNvSpPr/>
      </dsp:nvSpPr>
      <dsp:spPr>
        <a:xfrm>
          <a:off x="2931787" y="1817686"/>
          <a:ext cx="328812" cy="3288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05E2F-8EC7-42FE-A357-2C5B7FBE727C}">
      <dsp:nvSpPr>
        <dsp:cNvPr id="0" name=""/>
        <dsp:cNvSpPr/>
      </dsp:nvSpPr>
      <dsp:spPr>
        <a:xfrm>
          <a:off x="3260600" y="440370"/>
          <a:ext cx="965676" cy="1843581"/>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FD2D73-0BF1-4ACE-8360-2CFD0178AD6B}">
      <dsp:nvSpPr>
        <dsp:cNvPr id="0" name=""/>
        <dsp:cNvSpPr/>
      </dsp:nvSpPr>
      <dsp:spPr>
        <a:xfrm>
          <a:off x="4050699" y="440370"/>
          <a:ext cx="965676" cy="1843581"/>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D33381-9803-480B-B857-46F514E8536C}">
      <dsp:nvSpPr>
        <dsp:cNvPr id="0" name=""/>
        <dsp:cNvSpPr/>
      </dsp:nvSpPr>
      <dsp:spPr>
        <a:xfrm>
          <a:off x="5121722" y="288013"/>
          <a:ext cx="2238613" cy="223861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ru-RU" sz="2300" b="1" kern="1200" dirty="0" smtClean="0">
              <a:solidFill>
                <a:srgbClr val="C00000"/>
              </a:solidFill>
            </a:rPr>
            <a:t>Ухудшение здоровья школьников</a:t>
          </a:r>
          <a:endParaRPr lang="ru-RU" sz="2300" b="1" kern="1200" dirty="0">
            <a:solidFill>
              <a:srgbClr val="C00000"/>
            </a:solidFill>
          </a:endParaRPr>
        </a:p>
      </dsp:txBody>
      <dsp:txXfrm>
        <a:off x="5449559" y="615850"/>
        <a:ext cx="1582939" cy="1582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E640-B3C7-44C6-A1BB-FDA3555D535C}">
      <dsp:nvSpPr>
        <dsp:cNvPr id="0" name=""/>
        <dsp:cNvSpPr/>
      </dsp:nvSpPr>
      <dsp:spPr>
        <a:xfrm>
          <a:off x="2027651" y="63"/>
          <a:ext cx="6097825" cy="78081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ru-RU" sz="2200" b="1" kern="1200" dirty="0" smtClean="0">
              <a:solidFill>
                <a:srgbClr val="C00000"/>
              </a:solidFill>
            </a:rPr>
            <a:t>Оказание медицинской помощи обучающимся в условиях образовательной организации</a:t>
          </a:r>
          <a:endParaRPr lang="ru-RU" sz="2200" b="1" kern="1200" dirty="0">
            <a:solidFill>
              <a:srgbClr val="C00000"/>
            </a:solidFill>
          </a:endParaRPr>
        </a:p>
      </dsp:txBody>
      <dsp:txXfrm>
        <a:off x="2050520" y="22932"/>
        <a:ext cx="6052087" cy="735076"/>
      </dsp:txXfrm>
    </dsp:sp>
    <dsp:sp modelId="{040A0BC1-09C7-4C08-9AC3-593431D2E356}">
      <dsp:nvSpPr>
        <dsp:cNvPr id="0" name=""/>
        <dsp:cNvSpPr/>
      </dsp:nvSpPr>
      <dsp:spPr>
        <a:xfrm>
          <a:off x="2027651" y="921424"/>
          <a:ext cx="780814" cy="780814"/>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613DD0-7264-471D-8AA4-6AF9FE7CF459}">
      <dsp:nvSpPr>
        <dsp:cNvPr id="0" name=""/>
        <dsp:cNvSpPr/>
      </dsp:nvSpPr>
      <dsp:spPr>
        <a:xfrm>
          <a:off x="2855314" y="921424"/>
          <a:ext cx="5270162" cy="780814"/>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kern="1200" dirty="0" smtClean="0"/>
            <a:t>Оценка и организация коррекции состояния здоровья обучающихся в условиях образовательной организации</a:t>
          </a:r>
          <a:endParaRPr lang="ru-RU" sz="1800" kern="1200" dirty="0"/>
        </a:p>
      </dsp:txBody>
      <dsp:txXfrm>
        <a:off x="2893437" y="959547"/>
        <a:ext cx="5193916" cy="704568"/>
      </dsp:txXfrm>
    </dsp:sp>
    <dsp:sp modelId="{332AB9F6-1579-4EB3-8470-B2808D49C611}">
      <dsp:nvSpPr>
        <dsp:cNvPr id="0" name=""/>
        <dsp:cNvSpPr/>
      </dsp:nvSpPr>
      <dsp:spPr>
        <a:xfrm>
          <a:off x="2027651" y="1795936"/>
          <a:ext cx="780814" cy="780814"/>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D1FCF8-CC5E-4B1B-A9EE-02437529EE3B}">
      <dsp:nvSpPr>
        <dsp:cNvPr id="0" name=""/>
        <dsp:cNvSpPr/>
      </dsp:nvSpPr>
      <dsp:spPr>
        <a:xfrm>
          <a:off x="2855314" y="1795936"/>
          <a:ext cx="5270162" cy="780814"/>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0" kern="1200" dirty="0" smtClean="0"/>
            <a:t>Формирование здорового образа жизни обучающихся в условиях образовательной организации</a:t>
          </a:r>
          <a:endParaRPr lang="ru-RU" sz="1800" b="0" kern="1200" dirty="0"/>
        </a:p>
      </dsp:txBody>
      <dsp:txXfrm>
        <a:off x="2893437" y="1834059"/>
        <a:ext cx="5193916" cy="704568"/>
      </dsp:txXfrm>
    </dsp:sp>
    <dsp:sp modelId="{F7C1675C-C094-4DA8-92AB-579FC6E22ADB}">
      <dsp:nvSpPr>
        <dsp:cNvPr id="0" name=""/>
        <dsp:cNvSpPr/>
      </dsp:nvSpPr>
      <dsp:spPr>
        <a:xfrm>
          <a:off x="2027651" y="2670449"/>
          <a:ext cx="780814" cy="780814"/>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CA0FB3-89BD-4293-88C1-1CB89A04196C}">
      <dsp:nvSpPr>
        <dsp:cNvPr id="0" name=""/>
        <dsp:cNvSpPr/>
      </dsp:nvSpPr>
      <dsp:spPr>
        <a:xfrm>
          <a:off x="2855314" y="2670449"/>
          <a:ext cx="5270162" cy="780814"/>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kern="1200" dirty="0" smtClean="0"/>
            <a:t>Профилактика негативного воздействия факторов образовательной среды в условиях образовательной организации на здоровье обучающегося</a:t>
          </a:r>
          <a:endParaRPr lang="ru-RU" sz="1600" kern="1200" dirty="0"/>
        </a:p>
      </dsp:txBody>
      <dsp:txXfrm>
        <a:off x="2893437" y="2708572"/>
        <a:ext cx="5193916" cy="704568"/>
      </dsp:txXfrm>
    </dsp:sp>
    <dsp:sp modelId="{A8E48E86-B41C-493F-BEF1-0980B6126A7F}">
      <dsp:nvSpPr>
        <dsp:cNvPr id="0" name=""/>
        <dsp:cNvSpPr/>
      </dsp:nvSpPr>
      <dsp:spPr>
        <a:xfrm>
          <a:off x="2027651" y="3544961"/>
          <a:ext cx="780814" cy="780814"/>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79BEC-F2A2-4D41-9C1C-4E9D495C8B3F}">
      <dsp:nvSpPr>
        <dsp:cNvPr id="0" name=""/>
        <dsp:cNvSpPr/>
      </dsp:nvSpPr>
      <dsp:spPr>
        <a:xfrm>
          <a:off x="2855314" y="3544961"/>
          <a:ext cx="5270162" cy="780814"/>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kern="1200" dirty="0" smtClean="0"/>
            <a:t>Организация медицинской деятельности</a:t>
          </a:r>
          <a:endParaRPr lang="ru-RU" sz="2000" kern="1200" dirty="0"/>
        </a:p>
      </dsp:txBody>
      <dsp:txXfrm>
        <a:off x="2893437" y="3583084"/>
        <a:ext cx="5193916" cy="704568"/>
      </dsp:txXfrm>
    </dsp:sp>
    <dsp:sp modelId="{7FAF3464-CF7B-4F5A-9A6E-DABB61CF1BEE}">
      <dsp:nvSpPr>
        <dsp:cNvPr id="0" name=""/>
        <dsp:cNvSpPr/>
      </dsp:nvSpPr>
      <dsp:spPr>
        <a:xfrm>
          <a:off x="2027651" y="4419473"/>
          <a:ext cx="780814" cy="780814"/>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85054-EA0A-4025-B517-9A1805440FEE}">
      <dsp:nvSpPr>
        <dsp:cNvPr id="0" name=""/>
        <dsp:cNvSpPr/>
      </dsp:nvSpPr>
      <dsp:spPr>
        <a:xfrm>
          <a:off x="2855314" y="4419473"/>
          <a:ext cx="5270162" cy="780814"/>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kern="1200" dirty="0" smtClean="0"/>
            <a:t>Оказание медицинской помощи обучающимся в экстренной и неотложное форме</a:t>
          </a:r>
          <a:endParaRPr lang="ru-RU" sz="1800" kern="1200" dirty="0"/>
        </a:p>
      </dsp:txBody>
      <dsp:txXfrm>
        <a:off x="2893437" y="4457596"/>
        <a:ext cx="5193916" cy="704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F4B95-6082-47C0-9AC6-C4978062F00F}">
      <dsp:nvSpPr>
        <dsp:cNvPr id="0" name=""/>
        <dsp:cNvSpPr/>
      </dsp:nvSpPr>
      <dsp:spPr>
        <a:xfrm>
          <a:off x="0" y="561220"/>
          <a:ext cx="8229600" cy="504000"/>
        </a:xfrm>
        <a:prstGeom prst="rect">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59CC38-DC7E-4E57-8CF2-0A8BAD3424A8}">
      <dsp:nvSpPr>
        <dsp:cNvPr id="0" name=""/>
        <dsp:cNvSpPr/>
      </dsp:nvSpPr>
      <dsp:spPr>
        <a:xfrm>
          <a:off x="411480" y="24322"/>
          <a:ext cx="7437147" cy="832097"/>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latin typeface="Arial" pitchFamily="34" charset="0"/>
              <a:cs typeface="Arial" pitchFamily="34" charset="0"/>
            </a:rPr>
            <a:t>207,85 тыс. сельских жителей - </a:t>
          </a:r>
          <a:r>
            <a:rPr lang="ru-RU" sz="1800" kern="1200" dirty="0" smtClean="0">
              <a:solidFill>
                <a:schemeClr val="tx1"/>
              </a:solidFill>
              <a:latin typeface="Arial" pitchFamily="34" charset="0"/>
              <a:cs typeface="Arial" pitchFamily="34" charset="0"/>
            </a:rPr>
            <a:t>обслуживаются фельдшерами ФАП и ФЗП , из них 15% - 31,3 тыс. человек – лица старше 70 лет</a:t>
          </a:r>
          <a:endParaRPr lang="ru-RU" sz="1800" kern="1200" dirty="0">
            <a:solidFill>
              <a:schemeClr val="tx1"/>
            </a:solidFill>
            <a:latin typeface="Arial" pitchFamily="34" charset="0"/>
            <a:cs typeface="Arial" pitchFamily="34" charset="0"/>
          </a:endParaRPr>
        </a:p>
      </dsp:txBody>
      <dsp:txXfrm>
        <a:off x="452100" y="64942"/>
        <a:ext cx="7355907" cy="750857"/>
      </dsp:txXfrm>
    </dsp:sp>
    <dsp:sp modelId="{9975B44A-F958-4B91-A029-D696CBEB7451}">
      <dsp:nvSpPr>
        <dsp:cNvPr id="0" name=""/>
        <dsp:cNvSpPr/>
      </dsp:nvSpPr>
      <dsp:spPr>
        <a:xfrm>
          <a:off x="0" y="1468420"/>
          <a:ext cx="8229600" cy="504000"/>
        </a:xfrm>
        <a:prstGeom prst="rect">
          <a:avLst/>
        </a:prstGeom>
        <a:solidFill>
          <a:schemeClr val="lt1">
            <a:alpha val="90000"/>
            <a:hueOff val="0"/>
            <a:satOff val="0"/>
            <a:lumOff val="0"/>
            <a:alphaOff val="0"/>
          </a:schemeClr>
        </a:solidFill>
        <a:ln w="25400" cap="flat" cmpd="sng" algn="ctr">
          <a:solidFill>
            <a:schemeClr val="accent3">
              <a:shade val="80000"/>
              <a:hueOff val="109454"/>
              <a:satOff val="-716"/>
              <a:lumOff val="12277"/>
              <a:alphaOff val="0"/>
            </a:schemeClr>
          </a:solidFill>
          <a:prstDash val="solid"/>
        </a:ln>
        <a:effectLst/>
      </dsp:spPr>
      <dsp:style>
        <a:lnRef idx="2">
          <a:scrgbClr r="0" g="0" b="0"/>
        </a:lnRef>
        <a:fillRef idx="1">
          <a:scrgbClr r="0" g="0" b="0"/>
        </a:fillRef>
        <a:effectRef idx="0">
          <a:scrgbClr r="0" g="0" b="0"/>
        </a:effectRef>
        <a:fontRef idx="minor"/>
      </dsp:style>
    </dsp:sp>
    <dsp:sp modelId="{3C7320E3-BD40-4792-9841-3EBB734F70FC}">
      <dsp:nvSpPr>
        <dsp:cNvPr id="0" name=""/>
        <dsp:cNvSpPr/>
      </dsp:nvSpPr>
      <dsp:spPr>
        <a:xfrm>
          <a:off x="411480" y="1173220"/>
          <a:ext cx="7430234" cy="590400"/>
        </a:xfrm>
        <a:prstGeom prst="roundRect">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latin typeface="Arial" pitchFamily="34" charset="0"/>
              <a:cs typeface="Arial" pitchFamily="34" charset="0"/>
            </a:rPr>
            <a:t>764,5 тыс. посещений  </a:t>
          </a:r>
          <a:r>
            <a:rPr lang="ru-RU" sz="1800" kern="1200" dirty="0" smtClean="0">
              <a:solidFill>
                <a:schemeClr val="tx1"/>
              </a:solidFill>
              <a:latin typeface="Arial" pitchFamily="34" charset="0"/>
              <a:cs typeface="Arial" pitchFamily="34" charset="0"/>
            </a:rPr>
            <a:t>- выполнено на ФАП (ФЗП) за 6 мес. 2017 года</a:t>
          </a:r>
          <a:endParaRPr lang="ru-RU" sz="1800" kern="1200" dirty="0">
            <a:solidFill>
              <a:schemeClr val="tx1"/>
            </a:solidFill>
            <a:latin typeface="Arial" pitchFamily="34" charset="0"/>
            <a:cs typeface="Arial" pitchFamily="34" charset="0"/>
          </a:endParaRPr>
        </a:p>
      </dsp:txBody>
      <dsp:txXfrm>
        <a:off x="440301" y="1202041"/>
        <a:ext cx="7372592" cy="532758"/>
      </dsp:txXfrm>
    </dsp:sp>
    <dsp:sp modelId="{6B1CE1CD-8F0B-4557-8CD1-22E0BDB2DDEB}">
      <dsp:nvSpPr>
        <dsp:cNvPr id="0" name=""/>
        <dsp:cNvSpPr/>
      </dsp:nvSpPr>
      <dsp:spPr>
        <a:xfrm>
          <a:off x="0" y="4653277"/>
          <a:ext cx="8229600" cy="504000"/>
        </a:xfrm>
        <a:prstGeom prst="rect">
          <a:avLst/>
        </a:prstGeom>
        <a:solidFill>
          <a:schemeClr val="lt1">
            <a:alpha val="90000"/>
            <a:hueOff val="0"/>
            <a:satOff val="0"/>
            <a:lumOff val="0"/>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dsp:style>
    </dsp:sp>
    <dsp:sp modelId="{288734FF-CD83-47A9-B115-2B158C2370F8}">
      <dsp:nvSpPr>
        <dsp:cNvPr id="0" name=""/>
        <dsp:cNvSpPr/>
      </dsp:nvSpPr>
      <dsp:spPr>
        <a:xfrm>
          <a:off x="411078" y="2080420"/>
          <a:ext cx="7596666" cy="2868056"/>
        </a:xfrm>
        <a:prstGeom prst="roundRect">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latin typeface="Arial" pitchFamily="34" charset="0"/>
              <a:cs typeface="Arial" pitchFamily="34" charset="0"/>
            </a:rPr>
            <a:t>Ежедневно на ФАП (ФЗП):</a:t>
          </a:r>
        </a:p>
        <a:p>
          <a:pPr lvl="0" algn="l" defTabSz="800100">
            <a:lnSpc>
              <a:spcPct val="90000"/>
            </a:lnSpc>
            <a:spcBef>
              <a:spcPct val="0"/>
            </a:spcBef>
            <a:spcAft>
              <a:spcPct val="35000"/>
            </a:spcAft>
          </a:pPr>
          <a:r>
            <a:rPr lang="ru-RU" sz="1800" kern="1200" dirty="0" smtClean="0">
              <a:solidFill>
                <a:schemeClr val="tx1"/>
              </a:solidFill>
              <a:latin typeface="Arial" pitchFamily="34" charset="0"/>
              <a:cs typeface="Arial" pitchFamily="34" charset="0"/>
            </a:rPr>
            <a:t>- 10 человек -  обращаются за оказанием первичной доврачебной медицинской помощи,</a:t>
          </a:r>
        </a:p>
        <a:p>
          <a:pPr lvl="0" algn="l" defTabSz="800100">
            <a:lnSpc>
              <a:spcPct val="90000"/>
            </a:lnSpc>
            <a:spcBef>
              <a:spcPct val="0"/>
            </a:spcBef>
            <a:spcAft>
              <a:spcPct val="35000"/>
            </a:spcAft>
          </a:pPr>
          <a:r>
            <a:rPr lang="ru-RU" sz="1800" kern="1200" dirty="0" smtClean="0">
              <a:solidFill>
                <a:schemeClr val="tx1"/>
              </a:solidFill>
              <a:latin typeface="Arial" pitchFamily="34" charset="0"/>
              <a:cs typeface="Arial" pitchFamily="34" charset="0"/>
            </a:rPr>
            <a:t>- 3 – 4 человека - посещаются фельдшерами на дому, в том числе не менее 15% -для оказания неотложной медицинской помощи</a:t>
          </a:r>
        </a:p>
        <a:p>
          <a:pPr lvl="0" algn="l" defTabSz="800100">
            <a:lnSpc>
              <a:spcPct val="90000"/>
            </a:lnSpc>
            <a:spcBef>
              <a:spcPct val="0"/>
            </a:spcBef>
            <a:spcAft>
              <a:spcPct val="35000"/>
            </a:spcAft>
          </a:pPr>
          <a:r>
            <a:rPr lang="ru-RU" sz="1800" kern="1200" dirty="0" smtClean="0">
              <a:solidFill>
                <a:schemeClr val="tx1"/>
              </a:solidFill>
              <a:latin typeface="Arial" pitchFamily="34" charset="0"/>
              <a:cs typeface="Arial" pitchFamily="34" charset="0"/>
            </a:rPr>
            <a:t>- 3 – 4 пациентам - выполняются врачебные  назначения,</a:t>
          </a:r>
        </a:p>
        <a:p>
          <a:pPr lvl="0" algn="l" defTabSz="800100">
            <a:lnSpc>
              <a:spcPct val="90000"/>
            </a:lnSpc>
            <a:spcBef>
              <a:spcPct val="0"/>
            </a:spcBef>
            <a:spcAft>
              <a:spcPct val="35000"/>
            </a:spcAft>
          </a:pPr>
          <a:r>
            <a:rPr lang="ru-RU" sz="1800" kern="1200" dirty="0" smtClean="0">
              <a:solidFill>
                <a:schemeClr val="tx1"/>
              </a:solidFill>
              <a:latin typeface="Arial" pitchFamily="34" charset="0"/>
              <a:cs typeface="Arial" pitchFamily="34" charset="0"/>
            </a:rPr>
            <a:t>- 3 человека – лабораторные обследования экспресс-методами, ЭКГ, внутриглазное давление</a:t>
          </a:r>
        </a:p>
      </dsp:txBody>
      <dsp:txXfrm>
        <a:off x="551085" y="2220427"/>
        <a:ext cx="7316652" cy="2588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EC6A1-3AAB-4B8C-AFB1-C268477E7E5B}">
      <dsp:nvSpPr>
        <dsp:cNvPr id="0" name=""/>
        <dsp:cNvSpPr/>
      </dsp:nvSpPr>
      <dsp:spPr>
        <a:xfrm>
          <a:off x="471" y="360975"/>
          <a:ext cx="2562962" cy="166970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latin typeface="Arial" pitchFamily="34" charset="0"/>
              <a:cs typeface="Arial" pitchFamily="34" charset="0"/>
            </a:rPr>
            <a:t>Обеспечение высокого охвата населения диспансерными и профилактическими осмотрами (99,9% и 99,8%)</a:t>
          </a:r>
        </a:p>
        <a:p>
          <a:pPr lvl="0" algn="ctr" defTabSz="533400">
            <a:lnSpc>
              <a:spcPct val="90000"/>
            </a:lnSpc>
            <a:spcBef>
              <a:spcPct val="0"/>
            </a:spcBef>
            <a:spcAft>
              <a:spcPct val="35000"/>
            </a:spcAft>
          </a:pPr>
          <a:endParaRPr lang="ru-RU" sz="1200" b="1" kern="1200" dirty="0" smtClean="0">
            <a:latin typeface="Arial" pitchFamily="34" charset="0"/>
            <a:cs typeface="Arial" pitchFamily="34" charset="0"/>
          </a:endParaRPr>
        </a:p>
        <a:p>
          <a:pPr lvl="0" algn="ctr" defTabSz="533400">
            <a:lnSpc>
              <a:spcPct val="90000"/>
            </a:lnSpc>
            <a:spcBef>
              <a:spcPct val="0"/>
            </a:spcBef>
            <a:spcAft>
              <a:spcPct val="35000"/>
            </a:spcAft>
          </a:pPr>
          <a:r>
            <a:rPr lang="ru-RU" sz="1400" b="1" kern="1200" dirty="0" smtClean="0">
              <a:solidFill>
                <a:srgbClr val="FF0000"/>
              </a:solidFill>
              <a:latin typeface="Arial" pitchFamily="34" charset="0"/>
              <a:cs typeface="Arial" pitchFamily="34" charset="0"/>
            </a:rPr>
            <a:t>Выполнение установленных планов </a:t>
          </a:r>
        </a:p>
        <a:p>
          <a:pPr lvl="0" algn="ctr" defTabSz="533400">
            <a:lnSpc>
              <a:spcPct val="90000"/>
            </a:lnSpc>
            <a:spcBef>
              <a:spcPct val="0"/>
            </a:spcBef>
            <a:spcAft>
              <a:spcPct val="35000"/>
            </a:spcAft>
          </a:pPr>
          <a:r>
            <a:rPr lang="ru-RU" sz="1400" b="1" kern="1200" dirty="0" smtClean="0">
              <a:solidFill>
                <a:srgbClr val="FF0000"/>
              </a:solidFill>
              <a:latin typeface="Arial" pitchFamily="34" charset="0"/>
              <a:cs typeface="Arial" pitchFamily="34" charset="0"/>
            </a:rPr>
            <a:t>ДД и проф.осмотров</a:t>
          </a:r>
          <a:endParaRPr lang="ru-RU" sz="1400" b="1" kern="1200" dirty="0">
            <a:solidFill>
              <a:srgbClr val="FF0000"/>
            </a:solidFill>
            <a:latin typeface="Arial" pitchFamily="34" charset="0"/>
            <a:cs typeface="Arial" pitchFamily="34" charset="0"/>
          </a:endParaRPr>
        </a:p>
      </dsp:txBody>
      <dsp:txXfrm>
        <a:off x="471" y="360975"/>
        <a:ext cx="2562962" cy="1669705"/>
      </dsp:txXfrm>
    </dsp:sp>
    <dsp:sp modelId="{39E31C6D-F70E-4288-9CB7-E2E9C22C5175}">
      <dsp:nvSpPr>
        <dsp:cNvPr id="0" name=""/>
        <dsp:cNvSpPr/>
      </dsp:nvSpPr>
      <dsp:spPr>
        <a:xfrm>
          <a:off x="2779947" y="375942"/>
          <a:ext cx="2583776" cy="164115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latin typeface="Arial" pitchFamily="34" charset="0"/>
              <a:cs typeface="Arial" pitchFamily="34" charset="0"/>
            </a:rPr>
            <a:t>Выявление на ранних этапах заболеваний, приводящих к инвалидизации  и смертности</a:t>
          </a:r>
        </a:p>
        <a:p>
          <a:pPr lvl="0" algn="ctr" defTabSz="533400">
            <a:lnSpc>
              <a:spcPct val="90000"/>
            </a:lnSpc>
            <a:spcBef>
              <a:spcPct val="0"/>
            </a:spcBef>
            <a:spcAft>
              <a:spcPct val="35000"/>
            </a:spcAft>
          </a:pPr>
          <a:endParaRPr lang="ru-RU" sz="1200" b="1" kern="1200" dirty="0" smtClean="0">
            <a:latin typeface="Arial" pitchFamily="34" charset="0"/>
            <a:cs typeface="Arial" pitchFamily="34" charset="0"/>
          </a:endParaRPr>
        </a:p>
        <a:p>
          <a:pPr lvl="0" algn="ctr" defTabSz="533400">
            <a:lnSpc>
              <a:spcPct val="90000"/>
            </a:lnSpc>
            <a:spcBef>
              <a:spcPct val="0"/>
            </a:spcBef>
            <a:spcAft>
              <a:spcPct val="35000"/>
            </a:spcAft>
          </a:pPr>
          <a:r>
            <a:rPr lang="ru-RU" sz="1400" b="1" kern="1200" dirty="0" smtClean="0">
              <a:solidFill>
                <a:srgbClr val="FF0000"/>
              </a:solidFill>
              <a:latin typeface="Arial" pitchFamily="34" charset="0"/>
              <a:cs typeface="Arial" pitchFamily="34" charset="0"/>
            </a:rPr>
            <a:t>Достижение индикативных показателей смертности населения по 598 Указу Президента России </a:t>
          </a:r>
          <a:endParaRPr lang="ru-RU" sz="1400" b="1" kern="1200" dirty="0">
            <a:solidFill>
              <a:srgbClr val="FF0000"/>
            </a:solidFill>
            <a:latin typeface="Arial" pitchFamily="34" charset="0"/>
            <a:cs typeface="Arial" pitchFamily="34" charset="0"/>
          </a:endParaRPr>
        </a:p>
      </dsp:txBody>
      <dsp:txXfrm>
        <a:off x="2779947" y="375942"/>
        <a:ext cx="2583776" cy="1641154"/>
      </dsp:txXfrm>
    </dsp:sp>
    <dsp:sp modelId="{F9F8BFE8-EBBF-43F7-859C-6E8CAE16D4B3}">
      <dsp:nvSpPr>
        <dsp:cNvPr id="0" name=""/>
        <dsp:cNvSpPr/>
      </dsp:nvSpPr>
      <dsp:spPr>
        <a:xfrm>
          <a:off x="5572156" y="440737"/>
          <a:ext cx="2982018" cy="157265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latin typeface="Arial" pitchFamily="34" charset="0"/>
              <a:cs typeface="Arial" pitchFamily="34" charset="0"/>
            </a:rPr>
            <a:t>Улучшение состояния здоровья населения в целом и, в первую очередь, его наиболее уязвимых слоёв</a:t>
          </a:r>
        </a:p>
        <a:p>
          <a:pPr lvl="0" algn="ctr" defTabSz="533400">
            <a:lnSpc>
              <a:spcPct val="90000"/>
            </a:lnSpc>
            <a:spcBef>
              <a:spcPct val="0"/>
            </a:spcBef>
            <a:spcAft>
              <a:spcPct val="35000"/>
            </a:spcAft>
          </a:pPr>
          <a:endParaRPr lang="ru-RU" sz="1200" b="1" kern="1200" dirty="0" smtClean="0">
            <a:latin typeface="Arial" pitchFamily="34" charset="0"/>
            <a:cs typeface="Arial" pitchFamily="34" charset="0"/>
          </a:endParaRPr>
        </a:p>
        <a:p>
          <a:pPr lvl="0" algn="ctr" defTabSz="533400">
            <a:lnSpc>
              <a:spcPct val="90000"/>
            </a:lnSpc>
            <a:spcBef>
              <a:spcPct val="0"/>
            </a:spcBef>
            <a:spcAft>
              <a:spcPct val="35000"/>
            </a:spcAft>
          </a:pPr>
          <a:r>
            <a:rPr lang="ru-RU" sz="1400" b="1" kern="1200" dirty="0" smtClean="0">
              <a:solidFill>
                <a:srgbClr val="FF0000"/>
              </a:solidFill>
              <a:latin typeface="Arial" pitchFamily="34" charset="0"/>
              <a:cs typeface="Arial" pitchFamily="34" charset="0"/>
            </a:rPr>
            <a:t>Достижение целевых значений ожидаемой продолжительности жизни населения</a:t>
          </a:r>
          <a:endParaRPr lang="ru-RU" sz="1400" b="1" kern="1200" dirty="0">
            <a:solidFill>
              <a:srgbClr val="FF0000"/>
            </a:solidFill>
            <a:latin typeface="Arial" pitchFamily="34" charset="0"/>
            <a:cs typeface="Arial" pitchFamily="34" charset="0"/>
          </a:endParaRPr>
        </a:p>
      </dsp:txBody>
      <dsp:txXfrm>
        <a:off x="5572156" y="440737"/>
        <a:ext cx="2982018" cy="1572652"/>
      </dsp:txXfrm>
    </dsp:sp>
    <dsp:sp modelId="{4524BD00-96E1-4B87-88B5-C286B1F641FE}">
      <dsp:nvSpPr>
        <dsp:cNvPr id="0" name=""/>
        <dsp:cNvSpPr/>
      </dsp:nvSpPr>
      <dsp:spPr>
        <a:xfrm>
          <a:off x="285761" y="2155244"/>
          <a:ext cx="3577443" cy="203030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200" b="1" kern="1200" dirty="0" smtClean="0">
              <a:latin typeface="Arial" pitchFamily="34" charset="0"/>
              <a:cs typeface="Arial" pitchFamily="34" charset="0"/>
            </a:rPr>
            <a:t>Выполнение жителям муниципального образования всех скрининговых обследований, предусмотренных законодательством</a:t>
          </a:r>
        </a:p>
        <a:p>
          <a:pPr marL="0" marR="0" lvl="0" indent="0" algn="ctr" defTabSz="914400" eaLnBrk="1" fontAlgn="auto" latinLnBrk="0" hangingPunct="1">
            <a:lnSpc>
              <a:spcPct val="100000"/>
            </a:lnSpc>
            <a:spcBef>
              <a:spcPct val="0"/>
            </a:spcBef>
            <a:spcAft>
              <a:spcPts val="0"/>
            </a:spcAft>
            <a:buClrTx/>
            <a:buSzTx/>
            <a:buFontTx/>
            <a:buNone/>
            <a:tabLst/>
            <a:defRPr/>
          </a:pPr>
          <a:endParaRPr lang="ru-RU" sz="1200" b="1" kern="1200" dirty="0" smtClean="0">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u-RU" sz="1400" b="1" kern="1200" dirty="0" smtClean="0">
              <a:solidFill>
                <a:srgbClr val="FF0000"/>
              </a:solidFill>
              <a:latin typeface="Arial" pitchFamily="34" charset="0"/>
              <a:cs typeface="Arial" pitchFamily="34" charset="0"/>
            </a:rPr>
            <a:t>Соблюдение прав граждан на доступную медицинскую помощь</a:t>
          </a:r>
          <a:endParaRPr lang="ru-RU" sz="1400" b="1" kern="1200" dirty="0">
            <a:solidFill>
              <a:srgbClr val="FF0000"/>
            </a:solidFill>
            <a:latin typeface="Arial" pitchFamily="34" charset="0"/>
            <a:cs typeface="Arial" pitchFamily="34" charset="0"/>
          </a:endParaRPr>
        </a:p>
      </dsp:txBody>
      <dsp:txXfrm>
        <a:off x="285761" y="2155244"/>
        <a:ext cx="3577443" cy="2030308"/>
      </dsp:txXfrm>
    </dsp:sp>
    <dsp:sp modelId="{B2A7E244-83C6-4F60-A9D1-AEEF1ADEDA26}">
      <dsp:nvSpPr>
        <dsp:cNvPr id="0" name=""/>
        <dsp:cNvSpPr/>
      </dsp:nvSpPr>
      <dsp:spPr>
        <a:xfrm>
          <a:off x="4929212" y="2155244"/>
          <a:ext cx="3506120" cy="201821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latin typeface="Arial" pitchFamily="34" charset="0"/>
              <a:cs typeface="Arial" pitchFamily="34" charset="0"/>
            </a:rPr>
            <a:t>Обследование населения с минимальной временной затратой и в структурном подразделении медицинской организации по месту жительства пациента</a:t>
          </a:r>
        </a:p>
        <a:p>
          <a:pPr lvl="0" algn="ctr" defTabSz="533400">
            <a:lnSpc>
              <a:spcPct val="90000"/>
            </a:lnSpc>
            <a:spcBef>
              <a:spcPct val="0"/>
            </a:spcBef>
            <a:spcAft>
              <a:spcPct val="35000"/>
            </a:spcAft>
          </a:pPr>
          <a:endParaRPr lang="ru-RU" sz="1200" b="1" kern="1200" dirty="0" smtClean="0">
            <a:latin typeface="Arial" pitchFamily="34" charset="0"/>
            <a:cs typeface="Arial" pitchFamily="34" charset="0"/>
          </a:endParaRPr>
        </a:p>
        <a:p>
          <a:pPr lvl="0" algn="ctr" defTabSz="533400">
            <a:lnSpc>
              <a:spcPct val="90000"/>
            </a:lnSpc>
            <a:spcBef>
              <a:spcPct val="0"/>
            </a:spcBef>
            <a:spcAft>
              <a:spcPct val="35000"/>
            </a:spcAft>
          </a:pPr>
          <a:r>
            <a:rPr lang="ru-RU" sz="1400" b="1" kern="1200" dirty="0" smtClean="0">
              <a:solidFill>
                <a:srgbClr val="FF0000"/>
              </a:solidFill>
              <a:latin typeface="Arial" pitchFamily="34" charset="0"/>
              <a:cs typeface="Arial" pitchFamily="34" charset="0"/>
            </a:rPr>
            <a:t>Соблюдение прав граждан на доступную медицинскую помощь</a:t>
          </a:r>
          <a:endParaRPr lang="ru-RU" sz="1400" b="1" kern="1200" dirty="0" smtClean="0">
            <a:latin typeface="Arial" pitchFamily="34" charset="0"/>
            <a:cs typeface="Arial" pitchFamily="34" charset="0"/>
          </a:endParaRPr>
        </a:p>
        <a:p>
          <a:pPr lvl="0" algn="ctr" defTabSz="533400">
            <a:lnSpc>
              <a:spcPct val="90000"/>
            </a:lnSpc>
            <a:spcBef>
              <a:spcPct val="0"/>
            </a:spcBef>
            <a:spcAft>
              <a:spcPct val="35000"/>
            </a:spcAft>
          </a:pPr>
          <a:endParaRPr lang="ru-RU" sz="1200" b="1" kern="1200" dirty="0">
            <a:latin typeface="Arial" pitchFamily="34" charset="0"/>
            <a:cs typeface="Arial" pitchFamily="34" charset="0"/>
          </a:endParaRPr>
        </a:p>
      </dsp:txBody>
      <dsp:txXfrm>
        <a:off x="4929212" y="2155244"/>
        <a:ext cx="3506120" cy="20182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88651-6BBD-4E16-ACE7-9BBDEA21AF0D}">
      <dsp:nvSpPr>
        <dsp:cNvPr id="0" name=""/>
        <dsp:cNvSpPr/>
      </dsp:nvSpPr>
      <dsp:spPr>
        <a:xfrm>
          <a:off x="0" y="363270"/>
          <a:ext cx="7787955" cy="453600"/>
        </a:xfrm>
        <a:prstGeom prst="rect">
          <a:avLst/>
        </a:prstGeom>
        <a:solidFill>
          <a:schemeClr val="lt1">
            <a:alpha val="90000"/>
            <a:hueOff val="0"/>
            <a:satOff val="0"/>
            <a:lumOff val="0"/>
            <a:alphaOff val="0"/>
          </a:schemeClr>
        </a:solidFill>
        <a:ln w="9525" cap="flat" cmpd="sng" algn="ctr">
          <a:solidFill>
            <a:schemeClr val="accent3">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2F0C3B5-07BB-4419-B318-896350A99D6A}">
      <dsp:nvSpPr>
        <dsp:cNvPr id="0" name=""/>
        <dsp:cNvSpPr/>
      </dsp:nvSpPr>
      <dsp:spPr>
        <a:xfrm>
          <a:off x="389397" y="78625"/>
          <a:ext cx="7164941" cy="523272"/>
        </a:xfrm>
        <a:prstGeom prst="roundRect">
          <a:avLst/>
        </a:prstGeom>
        <a:gradFill rotWithShape="0">
          <a:gsLst>
            <a:gs pos="0">
              <a:schemeClr val="accent3">
                <a:shade val="80000"/>
                <a:hueOff val="0"/>
                <a:satOff val="0"/>
                <a:lumOff val="0"/>
                <a:alphaOff val="0"/>
                <a:tint val="50000"/>
                <a:satMod val="300000"/>
              </a:schemeClr>
            </a:gs>
            <a:gs pos="35000">
              <a:schemeClr val="accent3">
                <a:shade val="80000"/>
                <a:hueOff val="0"/>
                <a:satOff val="0"/>
                <a:lumOff val="0"/>
                <a:alphaOff val="0"/>
                <a:tint val="37000"/>
                <a:satMod val="300000"/>
              </a:schemeClr>
            </a:gs>
            <a:gs pos="100000">
              <a:schemeClr val="accent3">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056" tIns="0" rIns="206056" bIns="0" numCol="1" spcCol="1270" anchor="ctr" anchorCtr="0">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sz="1200" b="0" i="0" u="none" strike="noStrike" kern="1200" cap="none" normalizeH="0" baseline="0" smtClean="0">
              <a:ln/>
              <a:effectLst/>
              <a:latin typeface="Arial" pitchFamily="34" charset="0"/>
              <a:ea typeface="Times New Roman" pitchFamily="18" charset="0"/>
              <a:cs typeface="Arial" pitchFamily="34" charset="0"/>
            </a:rPr>
            <a:t>Ежемесячно, в срок с 5 по 10 число месяца, актуализировать списки прикрепленного населения по каждому врачу первичного звена.</a:t>
          </a:r>
          <a:endParaRPr lang="ru-RU" sz="1200" kern="1200" dirty="0">
            <a:latin typeface="Arial" pitchFamily="34" charset="0"/>
            <a:cs typeface="Arial" pitchFamily="34" charset="0"/>
          </a:endParaRPr>
        </a:p>
      </dsp:txBody>
      <dsp:txXfrm>
        <a:off x="414941" y="104169"/>
        <a:ext cx="7113853" cy="472184"/>
      </dsp:txXfrm>
    </dsp:sp>
    <dsp:sp modelId="{815E74C1-2577-4656-B069-5C4C532A9E31}">
      <dsp:nvSpPr>
        <dsp:cNvPr id="0" name=""/>
        <dsp:cNvSpPr/>
      </dsp:nvSpPr>
      <dsp:spPr>
        <a:xfrm>
          <a:off x="0" y="1446226"/>
          <a:ext cx="7787955" cy="453600"/>
        </a:xfrm>
        <a:prstGeom prst="rect">
          <a:avLst/>
        </a:prstGeom>
        <a:solidFill>
          <a:schemeClr val="lt1">
            <a:alpha val="90000"/>
            <a:hueOff val="0"/>
            <a:satOff val="0"/>
            <a:lumOff val="0"/>
            <a:alphaOff val="0"/>
          </a:schemeClr>
        </a:solidFill>
        <a:ln w="9525" cap="flat" cmpd="sng" algn="ctr">
          <a:solidFill>
            <a:schemeClr val="accent3">
              <a:shade val="80000"/>
              <a:hueOff val="72969"/>
              <a:satOff val="-477"/>
              <a:lumOff val="8185"/>
              <a:alphaOff val="0"/>
            </a:schemeClr>
          </a:solidFill>
          <a:prstDash val="solid"/>
        </a:ln>
        <a:effectLst/>
      </dsp:spPr>
      <dsp:style>
        <a:lnRef idx="1">
          <a:scrgbClr r="0" g="0" b="0"/>
        </a:lnRef>
        <a:fillRef idx="1">
          <a:scrgbClr r="0" g="0" b="0"/>
        </a:fillRef>
        <a:effectRef idx="0">
          <a:scrgbClr r="0" g="0" b="0"/>
        </a:effectRef>
        <a:fontRef idx="minor"/>
      </dsp:style>
    </dsp:sp>
    <dsp:sp modelId="{9D887287-90E3-44BB-97C5-A661A7D8E982}">
      <dsp:nvSpPr>
        <dsp:cNvPr id="0" name=""/>
        <dsp:cNvSpPr/>
      </dsp:nvSpPr>
      <dsp:spPr>
        <a:xfrm>
          <a:off x="389397" y="887017"/>
          <a:ext cx="7156164" cy="824888"/>
        </a:xfrm>
        <a:prstGeom prst="roundRect">
          <a:avLst/>
        </a:prstGeom>
        <a:gradFill rotWithShape="0">
          <a:gsLst>
            <a:gs pos="0">
              <a:schemeClr val="accent3">
                <a:shade val="80000"/>
                <a:hueOff val="72969"/>
                <a:satOff val="-477"/>
                <a:lumOff val="8185"/>
                <a:alphaOff val="0"/>
                <a:tint val="50000"/>
                <a:satMod val="300000"/>
              </a:schemeClr>
            </a:gs>
            <a:gs pos="35000">
              <a:schemeClr val="accent3">
                <a:shade val="80000"/>
                <a:hueOff val="72969"/>
                <a:satOff val="-477"/>
                <a:lumOff val="8185"/>
                <a:alphaOff val="0"/>
                <a:tint val="37000"/>
                <a:satMod val="300000"/>
              </a:schemeClr>
            </a:gs>
            <a:gs pos="100000">
              <a:schemeClr val="accent3">
                <a:shade val="80000"/>
                <a:hueOff val="72969"/>
                <a:satOff val="-477"/>
                <a:lumOff val="818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056" tIns="0" rIns="206056" bIns="0" numCol="1" spcCol="1270" anchor="ctr" anchorCtr="0">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sz="1200" b="0" i="0" u="none" strike="noStrike" kern="1200" cap="none" normalizeH="0" baseline="0" dirty="0" smtClean="0">
              <a:ln/>
              <a:effectLst/>
              <a:latin typeface="Arial" pitchFamily="34" charset="0"/>
              <a:ea typeface="Times New Roman" pitchFamily="18" charset="0"/>
              <a:cs typeface="Arial" pitchFamily="34" charset="0"/>
            </a:rPr>
            <a:t>Из числа лиц, прикрепленных для медицинского обслуживания ко вверенной медицинской организации, провести выверку лиц, не обращавшихся за медицинской помощью в соответствующую медицинскую организацию более 1 года, для лиц моложе 40 лет – более 2-х лет.</a:t>
          </a:r>
          <a:endParaRPr lang="ru-RU" sz="1200" kern="1200" dirty="0">
            <a:latin typeface="Arial" pitchFamily="34" charset="0"/>
            <a:cs typeface="Arial" pitchFamily="34" charset="0"/>
          </a:endParaRPr>
        </a:p>
      </dsp:txBody>
      <dsp:txXfrm>
        <a:off x="429665" y="927285"/>
        <a:ext cx="7075628" cy="744352"/>
      </dsp:txXfrm>
    </dsp:sp>
    <dsp:sp modelId="{41A2E108-256A-4C90-92D5-58704ED540F5}">
      <dsp:nvSpPr>
        <dsp:cNvPr id="0" name=""/>
        <dsp:cNvSpPr/>
      </dsp:nvSpPr>
      <dsp:spPr>
        <a:xfrm>
          <a:off x="0" y="2573711"/>
          <a:ext cx="7787955" cy="453600"/>
        </a:xfrm>
        <a:prstGeom prst="rect">
          <a:avLst/>
        </a:prstGeom>
        <a:solidFill>
          <a:schemeClr val="lt1">
            <a:alpha val="90000"/>
            <a:hueOff val="0"/>
            <a:satOff val="0"/>
            <a:lumOff val="0"/>
            <a:alphaOff val="0"/>
          </a:schemeClr>
        </a:solidFill>
        <a:ln w="9525" cap="flat" cmpd="sng" algn="ctr">
          <a:solidFill>
            <a:schemeClr val="accent3">
              <a:shade val="80000"/>
              <a:hueOff val="145938"/>
              <a:satOff val="-954"/>
              <a:lumOff val="16369"/>
              <a:alphaOff val="0"/>
            </a:schemeClr>
          </a:solidFill>
          <a:prstDash val="solid"/>
        </a:ln>
        <a:effectLst/>
      </dsp:spPr>
      <dsp:style>
        <a:lnRef idx="1">
          <a:scrgbClr r="0" g="0" b="0"/>
        </a:lnRef>
        <a:fillRef idx="1">
          <a:scrgbClr r="0" g="0" b="0"/>
        </a:fillRef>
        <a:effectRef idx="0">
          <a:scrgbClr r="0" g="0" b="0"/>
        </a:effectRef>
        <a:fontRef idx="minor"/>
      </dsp:style>
    </dsp:sp>
    <dsp:sp modelId="{9B2F362F-08ED-4D74-A587-B0C63568C149}">
      <dsp:nvSpPr>
        <dsp:cNvPr id="0" name=""/>
        <dsp:cNvSpPr/>
      </dsp:nvSpPr>
      <dsp:spPr>
        <a:xfrm>
          <a:off x="389397" y="1997026"/>
          <a:ext cx="7164887" cy="842365"/>
        </a:xfrm>
        <a:prstGeom prst="roundRect">
          <a:avLst/>
        </a:prstGeom>
        <a:gradFill rotWithShape="0">
          <a:gsLst>
            <a:gs pos="0">
              <a:schemeClr val="accent3">
                <a:shade val="80000"/>
                <a:hueOff val="145938"/>
                <a:satOff val="-954"/>
                <a:lumOff val="16369"/>
                <a:alphaOff val="0"/>
                <a:tint val="50000"/>
                <a:satMod val="300000"/>
              </a:schemeClr>
            </a:gs>
            <a:gs pos="35000">
              <a:schemeClr val="accent3">
                <a:shade val="80000"/>
                <a:hueOff val="145938"/>
                <a:satOff val="-954"/>
                <a:lumOff val="16369"/>
                <a:alphaOff val="0"/>
                <a:tint val="37000"/>
                <a:satMod val="300000"/>
              </a:schemeClr>
            </a:gs>
            <a:gs pos="100000">
              <a:schemeClr val="accent3">
                <a:shade val="80000"/>
                <a:hueOff val="145938"/>
                <a:satOff val="-954"/>
                <a:lumOff val="1636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056" tIns="0" rIns="206056" bIns="0" numCol="1" spcCol="1270" anchor="ctr" anchorCtr="0">
          <a:noAutofit/>
        </a:bodyPr>
        <a:lstStyle/>
        <a:p>
          <a:pPr lvl="0" algn="l" defTabSz="533400">
            <a:lnSpc>
              <a:spcPct val="90000"/>
            </a:lnSpc>
            <a:spcBef>
              <a:spcPct val="0"/>
            </a:spcBef>
            <a:spcAft>
              <a:spcPct val="35000"/>
            </a:spcAft>
          </a:pPr>
          <a:r>
            <a:rPr kumimoji="0" lang="ru-RU" sz="1200" b="0" i="0" u="none" strike="noStrike" kern="1200" cap="none" normalizeH="0" baseline="0" dirty="0" smtClean="0">
              <a:ln/>
              <a:effectLst/>
              <a:latin typeface="Arial" pitchFamily="34" charset="0"/>
              <a:ea typeface="Times New Roman" pitchFamily="18" charset="0"/>
              <a:cs typeface="Arial" pitchFamily="34" charset="0"/>
            </a:rPr>
            <a:t>Поручить средним медицинским работникам участковой сети поликлиник, участковых больниц, амбулаторий, фельдшерско-акушерских пунктов, фельдшерских здравпунктов на соответствующих участках обслуживания провести подворные обходы лиц, не обращавшихся за медицинской помощью в соответствующую медицинскую организацию более 1 года, лиц моложе 40 лет – более 2-х лет. </a:t>
          </a:r>
          <a:endParaRPr lang="ru-RU" sz="1200" kern="1200" dirty="0">
            <a:latin typeface="Arial" pitchFamily="34" charset="0"/>
            <a:cs typeface="Arial" pitchFamily="34" charset="0"/>
          </a:endParaRPr>
        </a:p>
      </dsp:txBody>
      <dsp:txXfrm>
        <a:off x="430518" y="2038147"/>
        <a:ext cx="7082645" cy="760123"/>
      </dsp:txXfrm>
    </dsp:sp>
    <dsp:sp modelId="{99FF7389-C8E7-4C86-9A71-383B56AE441D}">
      <dsp:nvSpPr>
        <dsp:cNvPr id="0" name=""/>
        <dsp:cNvSpPr/>
      </dsp:nvSpPr>
      <dsp:spPr>
        <a:xfrm>
          <a:off x="0" y="4048923"/>
          <a:ext cx="7787955" cy="453600"/>
        </a:xfrm>
        <a:prstGeom prst="rect">
          <a:avLst/>
        </a:prstGeom>
        <a:solidFill>
          <a:schemeClr val="lt1">
            <a:alpha val="90000"/>
            <a:hueOff val="0"/>
            <a:satOff val="0"/>
            <a:lumOff val="0"/>
            <a:alphaOff val="0"/>
          </a:schemeClr>
        </a:solidFill>
        <a:ln w="9525" cap="flat" cmpd="sng" algn="ctr">
          <a:solidFill>
            <a:schemeClr val="accent3">
              <a:shade val="80000"/>
              <a:hueOff val="218907"/>
              <a:satOff val="-1431"/>
              <a:lumOff val="24554"/>
              <a:alphaOff val="0"/>
            </a:schemeClr>
          </a:solidFill>
          <a:prstDash val="solid"/>
        </a:ln>
        <a:effectLst/>
      </dsp:spPr>
      <dsp:style>
        <a:lnRef idx="1">
          <a:scrgbClr r="0" g="0" b="0"/>
        </a:lnRef>
        <a:fillRef idx="1">
          <a:scrgbClr r="0" g="0" b="0"/>
        </a:fillRef>
        <a:effectRef idx="0">
          <a:scrgbClr r="0" g="0" b="0"/>
        </a:effectRef>
        <a:fontRef idx="minor"/>
      </dsp:style>
    </dsp:sp>
    <dsp:sp modelId="{32840AB3-96DD-49D3-9288-A13A5455E32A}">
      <dsp:nvSpPr>
        <dsp:cNvPr id="0" name=""/>
        <dsp:cNvSpPr/>
      </dsp:nvSpPr>
      <dsp:spPr>
        <a:xfrm>
          <a:off x="389397" y="3124511"/>
          <a:ext cx="7176717" cy="1190092"/>
        </a:xfrm>
        <a:prstGeom prst="roundRect">
          <a:avLst/>
        </a:prstGeom>
        <a:gradFill rotWithShape="0">
          <a:gsLst>
            <a:gs pos="0">
              <a:schemeClr val="accent3">
                <a:shade val="80000"/>
                <a:hueOff val="218907"/>
                <a:satOff val="-1431"/>
                <a:lumOff val="24554"/>
                <a:alphaOff val="0"/>
                <a:tint val="50000"/>
                <a:satMod val="300000"/>
              </a:schemeClr>
            </a:gs>
            <a:gs pos="35000">
              <a:schemeClr val="accent3">
                <a:shade val="80000"/>
                <a:hueOff val="218907"/>
                <a:satOff val="-1431"/>
                <a:lumOff val="24554"/>
                <a:alphaOff val="0"/>
                <a:tint val="37000"/>
                <a:satMod val="300000"/>
              </a:schemeClr>
            </a:gs>
            <a:gs pos="100000">
              <a:schemeClr val="accent3">
                <a:shade val="80000"/>
                <a:hueOff val="218907"/>
                <a:satOff val="-1431"/>
                <a:lumOff val="2455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056" tIns="0" rIns="206056" bIns="0" numCol="1" spcCol="1270" anchor="ctr" anchorCtr="0">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sz="1100" b="0" i="0" u="none" strike="noStrike" kern="1200" cap="none" normalizeH="0" baseline="0" dirty="0" smtClean="0">
              <a:ln/>
              <a:effectLst/>
              <a:latin typeface="Arial" pitchFamily="34" charset="0"/>
              <a:ea typeface="Times New Roman" pitchFamily="18" charset="0"/>
              <a:cs typeface="Arial" pitchFamily="34" charset="0"/>
            </a:rPr>
            <a:t>Провести первичный доврачебный осмотр лиц в объеме профилактического медицинского осмотра: опрос (анкетирование) в целях выявления хронических неинфекционных заболеваний, факторов риска их развития, потребления наркотических средств и психотропных веществ без назначения врача, антропометрия, расчет индекса массы тела, измерение артериального давления, выдача направлений на определение уровня общего холестерина и  глюкозы в крови, флюорографию легких,  маммографию,  клинический анализ крови, исследование кала на скрытую кровь (для граждан в возрасте 45 лет и старше).</a:t>
          </a:r>
          <a:endParaRPr lang="ru-RU" sz="1100" kern="1200" dirty="0"/>
        </a:p>
      </dsp:txBody>
      <dsp:txXfrm>
        <a:off x="447493" y="3182607"/>
        <a:ext cx="7060525" cy="1073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A9158-8BC1-4C5E-A06A-E8274DDBADF9}">
      <dsp:nvSpPr>
        <dsp:cNvPr id="0" name=""/>
        <dsp:cNvSpPr/>
      </dsp:nvSpPr>
      <dsp:spPr>
        <a:xfrm>
          <a:off x="0" y="3518302"/>
          <a:ext cx="8382000" cy="1197768"/>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Arial" pitchFamily="34" charset="0"/>
              <a:cs typeface="Arial" pitchFamily="34" charset="0"/>
            </a:rPr>
            <a:t>Медицинские работники ФАП (ФЗП)</a:t>
          </a:r>
          <a:endParaRPr lang="ru-RU" sz="1200" b="1" kern="1200" dirty="0">
            <a:solidFill>
              <a:schemeClr val="tx1"/>
            </a:solidFill>
            <a:latin typeface="Arial" pitchFamily="34" charset="0"/>
            <a:cs typeface="Arial" pitchFamily="34" charset="0"/>
          </a:endParaRPr>
        </a:p>
      </dsp:txBody>
      <dsp:txXfrm>
        <a:off x="0" y="3518302"/>
        <a:ext cx="8382000" cy="646795"/>
      </dsp:txXfrm>
    </dsp:sp>
    <dsp:sp modelId="{782FDA43-1D27-4823-8D10-D122EBF6464D}">
      <dsp:nvSpPr>
        <dsp:cNvPr id="0" name=""/>
        <dsp:cNvSpPr/>
      </dsp:nvSpPr>
      <dsp:spPr>
        <a:xfrm>
          <a:off x="1037" y="3934918"/>
          <a:ext cx="2742158" cy="941525"/>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rtl="0">
            <a:lnSpc>
              <a:spcPct val="90000"/>
            </a:lnSpc>
            <a:spcBef>
              <a:spcPct val="0"/>
            </a:spcBef>
            <a:spcAft>
              <a:spcPct val="35000"/>
            </a:spcAft>
          </a:pPr>
          <a:r>
            <a:rPr kumimoji="0" lang="ru-RU" sz="1000" b="1" i="0" u="none" strike="noStrike" kern="1200" cap="none" normalizeH="0" baseline="0" dirty="0" smtClean="0">
              <a:ln/>
              <a:solidFill>
                <a:schemeClr val="tx1"/>
              </a:solidFill>
              <a:effectLst/>
              <a:latin typeface="Arial" pitchFamily="34" charset="0"/>
              <a:ea typeface="Calibri" pitchFamily="34" charset="0"/>
              <a:cs typeface="Arial" pitchFamily="34" charset="0"/>
            </a:rPr>
            <a:t>В 2015-2017 годах 205 фельдшеров ФАП прошли обучение на тему «Организация хранения, учета и отпуска лекарственных препаратов в МО». </a:t>
          </a:r>
          <a:endParaRPr lang="ru-RU" sz="1000" b="1" kern="1200" dirty="0">
            <a:solidFill>
              <a:schemeClr val="tx1"/>
            </a:solidFill>
            <a:latin typeface="Arial" pitchFamily="34" charset="0"/>
            <a:cs typeface="Arial" pitchFamily="34" charset="0"/>
          </a:endParaRPr>
        </a:p>
      </dsp:txBody>
      <dsp:txXfrm>
        <a:off x="1037" y="3934918"/>
        <a:ext cx="2742158" cy="941525"/>
      </dsp:txXfrm>
    </dsp:sp>
    <dsp:sp modelId="{7D9A0598-2F8A-4EDB-A54A-B5FF00DAC17F}">
      <dsp:nvSpPr>
        <dsp:cNvPr id="0" name=""/>
        <dsp:cNvSpPr/>
      </dsp:nvSpPr>
      <dsp:spPr>
        <a:xfrm>
          <a:off x="2743195" y="3962400"/>
          <a:ext cx="2895609" cy="886560"/>
        </a:xfrm>
        <a:prstGeom prst="rect">
          <a:avLst/>
        </a:prstGeom>
        <a:solidFill>
          <a:schemeClr val="accent3">
            <a:alpha val="90000"/>
            <a:tint val="40000"/>
            <a:hueOff val="0"/>
            <a:satOff val="0"/>
            <a:lumOff val="0"/>
            <a:alphaOff val="-3077"/>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rtl="0">
            <a:lnSpc>
              <a:spcPct val="90000"/>
            </a:lnSpc>
            <a:spcBef>
              <a:spcPct val="0"/>
            </a:spcBef>
            <a:spcAft>
              <a:spcPct val="35000"/>
            </a:spcAft>
          </a:pPr>
          <a:r>
            <a:rPr kumimoji="0" lang="ru-RU" sz="1000" b="1" i="0" u="none" strike="noStrike" kern="1200" cap="none" normalizeH="0" baseline="0" dirty="0" smtClean="0">
              <a:ln/>
              <a:solidFill>
                <a:schemeClr val="tx1"/>
              </a:solidFill>
              <a:effectLst/>
              <a:latin typeface="Arial" pitchFamily="34" charset="0"/>
              <a:ea typeface="Calibri" pitchFamily="34" charset="0"/>
              <a:cs typeface="Arial" pitchFamily="34" charset="0"/>
            </a:rPr>
            <a:t>В 2015-2016 годах 338 заведующих и фельдшеров ФАП  прошли стажировку на базе ГБУЗ «Областной онкологический диспансер» на тему раннего выявления онкологических заболеваний.</a:t>
          </a:r>
          <a:endParaRPr kumimoji="0" lang="ru-RU" sz="1000" b="1" i="0" u="none" strike="noStrike" kern="1200" cap="none" normalizeH="0" baseline="0" dirty="0" smtClean="0">
            <a:ln/>
            <a:solidFill>
              <a:schemeClr val="tx1"/>
            </a:solidFill>
            <a:effectLst/>
            <a:latin typeface="Arial" pitchFamily="34" charset="0"/>
            <a:cs typeface="Arial" pitchFamily="34" charset="0"/>
          </a:endParaRPr>
        </a:p>
      </dsp:txBody>
      <dsp:txXfrm>
        <a:off x="2743195" y="3962400"/>
        <a:ext cx="2895609" cy="886560"/>
      </dsp:txXfrm>
    </dsp:sp>
    <dsp:sp modelId="{903522FC-C80F-46B6-B6DD-7B8BB0EFE4A2}">
      <dsp:nvSpPr>
        <dsp:cNvPr id="0" name=""/>
        <dsp:cNvSpPr/>
      </dsp:nvSpPr>
      <dsp:spPr>
        <a:xfrm>
          <a:off x="5639841" y="4021027"/>
          <a:ext cx="2742158" cy="855772"/>
        </a:xfrm>
        <a:prstGeom prst="rect">
          <a:avLst/>
        </a:prstGeom>
        <a:solidFill>
          <a:schemeClr val="accent3">
            <a:alpha val="90000"/>
            <a:tint val="40000"/>
            <a:hueOff val="0"/>
            <a:satOff val="0"/>
            <a:lumOff val="0"/>
            <a:alphaOff val="-6154"/>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rtl="0">
            <a:lnSpc>
              <a:spcPct val="90000"/>
            </a:lnSpc>
            <a:spcBef>
              <a:spcPct val="0"/>
            </a:spcBef>
            <a:spcAft>
              <a:spcPct val="35000"/>
            </a:spcAft>
          </a:pPr>
          <a:r>
            <a:rPr kumimoji="0" lang="ru-RU" sz="1000" b="1" i="0" u="none" strike="noStrike" kern="1200" cap="none" normalizeH="0" baseline="0" dirty="0" smtClean="0">
              <a:ln/>
              <a:solidFill>
                <a:schemeClr val="tx1"/>
              </a:solidFill>
              <a:effectLst/>
              <a:latin typeface="Arial" pitchFamily="34" charset="0"/>
              <a:ea typeface="Calibri" pitchFamily="34" charset="0"/>
              <a:cs typeface="Arial" pitchFamily="34" charset="0"/>
            </a:rPr>
            <a:t>В 2017 году организован обучающий семинар для 106 фельдшеров ФАП на тему раннего распознавания признаков суицидального поведения.</a:t>
          </a:r>
          <a:endParaRPr lang="ru-RU" sz="1000" b="1" kern="1200" dirty="0">
            <a:solidFill>
              <a:schemeClr val="tx1"/>
            </a:solidFill>
            <a:latin typeface="Arial" pitchFamily="34" charset="0"/>
            <a:cs typeface="Arial" pitchFamily="34" charset="0"/>
          </a:endParaRPr>
        </a:p>
      </dsp:txBody>
      <dsp:txXfrm>
        <a:off x="5639841" y="4021027"/>
        <a:ext cx="2742158" cy="855772"/>
      </dsp:txXfrm>
    </dsp:sp>
    <dsp:sp modelId="{E35B7CED-6D71-42DB-BD67-E74217E03976}">
      <dsp:nvSpPr>
        <dsp:cNvPr id="0" name=""/>
        <dsp:cNvSpPr/>
      </dsp:nvSpPr>
      <dsp:spPr>
        <a:xfrm rot="10800000">
          <a:off x="0" y="1683152"/>
          <a:ext cx="8382000" cy="1842168"/>
        </a:xfrm>
        <a:prstGeom prst="upArrowCallou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5344" tIns="85344" rIns="85344" bIns="85344"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200" b="1" i="0" u="none" strike="noStrike" kern="1200" cap="none" normalizeH="0" baseline="0" dirty="0" smtClean="0">
              <a:ln/>
              <a:solidFill>
                <a:schemeClr val="tx1"/>
              </a:solidFill>
              <a:effectLst/>
              <a:latin typeface="Arial" pitchFamily="34" charset="0"/>
              <a:ea typeface="Calibri" pitchFamily="34" charset="0"/>
              <a:cs typeface="Arial" pitchFamily="34" charset="0"/>
            </a:rPr>
            <a:t>В 2015-2016 годах для фельдшеров скорой медицинской помощи  главными внештатными специалистами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200" b="1" i="0" u="none" strike="noStrike" kern="1200" cap="none" normalizeH="0" baseline="0" dirty="0" smtClean="0">
              <a:ln/>
              <a:solidFill>
                <a:schemeClr val="tx1"/>
              </a:solidFill>
              <a:effectLst/>
              <a:latin typeface="Arial" pitchFamily="34" charset="0"/>
              <a:ea typeface="Calibri" pitchFamily="34" charset="0"/>
              <a:cs typeface="Arial" pitchFamily="34" charset="0"/>
            </a:rPr>
            <a:t>Министерства организованы семинары:</a:t>
          </a:r>
          <a:endParaRPr kumimoji="0" lang="ru-RU" sz="1200" b="1" i="0" u="none" strike="noStrike" kern="1200" cap="none" normalizeH="0" baseline="0" dirty="0" smtClean="0">
            <a:ln/>
            <a:solidFill>
              <a:schemeClr val="tx1"/>
            </a:solidFill>
            <a:effectLst/>
            <a:latin typeface="Arial" pitchFamily="34" charset="0"/>
            <a:cs typeface="Arial" pitchFamily="34" charset="0"/>
          </a:endParaRPr>
        </a:p>
        <a:p>
          <a:pPr lvl="0" algn="ctr" defTabSz="444500">
            <a:lnSpc>
              <a:spcPct val="90000"/>
            </a:lnSpc>
            <a:spcBef>
              <a:spcPct val="0"/>
            </a:spcBef>
            <a:spcAft>
              <a:spcPct val="35000"/>
            </a:spcAft>
          </a:pPr>
          <a:endParaRPr lang="ru-RU" sz="1000" b="1" kern="1200" dirty="0">
            <a:solidFill>
              <a:schemeClr val="tx1"/>
            </a:solidFill>
            <a:latin typeface="Arial" pitchFamily="34" charset="0"/>
            <a:cs typeface="Arial" pitchFamily="34" charset="0"/>
          </a:endParaRPr>
        </a:p>
      </dsp:txBody>
      <dsp:txXfrm rot="-10800000">
        <a:off x="0" y="1683152"/>
        <a:ext cx="8382000" cy="646601"/>
      </dsp:txXfrm>
    </dsp:sp>
    <dsp:sp modelId="{662EA650-099C-4221-9F7F-B541CAAA3201}">
      <dsp:nvSpPr>
        <dsp:cNvPr id="0" name=""/>
        <dsp:cNvSpPr/>
      </dsp:nvSpPr>
      <dsp:spPr>
        <a:xfrm>
          <a:off x="0" y="2196295"/>
          <a:ext cx="1047750" cy="817724"/>
        </a:xfrm>
        <a:prstGeom prst="rect">
          <a:avLst/>
        </a:prstGeom>
        <a:solidFill>
          <a:schemeClr val="accent3">
            <a:alpha val="90000"/>
            <a:tint val="40000"/>
            <a:hueOff val="0"/>
            <a:satOff val="0"/>
            <a:lumOff val="0"/>
            <a:alphaOff val="-9231"/>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Правила оформления медицинской документации, карт вызова СМП</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0" y="2196295"/>
        <a:ext cx="1047750" cy="817724"/>
      </dsp:txXfrm>
    </dsp:sp>
    <dsp:sp modelId="{0B2D9DA4-1DF1-4B91-B321-7CD77AFAF7BC}">
      <dsp:nvSpPr>
        <dsp:cNvPr id="0" name=""/>
        <dsp:cNvSpPr/>
      </dsp:nvSpPr>
      <dsp:spPr>
        <a:xfrm>
          <a:off x="1047750" y="2196295"/>
          <a:ext cx="1047750" cy="817724"/>
        </a:xfrm>
        <a:prstGeom prst="rect">
          <a:avLst/>
        </a:prstGeom>
        <a:solidFill>
          <a:schemeClr val="accent3">
            <a:alpha val="90000"/>
            <a:tint val="40000"/>
            <a:hueOff val="0"/>
            <a:satOff val="0"/>
            <a:lumOff val="0"/>
            <a:alphaOff val="-12308"/>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Ущемленные грыжи – вопросы диагностики, тактики и лечения</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1047750" y="2196295"/>
        <a:ext cx="1047750" cy="817724"/>
      </dsp:txXfrm>
    </dsp:sp>
    <dsp:sp modelId="{CA831E46-C141-4E42-A409-CEA5385D0161}">
      <dsp:nvSpPr>
        <dsp:cNvPr id="0" name=""/>
        <dsp:cNvSpPr/>
      </dsp:nvSpPr>
      <dsp:spPr>
        <a:xfrm>
          <a:off x="2095500" y="2196295"/>
          <a:ext cx="1047750" cy="817724"/>
        </a:xfrm>
        <a:prstGeom prst="rect">
          <a:avLst/>
        </a:prstGeom>
        <a:solidFill>
          <a:schemeClr val="accent3">
            <a:alpha val="90000"/>
            <a:tint val="40000"/>
            <a:hueOff val="0"/>
            <a:satOff val="0"/>
            <a:lumOff val="0"/>
            <a:alphaOff val="-15385"/>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Острый коронарный синдром: клиника, диагностика, маршрутизация, лечение</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2095500" y="2196295"/>
        <a:ext cx="1047750" cy="817724"/>
      </dsp:txXfrm>
    </dsp:sp>
    <dsp:sp modelId="{4B882F85-CA9C-482F-A774-A4247F8524B8}">
      <dsp:nvSpPr>
        <dsp:cNvPr id="0" name=""/>
        <dsp:cNvSpPr/>
      </dsp:nvSpPr>
      <dsp:spPr>
        <a:xfrm>
          <a:off x="3143250" y="2196295"/>
          <a:ext cx="1047750" cy="817724"/>
        </a:xfrm>
        <a:prstGeom prst="rect">
          <a:avLst/>
        </a:prstGeom>
        <a:solidFill>
          <a:schemeClr val="accent3">
            <a:alpha val="90000"/>
            <a:tint val="40000"/>
            <a:hueOff val="0"/>
            <a:satOff val="0"/>
            <a:lumOff val="0"/>
            <a:alphaOff val="-18462"/>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Панкреонекроз – клиника, диагностика, неотложная помощь, тактика ведения пациентов; </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3143250" y="2196295"/>
        <a:ext cx="1047750" cy="817724"/>
      </dsp:txXfrm>
    </dsp:sp>
    <dsp:sp modelId="{4D24BC97-1D43-4185-8809-DCB0EC8C2EED}">
      <dsp:nvSpPr>
        <dsp:cNvPr id="0" name=""/>
        <dsp:cNvSpPr/>
      </dsp:nvSpPr>
      <dsp:spPr>
        <a:xfrm>
          <a:off x="4191000" y="2196295"/>
          <a:ext cx="1047750" cy="817724"/>
        </a:xfrm>
        <a:prstGeom prst="rect">
          <a:avLst/>
        </a:prstGeom>
        <a:solidFill>
          <a:schemeClr val="accent3">
            <a:alpha val="90000"/>
            <a:tint val="40000"/>
            <a:hueOff val="0"/>
            <a:satOff val="0"/>
            <a:lumOff val="0"/>
            <a:alphaOff val="-21538"/>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Неотложные состояния при заболеваниях ЛОР – органов. Клиника, методы диагностики, лечение, тактика;</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4191000" y="2196295"/>
        <a:ext cx="1047750" cy="817724"/>
      </dsp:txXfrm>
    </dsp:sp>
    <dsp:sp modelId="{D3AED236-6EF1-418F-A519-CA8E22FCBE2D}">
      <dsp:nvSpPr>
        <dsp:cNvPr id="0" name=""/>
        <dsp:cNvSpPr/>
      </dsp:nvSpPr>
      <dsp:spPr>
        <a:xfrm>
          <a:off x="5238750" y="2196295"/>
          <a:ext cx="1047750" cy="817724"/>
        </a:xfrm>
        <a:prstGeom prst="rect">
          <a:avLst/>
        </a:prstGeom>
        <a:solidFill>
          <a:schemeClr val="accent3">
            <a:alpha val="90000"/>
            <a:tint val="40000"/>
            <a:hueOff val="0"/>
            <a:satOff val="0"/>
            <a:lumOff val="0"/>
            <a:alphaOff val="-24615"/>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Оказание медицинской помощи пациентам с ОНМК на догоспитальном этапе;</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5238750" y="2196295"/>
        <a:ext cx="1047750" cy="817724"/>
      </dsp:txXfrm>
    </dsp:sp>
    <dsp:sp modelId="{B215A416-0724-4BDC-8271-EBB6DB49E185}">
      <dsp:nvSpPr>
        <dsp:cNvPr id="0" name=""/>
        <dsp:cNvSpPr/>
      </dsp:nvSpPr>
      <dsp:spPr>
        <a:xfrm>
          <a:off x="6286500" y="2196295"/>
          <a:ext cx="1047750" cy="817724"/>
        </a:xfrm>
        <a:prstGeom prst="rect">
          <a:avLst/>
        </a:prstGeom>
        <a:solidFill>
          <a:schemeClr val="accent3">
            <a:alpha val="90000"/>
            <a:tint val="40000"/>
            <a:hueOff val="0"/>
            <a:satOff val="0"/>
            <a:lumOff val="0"/>
            <a:alphaOff val="-27692"/>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Желудочно – кишечное кровотечение: диагностика, неотложная помощь, тактика ведения пациентов </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6286500" y="2196295"/>
        <a:ext cx="1047750" cy="817724"/>
      </dsp:txXfrm>
    </dsp:sp>
    <dsp:sp modelId="{C47ABFC7-1896-4E26-9923-5D736C3DB6C6}">
      <dsp:nvSpPr>
        <dsp:cNvPr id="0" name=""/>
        <dsp:cNvSpPr/>
      </dsp:nvSpPr>
      <dsp:spPr>
        <a:xfrm>
          <a:off x="7334250" y="2196295"/>
          <a:ext cx="1047750" cy="817724"/>
        </a:xfrm>
        <a:prstGeom prst="rect">
          <a:avLst/>
        </a:prstGeom>
        <a:solidFill>
          <a:schemeClr val="accent3">
            <a:alpha val="90000"/>
            <a:tint val="40000"/>
            <a:hueOff val="0"/>
            <a:satOff val="0"/>
            <a:lumOff val="0"/>
            <a:alphaOff val="-30769"/>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rtl="0">
            <a:lnSpc>
              <a:spcPct val="90000"/>
            </a:lnSpc>
            <a:spcBef>
              <a:spcPct val="0"/>
            </a:spcBef>
            <a:spcAft>
              <a:spcPct val="35000"/>
            </a:spcAft>
          </a:pPr>
          <a:r>
            <a:rPr kumimoji="0" lang="ru-RU" sz="800" b="1" i="0" u="none" strike="noStrike" kern="1200" cap="none" normalizeH="0" baseline="0" smtClean="0">
              <a:ln/>
              <a:solidFill>
                <a:schemeClr val="tx1"/>
              </a:solidFill>
              <a:effectLst/>
              <a:latin typeface="Arial" pitchFamily="34" charset="0"/>
              <a:ea typeface="Calibri" pitchFamily="34" charset="0"/>
              <a:cs typeface="Arial" pitchFamily="34" charset="0"/>
            </a:rPr>
            <a:t>Особенности организации службы скорой медицинской помощи.</a:t>
          </a:r>
          <a:endParaRPr kumimoji="0" lang="ru-RU" sz="800" b="1" i="0" u="none" strike="noStrike" kern="1200" cap="none" normalizeH="0" baseline="0" dirty="0" smtClean="0">
            <a:ln/>
            <a:solidFill>
              <a:schemeClr val="tx1"/>
            </a:solidFill>
            <a:effectLst/>
            <a:latin typeface="Arial" pitchFamily="34" charset="0"/>
            <a:cs typeface="Arial" pitchFamily="34" charset="0"/>
          </a:endParaRPr>
        </a:p>
      </dsp:txBody>
      <dsp:txXfrm>
        <a:off x="7334250" y="2196295"/>
        <a:ext cx="1047750" cy="817724"/>
      </dsp:txXfrm>
    </dsp:sp>
    <dsp:sp modelId="{91E2D146-5FD5-4958-917B-6273BB72061E}">
      <dsp:nvSpPr>
        <dsp:cNvPr id="0" name=""/>
        <dsp:cNvSpPr/>
      </dsp:nvSpPr>
      <dsp:spPr>
        <a:xfrm rot="10800000">
          <a:off x="0" y="0"/>
          <a:ext cx="8382000" cy="1700763"/>
        </a:xfrm>
        <a:prstGeom prst="upArrowCallou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FFFFCC"/>
              </a:solidFill>
              <a:latin typeface="Arial" pitchFamily="34" charset="0"/>
              <a:cs typeface="Arial" pitchFamily="34" charset="0"/>
            </a:rPr>
            <a:t>Фельдшера скорой медицинской помощи</a:t>
          </a:r>
          <a:endParaRPr lang="ru-RU" sz="1200" b="1" kern="1200" dirty="0">
            <a:solidFill>
              <a:srgbClr val="FFFFCC"/>
            </a:solidFill>
            <a:latin typeface="Arial" pitchFamily="34" charset="0"/>
            <a:cs typeface="Arial" pitchFamily="34" charset="0"/>
          </a:endParaRPr>
        </a:p>
      </dsp:txBody>
      <dsp:txXfrm rot="-10800000">
        <a:off x="0" y="0"/>
        <a:ext cx="8382000" cy="596967"/>
      </dsp:txXfrm>
    </dsp:sp>
    <dsp:sp modelId="{0AF64489-E66F-4E5B-86FC-E75AA28192E2}">
      <dsp:nvSpPr>
        <dsp:cNvPr id="0" name=""/>
        <dsp:cNvSpPr/>
      </dsp:nvSpPr>
      <dsp:spPr>
        <a:xfrm>
          <a:off x="4092" y="435074"/>
          <a:ext cx="2791271" cy="833169"/>
        </a:xfrm>
        <a:prstGeom prst="rect">
          <a:avLst/>
        </a:prstGeom>
        <a:solidFill>
          <a:schemeClr val="accent3">
            <a:alpha val="90000"/>
            <a:tint val="40000"/>
            <a:hueOff val="0"/>
            <a:satOff val="0"/>
            <a:lumOff val="0"/>
            <a:alphaOff val="-33846"/>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rtl="0">
            <a:lnSpc>
              <a:spcPct val="90000"/>
            </a:lnSpc>
            <a:spcBef>
              <a:spcPct val="0"/>
            </a:spcBef>
            <a:spcAft>
              <a:spcPct val="35000"/>
            </a:spcAft>
          </a:pPr>
          <a:r>
            <a:rPr kumimoji="0" lang="ru-RU" sz="1000" b="1" i="0" u="none" strike="noStrike" kern="1200" cap="none" normalizeH="0" baseline="0" smtClean="0">
              <a:ln/>
              <a:solidFill>
                <a:schemeClr val="tx1"/>
              </a:solidFill>
              <a:effectLst/>
              <a:latin typeface="Arial" pitchFamily="34" charset="0"/>
              <a:ea typeface="Calibri" pitchFamily="34" charset="0"/>
              <a:cs typeface="Arial" pitchFamily="34" charset="0"/>
            </a:rPr>
            <a:t>В 2015-2016 годах 362 фельдшера стажировка на базе РСЦ ГБУЗ «Пензенская областная клиническая больница им. Н.Н. Бурденко».</a:t>
          </a:r>
          <a:endParaRPr lang="ru-RU" sz="1000" b="1" kern="1200" dirty="0">
            <a:solidFill>
              <a:schemeClr val="tx1"/>
            </a:solidFill>
            <a:latin typeface="Arial" pitchFamily="34" charset="0"/>
            <a:cs typeface="Arial" pitchFamily="34" charset="0"/>
          </a:endParaRPr>
        </a:p>
      </dsp:txBody>
      <dsp:txXfrm>
        <a:off x="4092" y="435074"/>
        <a:ext cx="2791271" cy="833169"/>
      </dsp:txXfrm>
    </dsp:sp>
    <dsp:sp modelId="{F46F4CA9-F89B-41BC-8C45-4F4E8993DE68}">
      <dsp:nvSpPr>
        <dsp:cNvPr id="0" name=""/>
        <dsp:cNvSpPr/>
      </dsp:nvSpPr>
      <dsp:spPr>
        <a:xfrm>
          <a:off x="2795364" y="435074"/>
          <a:ext cx="2791271" cy="833169"/>
        </a:xfrm>
        <a:prstGeom prst="rect">
          <a:avLst/>
        </a:prstGeom>
        <a:solidFill>
          <a:schemeClr val="accent3">
            <a:alpha val="90000"/>
            <a:tint val="40000"/>
            <a:hueOff val="0"/>
            <a:satOff val="0"/>
            <a:lumOff val="0"/>
            <a:alphaOff val="-36923"/>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rtl="0">
            <a:lnSpc>
              <a:spcPct val="90000"/>
            </a:lnSpc>
            <a:spcBef>
              <a:spcPct val="0"/>
            </a:spcBef>
            <a:spcAft>
              <a:spcPct val="35000"/>
            </a:spcAft>
          </a:pPr>
          <a:r>
            <a:rPr kumimoji="0" lang="ru-RU" sz="1000" b="1" i="0" u="none" strike="noStrike" kern="1200" cap="none" normalizeH="0" baseline="0" smtClean="0">
              <a:ln/>
              <a:solidFill>
                <a:schemeClr val="tx1"/>
              </a:solidFill>
              <a:effectLst/>
              <a:latin typeface="Arial" pitchFamily="34" charset="0"/>
              <a:ea typeface="Calibri" pitchFamily="34" charset="0"/>
              <a:cs typeface="Arial" pitchFamily="34" charset="0"/>
            </a:rPr>
            <a:t>В 2016 году - 608 фельдшеров обучены  навыкам сердечно-легочной реанимации на базе ГБУЗ «ТЦМК Пензенской области».</a:t>
          </a:r>
          <a:endParaRPr lang="ru-RU" sz="1000" b="1" kern="1200" dirty="0">
            <a:solidFill>
              <a:schemeClr val="tx1"/>
            </a:solidFill>
            <a:latin typeface="Arial" pitchFamily="34" charset="0"/>
            <a:cs typeface="Arial" pitchFamily="34" charset="0"/>
          </a:endParaRPr>
        </a:p>
      </dsp:txBody>
      <dsp:txXfrm>
        <a:off x="2795364" y="435074"/>
        <a:ext cx="2791271" cy="833169"/>
      </dsp:txXfrm>
    </dsp:sp>
    <dsp:sp modelId="{453FC5BD-F413-45AC-98A5-BF2E28BD93BE}">
      <dsp:nvSpPr>
        <dsp:cNvPr id="0" name=""/>
        <dsp:cNvSpPr/>
      </dsp:nvSpPr>
      <dsp:spPr>
        <a:xfrm>
          <a:off x="5586635" y="435074"/>
          <a:ext cx="2791271" cy="833169"/>
        </a:xfrm>
        <a:prstGeom prst="rect">
          <a:avLst/>
        </a:prstGeom>
        <a:solidFill>
          <a:schemeClr val="accent3">
            <a:alpha val="90000"/>
            <a:tint val="40000"/>
            <a:hueOff val="0"/>
            <a:satOff val="0"/>
            <a:lumOff val="0"/>
            <a:alphaOff val="-4000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rtl="0">
            <a:lnSpc>
              <a:spcPct val="90000"/>
            </a:lnSpc>
            <a:spcBef>
              <a:spcPct val="0"/>
            </a:spcBef>
            <a:spcAft>
              <a:spcPct val="35000"/>
            </a:spcAft>
          </a:pPr>
          <a:r>
            <a:rPr kumimoji="0" lang="ru-RU" sz="1000" b="1" i="0" u="none" strike="noStrike" kern="1200" cap="none" normalizeH="0" baseline="0" smtClean="0">
              <a:ln/>
              <a:solidFill>
                <a:schemeClr val="tx1"/>
              </a:solidFill>
              <a:effectLst/>
              <a:latin typeface="Arial" pitchFamily="34" charset="0"/>
              <a:ea typeface="Calibri" pitchFamily="34" charset="0"/>
              <a:cs typeface="Arial" pitchFamily="34" charset="0"/>
            </a:rPr>
            <a:t>В 2017 году 372 фельдшера обучены правильной  интерпретации ЭКГ исследований и своевременному оказанию медицинской помощи пациентам при ССЗ </a:t>
          </a:r>
          <a:endParaRPr kumimoji="0" lang="ru-RU" sz="1000" b="1" i="0" u="none" strike="noStrike" kern="1200" cap="none" normalizeH="0" baseline="0" dirty="0" smtClean="0">
            <a:ln/>
            <a:solidFill>
              <a:schemeClr val="tx1"/>
            </a:solidFill>
            <a:effectLst/>
            <a:latin typeface="Arial" pitchFamily="34" charset="0"/>
            <a:cs typeface="Arial" pitchFamily="34" charset="0"/>
          </a:endParaRPr>
        </a:p>
      </dsp:txBody>
      <dsp:txXfrm>
        <a:off x="5586635" y="435074"/>
        <a:ext cx="2791271" cy="833169"/>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image" Target="../media/image2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F9EF0B-0EC3-4B9D-B868-A7B7EA5A7719}" type="datetimeFigureOut">
              <a:rPr lang="ru-RU" smtClean="0"/>
              <a:t>11.10.2017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15A63-A892-4C41-B156-5A9BA016823C}" type="slidenum">
              <a:rPr lang="ru-RU" smtClean="0"/>
              <a:t>‹#›</a:t>
            </a:fld>
            <a:endParaRPr lang="ru-RU"/>
          </a:p>
        </p:txBody>
      </p:sp>
    </p:spTree>
    <p:extLst>
      <p:ext uri="{BB962C8B-B14F-4D97-AF65-F5344CB8AC3E}">
        <p14:creationId xmlns:p14="http://schemas.microsoft.com/office/powerpoint/2010/main" val="1107006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1126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B035D7-3504-4294-AAB9-148D94A9153F}" type="slidenum">
              <a:rPr lang="ru-RU" smtClean="0"/>
              <a:pPr fontAlgn="base">
                <a:spcBef>
                  <a:spcPct val="0"/>
                </a:spcBef>
                <a:spcAft>
                  <a:spcPct val="0"/>
                </a:spcAft>
                <a:defRPr/>
              </a:pPr>
              <a:t>6</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2345C30-FD79-47D1-B006-8E08D987E0B5}" type="slidenum">
              <a:rPr lang="ru-RU" altLang="ru-RU">
                <a:latin typeface="Times New Roman" panose="02020603050405020304" pitchFamily="18" charset="0"/>
              </a:rPr>
              <a:pPr eaLnBrk="1" hangingPunct="1"/>
              <a:t>135</a:t>
            </a:fld>
            <a:endParaRPr lang="ru-RU" altLang="ru-RU">
              <a:latin typeface="Times New Roman" panose="02020603050405020304" pitchFamily="18" charset="0"/>
            </a:endParaRPr>
          </a:p>
        </p:txBody>
      </p:sp>
      <p:sp>
        <p:nvSpPr>
          <p:cNvPr id="80899" name="Образ слайда 1"/>
          <p:cNvSpPr>
            <a:spLocks noGrp="1" noRot="1" noChangeAspect="1" noTextEdit="1"/>
          </p:cNvSpPr>
          <p:nvPr>
            <p:ph type="sldImg"/>
          </p:nvPr>
        </p:nvSpPr>
        <p:spPr bwMode="auto">
          <a:xfrm>
            <a:off x="908050" y="736600"/>
            <a:ext cx="4979988" cy="3736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Заметки 2"/>
          <p:cNvSpPr>
            <a:spLocks noGrp="1"/>
          </p:cNvSpPr>
          <p:nvPr>
            <p:ph type="body" idx="1"/>
          </p:nvPr>
        </p:nvSpPr>
        <p:spPr bwMode="auto">
          <a:xfrm>
            <a:off x="679450" y="4714875"/>
            <a:ext cx="5437188" cy="446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numCol="1" anchor="t" anchorCtr="0" compatLnSpc="1">
            <a:prstTxWarp prst="textNoShape">
              <a:avLst/>
            </a:prstTxWarp>
          </a:bodyPr>
          <a:lstStyle/>
          <a:p>
            <a:pPr eaLnBrk="1" hangingPunct="1">
              <a:spcBef>
                <a:spcPct val="0"/>
              </a:spcBef>
            </a:pPr>
            <a:endParaRPr lang="ru-RU" altLang="ru-RU" smtClean="0">
              <a:latin typeface="Arial" panose="020B0604020202020204" pitchFamily="34" charset="0"/>
            </a:endParaRPr>
          </a:p>
        </p:txBody>
      </p:sp>
      <p:sp>
        <p:nvSpPr>
          <p:cNvPr id="80901" name="Номер слайда 3"/>
          <p:cNvSpPr txBox="1">
            <a:spLocks noGrp="1"/>
          </p:cNvSpPr>
          <p:nvPr/>
        </p:nvSpPr>
        <p:spPr bwMode="auto">
          <a:xfrm>
            <a:off x="3849688" y="9428163"/>
            <a:ext cx="29448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defTabSz="449263" eaLnBrk="0" hangingPunct="0">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1pPr>
            <a:lvl2pPr marL="742950" indent="-285750" defTabSz="449263" eaLnBrk="0" hangingPunct="0">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2pPr>
            <a:lvl3pPr marL="1143000" indent="-228600" defTabSz="449263" eaLnBrk="0" hangingPunct="0">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3pPr>
            <a:lvl4pPr marL="1600200" indent="-228600" defTabSz="449263" eaLnBrk="0" hangingPunct="0">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4pPr>
            <a:lvl5pPr marL="2057400" indent="-228600" defTabSz="449263" eaLnBrk="0" hangingPunct="0">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Calibri" panose="020F0502020204030204" pitchFamily="34" charset="0"/>
                <a:cs typeface="Arial" panose="020B0604020202020204" pitchFamily="34" charset="0"/>
              </a:defRPr>
            </a:lvl9pPr>
          </a:lstStyle>
          <a:p>
            <a:pPr algn="r" eaLnBrk="1" hangingPunct="1">
              <a:buClr>
                <a:srgbClr val="000000"/>
              </a:buClr>
              <a:buSzPct val="100000"/>
              <a:buFont typeface="Times New Roman" panose="02020603050405020304" pitchFamily="18" charset="0"/>
              <a:buNone/>
            </a:pPr>
            <a:fld id="{736FAB9D-0BC9-4933-92F4-BC8C12B4427A}" type="slidenum">
              <a:rPr lang="ru-RU" altLang="ru-RU" sz="1200">
                <a:solidFill>
                  <a:srgbClr val="000000"/>
                </a:solidFill>
                <a:latin typeface="Times New Roman" panose="02020603050405020304" pitchFamily="18" charset="0"/>
                <a:cs typeface="Lucida Sans Unicode" panose="020B0602030504020204" pitchFamily="34" charset="0"/>
              </a:rPr>
              <a:pPr algn="r" eaLnBrk="1" hangingPunct="1">
                <a:buClr>
                  <a:srgbClr val="000000"/>
                </a:buClr>
                <a:buSzPct val="100000"/>
                <a:buFont typeface="Times New Roman" panose="02020603050405020304" pitchFamily="18" charset="0"/>
                <a:buNone/>
              </a:pPr>
              <a:t>135</a:t>
            </a:fld>
            <a:endParaRPr lang="ru-RU" altLang="ru-RU" sz="1200">
              <a:solidFill>
                <a:srgbClr val="000000"/>
              </a:solidFill>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206764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F915A63-A892-4C41-B156-5A9BA016823C}" type="slidenum">
              <a:rPr lang="ru-RU" smtClean="0"/>
              <a:t>25</a:t>
            </a:fld>
            <a:endParaRPr lang="ru-RU"/>
          </a:p>
        </p:txBody>
      </p:sp>
    </p:spTree>
    <p:extLst>
      <p:ext uri="{BB962C8B-B14F-4D97-AF65-F5344CB8AC3E}">
        <p14:creationId xmlns:p14="http://schemas.microsoft.com/office/powerpoint/2010/main" val="26315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Здравствуйте уважаемые коллеги!</a:t>
            </a:r>
          </a:p>
          <a:p>
            <a:pPr fontAlgn="base"/>
            <a:r>
              <a:rPr lang="ru-RU" sz="1200" kern="1200" dirty="0" smtClean="0">
                <a:solidFill>
                  <a:schemeClr val="tx1"/>
                </a:solidFill>
                <a:effectLst/>
                <a:latin typeface="+mn-lt"/>
                <a:ea typeface="+mn-ea"/>
                <a:cs typeface="+mn-cs"/>
              </a:rPr>
              <a:t>	Позвольте приветствовать вас в этом зале!</a:t>
            </a:r>
          </a:p>
          <a:p>
            <a:r>
              <a:rPr lang="ru-RU" sz="1200" kern="1200" dirty="0" smtClean="0">
                <a:solidFill>
                  <a:schemeClr val="tx1"/>
                </a:solidFill>
                <a:effectLst/>
                <a:latin typeface="+mn-lt"/>
                <a:ea typeface="+mn-ea"/>
                <a:cs typeface="+mn-cs"/>
              </a:rPr>
              <a:t>	Для меня большая честь представлять Региональную общественную организацию «Новосибирская профессиональная ассоциация специалистов сестринского дела» (РОО «НПАССД») на сегодняшнем мероприятии.</a:t>
            </a:r>
          </a:p>
          <a:p>
            <a:r>
              <a:rPr lang="ru-RU" sz="1200" kern="1200" dirty="0" smtClean="0">
                <a:solidFill>
                  <a:schemeClr val="tx1"/>
                </a:solidFill>
                <a:effectLst/>
                <a:latin typeface="+mn-lt"/>
                <a:ea typeface="+mn-ea"/>
                <a:cs typeface="+mn-cs"/>
              </a:rPr>
              <a:t>	Охрана здоровья граждан является одной из приоритетных задач социальной политики государства. На современном этапе особую актуальность приобретают вопросы качества медицинской помощи, которые нельзя рассматривать отдельно от вопросов подготовки специалистов со средним медицинским образованием на </a:t>
            </a:r>
            <a:r>
              <a:rPr lang="ru-RU" sz="1200" kern="1200" dirty="0" err="1" smtClean="0">
                <a:solidFill>
                  <a:schemeClr val="tx1"/>
                </a:solidFill>
                <a:effectLst/>
                <a:latin typeface="+mn-lt"/>
                <a:ea typeface="+mn-ea"/>
                <a:cs typeface="+mn-cs"/>
              </a:rPr>
              <a:t>додипломном</a:t>
            </a:r>
            <a:r>
              <a:rPr lang="ru-RU" sz="1200" kern="1200" dirty="0" smtClean="0">
                <a:solidFill>
                  <a:schemeClr val="tx1"/>
                </a:solidFill>
                <a:effectLst/>
                <a:latin typeface="+mn-lt"/>
                <a:ea typeface="+mn-ea"/>
                <a:cs typeface="+mn-cs"/>
              </a:rPr>
              <a:t> и последипломном уровнях образования и создания системы мотивации к непрерывному повышению квалификации.</a:t>
            </a:r>
            <a:endParaRPr lang="ru-RU" dirty="0"/>
          </a:p>
        </p:txBody>
      </p:sp>
      <p:sp>
        <p:nvSpPr>
          <p:cNvPr id="4" name="Номер слайда 3"/>
          <p:cNvSpPr>
            <a:spLocks noGrp="1"/>
          </p:cNvSpPr>
          <p:nvPr>
            <p:ph type="sldNum" sz="quarter" idx="10"/>
          </p:nvPr>
        </p:nvSpPr>
        <p:spPr/>
        <p:txBody>
          <a:bodyPr/>
          <a:lstStyle/>
          <a:p>
            <a:fld id="{A9AFF746-D3F0-4B43-B310-0FD147966EF3}" type="slidenum">
              <a:rPr lang="ru-RU" smtClean="0"/>
              <a:t>56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882F989-EF69-4094-BCE8-BC28606B1562}" type="slidenum">
              <a:rPr lang="ru-RU" smtClean="0"/>
              <a:pPr/>
              <a:t>80</a:t>
            </a:fld>
            <a:endParaRPr lang="ru-RU"/>
          </a:p>
        </p:txBody>
      </p:sp>
    </p:spTree>
    <p:extLst>
      <p:ext uri="{BB962C8B-B14F-4D97-AF65-F5344CB8AC3E}">
        <p14:creationId xmlns:p14="http://schemas.microsoft.com/office/powerpoint/2010/main" val="88644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E302FF0-CD58-48B3-865F-0BFEA1A2E056}" type="slidenum">
              <a:rPr lang="ru-RU" smtClean="0"/>
              <a:pPr/>
              <a:t>96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81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528DEAD-9B66-4AE9-BCB9-22F095E737B0}" type="slidenum">
              <a:rPr lang="ru-RU" altLang="ru-RU" smtClean="0"/>
              <a:pPr/>
              <a:t>104</a:t>
            </a:fld>
            <a:endParaRPr lang="ru-RU"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a:ln/>
        </p:spPr>
      </p:sp>
      <p:sp>
        <p:nvSpPr>
          <p:cNvPr id="194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smtClean="0"/>
          </a:p>
        </p:txBody>
      </p:sp>
      <p:sp>
        <p:nvSpPr>
          <p:cNvPr id="19460"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fld id="{731A5A4F-AA60-43DF-9BBF-539A9BD6DA56}" type="slidenum">
              <a:rPr lang="ru-RU" altLang="ru-RU" sz="1200" b="0">
                <a:latin typeface="Calibri" pitchFamily="34" charset="0"/>
              </a:rPr>
              <a:pPr algn="r" eaLnBrk="1" hangingPunct="1"/>
              <a:t>113</a:t>
            </a:fld>
            <a:endParaRPr lang="ru-RU" altLang="ru-RU" sz="1200" b="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a:ln/>
        </p:spPr>
      </p:sp>
      <p:sp>
        <p:nvSpPr>
          <p:cNvPr id="2048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2048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2C732AA-E5CD-43D1-A904-DB1C5D5A13A5}" type="slidenum">
              <a:rPr lang="ru-RU" altLang="ru-RU" b="0"/>
              <a:pPr/>
              <a:t>117</a:t>
            </a:fld>
            <a:endParaRPr lang="ru-RU" altLang="ru-RU"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spcBef>
                <a:spcPct val="0"/>
              </a:spcBef>
            </a:pPr>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pic>
        <p:nvPicPr>
          <p:cNvPr id="7" name="Изображение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09320"/>
            <a:ext cx="1560653" cy="558752"/>
          </a:xfrm>
          <a:prstGeom prst="rect">
            <a:avLst/>
          </a:prstGeom>
        </p:spPr>
      </p:pic>
      <p:sp>
        <p:nvSpPr>
          <p:cNvPr id="10" name="Овал 9"/>
          <p:cNvSpPr/>
          <p:nvPr userDrawn="1"/>
        </p:nvSpPr>
        <p:spPr>
          <a:xfrm>
            <a:off x="8636505" y="6361373"/>
            <a:ext cx="396000" cy="396833"/>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2215027-71A7-1047-BF52-B665DF66307F}" type="slidenum">
              <a:rPr lang="ru-RU" sz="1400">
                <a:solidFill>
                  <a:schemeClr val="accent1"/>
                </a:solidFill>
                <a:latin typeface="Century Gothic" charset="0"/>
                <a:ea typeface="Century Gothic" charset="0"/>
                <a:cs typeface="Century Gothic" charset="0"/>
              </a:rPr>
              <a:pPr algn="ctr"/>
              <a:t>‹#›</a:t>
            </a:fld>
            <a:endParaRPr lang="ru-RU" sz="1400">
              <a:solidFill>
                <a:schemeClr val="accent1"/>
              </a:solidFill>
              <a:latin typeface="Century Gothic" charset="0"/>
              <a:ea typeface="Century Gothic" charset="0"/>
              <a:cs typeface="Century Gothic" charset="0"/>
            </a:endParaRPr>
          </a:p>
        </p:txBody>
      </p:sp>
      <p:pic>
        <p:nvPicPr>
          <p:cNvPr id="16" name="Изображение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2" name="Заголовок 1"/>
          <p:cNvSpPr>
            <a:spLocks noGrp="1"/>
          </p:cNvSpPr>
          <p:nvPr>
            <p:ph type="ctrTitle"/>
          </p:nvPr>
        </p:nvSpPr>
        <p:spPr>
          <a:xfrm>
            <a:off x="0" y="0"/>
            <a:ext cx="9144000" cy="1071154"/>
          </a:xfrm>
        </p:spPr>
        <p:txBody>
          <a:bodyPr>
            <a:normAutofit/>
          </a:bodyPr>
          <a:lstStyle>
            <a:lvl1pPr>
              <a:defRPr sz="1800">
                <a:solidFill>
                  <a:schemeClr val="tx1"/>
                </a:solidFill>
                <a:latin typeface="Century Gothic" charset="0"/>
                <a:ea typeface="Century Gothic" charset="0"/>
                <a:cs typeface="Century Gothic" charset="0"/>
              </a:defRPr>
            </a:lvl1pPr>
          </a:lstStyle>
          <a:p>
            <a:r>
              <a:rPr lang="ru-RU"/>
              <a:t>Образец заголовка</a:t>
            </a:r>
          </a:p>
        </p:txBody>
      </p:sp>
    </p:spTree>
    <p:extLst>
      <p:ext uri="{BB962C8B-B14F-4D97-AF65-F5344CB8AC3E}">
        <p14:creationId xmlns:p14="http://schemas.microsoft.com/office/powerpoint/2010/main" val="4076335874"/>
      </p:ext>
    </p:extLst>
  </p:cSld>
  <p:clrMapOvr>
    <a:masterClrMapping/>
  </p:clrMapOvr>
  <p:extLst>
    <p:ext uri="{DCECCB84-F9BA-43D5-87BE-67443E8EF086}">
      <p15:sldGuideLst xmlns:p15="http://schemas.microsoft.com/office/powerpoint/2012/main">
        <p15:guide id="1" pos="5375" userDrawn="1">
          <p15:clr>
            <a:srgbClr val="FBAE40"/>
          </p15:clr>
        </p15:guide>
        <p15:guide id="2" pos="36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pic>
        <p:nvPicPr>
          <p:cNvPr id="7" name="Изображение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09320"/>
            <a:ext cx="1560653" cy="558752"/>
          </a:xfrm>
          <a:prstGeom prst="rect">
            <a:avLst/>
          </a:prstGeom>
        </p:spPr>
      </p:pic>
      <p:sp>
        <p:nvSpPr>
          <p:cNvPr id="10" name="Овал 9"/>
          <p:cNvSpPr/>
          <p:nvPr userDrawn="1"/>
        </p:nvSpPr>
        <p:spPr>
          <a:xfrm>
            <a:off x="8636505" y="6361373"/>
            <a:ext cx="396000" cy="396833"/>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2215027-71A7-1047-BF52-B665DF66307F}" type="slidenum">
              <a:rPr lang="ru-RU" sz="1400">
                <a:solidFill>
                  <a:schemeClr val="accent1"/>
                </a:solidFill>
                <a:latin typeface="Century Gothic" charset="0"/>
                <a:ea typeface="Century Gothic" charset="0"/>
                <a:cs typeface="Century Gothic" charset="0"/>
              </a:rPr>
              <a:pPr algn="ctr"/>
              <a:t>‹#›</a:t>
            </a:fld>
            <a:endParaRPr lang="ru-RU" sz="1400">
              <a:solidFill>
                <a:schemeClr val="accent1"/>
              </a:solidFill>
              <a:latin typeface="Century Gothic" charset="0"/>
              <a:ea typeface="Century Gothic" charset="0"/>
              <a:cs typeface="Century Gothic" charset="0"/>
            </a:endParaRPr>
          </a:p>
        </p:txBody>
      </p:sp>
      <p:pic>
        <p:nvPicPr>
          <p:cNvPr id="16" name="Изображение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2" name="Заголовок 1"/>
          <p:cNvSpPr>
            <a:spLocks noGrp="1"/>
          </p:cNvSpPr>
          <p:nvPr>
            <p:ph type="ctrTitle"/>
          </p:nvPr>
        </p:nvSpPr>
        <p:spPr>
          <a:xfrm>
            <a:off x="0" y="0"/>
            <a:ext cx="9144000" cy="1071154"/>
          </a:xfrm>
        </p:spPr>
        <p:txBody>
          <a:bodyPr>
            <a:normAutofit/>
          </a:bodyPr>
          <a:lstStyle>
            <a:lvl1pPr>
              <a:defRPr sz="1800">
                <a:solidFill>
                  <a:schemeClr val="tx1"/>
                </a:solidFill>
                <a:latin typeface="Century Gothic" charset="0"/>
                <a:ea typeface="Century Gothic" charset="0"/>
                <a:cs typeface="Century Gothic" charset="0"/>
              </a:defRPr>
            </a:lvl1pPr>
          </a:lstStyle>
          <a:p>
            <a:r>
              <a:rPr lang="ru-RU"/>
              <a:t>Образец заголовка</a:t>
            </a:r>
          </a:p>
        </p:txBody>
      </p:sp>
    </p:spTree>
    <p:extLst>
      <p:ext uri="{BB962C8B-B14F-4D97-AF65-F5344CB8AC3E}">
        <p14:creationId xmlns:p14="http://schemas.microsoft.com/office/powerpoint/2010/main" val="4076335874"/>
      </p:ext>
    </p:extLst>
  </p:cSld>
  <p:clrMapOvr>
    <a:masterClrMapping/>
  </p:clrMapOvr>
  <p:extLst>
    <p:ext uri="{DCECCB84-F9BA-43D5-87BE-67443E8EF086}">
      <p15:sldGuideLst xmlns:p15="http://schemas.microsoft.com/office/powerpoint/2012/main">
        <p15:guide id="1" pos="5375" userDrawn="1">
          <p15:clr>
            <a:srgbClr val="FBAE40"/>
          </p15:clr>
        </p15:guide>
        <p15:guide id="2" pos="36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Титульный слайд">
    <p:spTree>
      <p:nvGrpSpPr>
        <p:cNvPr id="1" name=""/>
        <p:cNvGrpSpPr/>
        <p:nvPr/>
      </p:nvGrpSpPr>
      <p:grpSpPr>
        <a:xfrm>
          <a:off x="0" y="0"/>
          <a:ext cx="0" cy="0"/>
          <a:chOff x="0" y="0"/>
          <a:chExt cx="0" cy="0"/>
        </a:xfrm>
      </p:grpSpPr>
      <p:pic>
        <p:nvPicPr>
          <p:cNvPr id="7" name="Изображение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09320"/>
            <a:ext cx="1560653" cy="558752"/>
          </a:xfrm>
          <a:prstGeom prst="rect">
            <a:avLst/>
          </a:prstGeom>
        </p:spPr>
      </p:pic>
      <p:sp>
        <p:nvSpPr>
          <p:cNvPr id="10" name="Овал 9"/>
          <p:cNvSpPr/>
          <p:nvPr userDrawn="1"/>
        </p:nvSpPr>
        <p:spPr>
          <a:xfrm>
            <a:off x="8636505" y="6361373"/>
            <a:ext cx="396000" cy="396833"/>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2215027-71A7-1047-BF52-B665DF66307F}" type="slidenum">
              <a:rPr lang="ru-RU" sz="1400">
                <a:solidFill>
                  <a:schemeClr val="accent1"/>
                </a:solidFill>
                <a:latin typeface="Century Gothic" charset="0"/>
                <a:ea typeface="Century Gothic" charset="0"/>
                <a:cs typeface="Century Gothic" charset="0"/>
              </a:rPr>
              <a:pPr algn="ctr"/>
              <a:t>‹#›</a:t>
            </a:fld>
            <a:endParaRPr lang="ru-RU" sz="1400">
              <a:solidFill>
                <a:schemeClr val="accent1"/>
              </a:solidFill>
              <a:latin typeface="Century Gothic" charset="0"/>
              <a:ea typeface="Century Gothic" charset="0"/>
              <a:cs typeface="Century Gothic" charset="0"/>
            </a:endParaRPr>
          </a:p>
        </p:txBody>
      </p:sp>
      <p:pic>
        <p:nvPicPr>
          <p:cNvPr id="16" name="Изображение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2" name="Заголовок 1"/>
          <p:cNvSpPr>
            <a:spLocks noGrp="1"/>
          </p:cNvSpPr>
          <p:nvPr>
            <p:ph type="ctrTitle"/>
          </p:nvPr>
        </p:nvSpPr>
        <p:spPr>
          <a:xfrm>
            <a:off x="0" y="0"/>
            <a:ext cx="9144000" cy="1071154"/>
          </a:xfrm>
        </p:spPr>
        <p:txBody>
          <a:bodyPr>
            <a:normAutofit/>
          </a:bodyPr>
          <a:lstStyle>
            <a:lvl1pPr>
              <a:defRPr sz="1800">
                <a:solidFill>
                  <a:schemeClr val="tx1"/>
                </a:solidFill>
                <a:latin typeface="Century Gothic" charset="0"/>
                <a:ea typeface="Century Gothic" charset="0"/>
                <a:cs typeface="Century Gothic" charset="0"/>
              </a:defRPr>
            </a:lvl1pPr>
          </a:lstStyle>
          <a:p>
            <a:r>
              <a:rPr lang="ru-RU"/>
              <a:t>Образец заголовка</a:t>
            </a:r>
          </a:p>
        </p:txBody>
      </p:sp>
    </p:spTree>
    <p:extLst>
      <p:ext uri="{BB962C8B-B14F-4D97-AF65-F5344CB8AC3E}">
        <p14:creationId xmlns:p14="http://schemas.microsoft.com/office/powerpoint/2010/main" val="2873525876"/>
      </p:ext>
    </p:extLst>
  </p:cSld>
  <p:clrMapOvr>
    <a:masterClrMapping/>
  </p:clrMapOvr>
  <p:extLst>
    <p:ext uri="{DCECCB84-F9BA-43D5-87BE-67443E8EF086}">
      <p15:sldGuideLst xmlns:p15="http://schemas.microsoft.com/office/powerpoint/2012/main">
        <p15:guide id="1" pos="5375" userDrawn="1">
          <p15:clr>
            <a:srgbClr val="FBAE40"/>
          </p15:clr>
        </p15:guide>
        <p15:guide id="2" pos="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Титульный слайд">
    <p:spTree>
      <p:nvGrpSpPr>
        <p:cNvPr id="1" name=""/>
        <p:cNvGrpSpPr/>
        <p:nvPr/>
      </p:nvGrpSpPr>
      <p:grpSpPr>
        <a:xfrm>
          <a:off x="0" y="0"/>
          <a:ext cx="0" cy="0"/>
          <a:chOff x="0" y="0"/>
          <a:chExt cx="0" cy="0"/>
        </a:xfrm>
      </p:grpSpPr>
      <p:pic>
        <p:nvPicPr>
          <p:cNvPr id="7" name="Изображение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09320"/>
            <a:ext cx="1560653" cy="558752"/>
          </a:xfrm>
          <a:prstGeom prst="rect">
            <a:avLst/>
          </a:prstGeom>
        </p:spPr>
      </p:pic>
      <p:sp>
        <p:nvSpPr>
          <p:cNvPr id="10" name="Овал 9"/>
          <p:cNvSpPr/>
          <p:nvPr userDrawn="1"/>
        </p:nvSpPr>
        <p:spPr>
          <a:xfrm>
            <a:off x="8636505" y="6361373"/>
            <a:ext cx="396000" cy="396833"/>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2215027-71A7-1047-BF52-B665DF66307F}" type="slidenum">
              <a:rPr lang="ru-RU" sz="1400">
                <a:solidFill>
                  <a:schemeClr val="accent1"/>
                </a:solidFill>
                <a:latin typeface="Century Gothic" charset="0"/>
                <a:ea typeface="Century Gothic" charset="0"/>
                <a:cs typeface="Century Gothic" charset="0"/>
              </a:rPr>
              <a:pPr algn="ctr"/>
              <a:t>‹#›</a:t>
            </a:fld>
            <a:endParaRPr lang="ru-RU" sz="1400">
              <a:solidFill>
                <a:schemeClr val="accent1"/>
              </a:solidFill>
              <a:latin typeface="Century Gothic" charset="0"/>
              <a:ea typeface="Century Gothic" charset="0"/>
              <a:cs typeface="Century Gothic" charset="0"/>
            </a:endParaRPr>
          </a:p>
        </p:txBody>
      </p:sp>
      <p:pic>
        <p:nvPicPr>
          <p:cNvPr id="16" name="Изображение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2" name="Заголовок 1"/>
          <p:cNvSpPr>
            <a:spLocks noGrp="1"/>
          </p:cNvSpPr>
          <p:nvPr>
            <p:ph type="ctrTitle"/>
          </p:nvPr>
        </p:nvSpPr>
        <p:spPr>
          <a:xfrm>
            <a:off x="0" y="0"/>
            <a:ext cx="9144000" cy="1071154"/>
          </a:xfrm>
        </p:spPr>
        <p:txBody>
          <a:bodyPr>
            <a:normAutofit/>
          </a:bodyPr>
          <a:lstStyle>
            <a:lvl1pPr>
              <a:defRPr sz="1800">
                <a:solidFill>
                  <a:schemeClr val="tx1"/>
                </a:solidFill>
                <a:latin typeface="Century Gothic" charset="0"/>
                <a:ea typeface="Century Gothic" charset="0"/>
                <a:cs typeface="Century Gothic" charset="0"/>
              </a:defRPr>
            </a:lvl1pPr>
          </a:lstStyle>
          <a:p>
            <a:r>
              <a:rPr lang="ru-RU"/>
              <a:t>Образец заголовка</a:t>
            </a:r>
          </a:p>
        </p:txBody>
      </p:sp>
    </p:spTree>
    <p:extLst>
      <p:ext uri="{BB962C8B-B14F-4D97-AF65-F5344CB8AC3E}">
        <p14:creationId xmlns:p14="http://schemas.microsoft.com/office/powerpoint/2010/main" val="2873525876"/>
      </p:ext>
    </p:extLst>
  </p:cSld>
  <p:clrMapOvr>
    <a:masterClrMapping/>
  </p:clrMapOvr>
  <p:extLst>
    <p:ext uri="{DCECCB84-F9BA-43D5-87BE-67443E8EF086}">
      <p15:sldGuideLst xmlns:p15="http://schemas.microsoft.com/office/powerpoint/2012/main">
        <p15:guide id="1" pos="5375" userDrawn="1">
          <p15:clr>
            <a:srgbClr val="FBAE40"/>
          </p15:clr>
        </p15:guide>
        <p15:guide id="2" pos="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Титульный слайд">
    <p:spTree>
      <p:nvGrpSpPr>
        <p:cNvPr id="1" name=""/>
        <p:cNvGrpSpPr/>
        <p:nvPr/>
      </p:nvGrpSpPr>
      <p:grpSpPr>
        <a:xfrm>
          <a:off x="0" y="0"/>
          <a:ext cx="0" cy="0"/>
          <a:chOff x="0" y="0"/>
          <a:chExt cx="0" cy="0"/>
        </a:xfrm>
      </p:grpSpPr>
      <p:pic>
        <p:nvPicPr>
          <p:cNvPr id="7" name="Изображение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09320"/>
            <a:ext cx="1560653" cy="558752"/>
          </a:xfrm>
          <a:prstGeom prst="rect">
            <a:avLst/>
          </a:prstGeom>
        </p:spPr>
      </p:pic>
      <p:sp>
        <p:nvSpPr>
          <p:cNvPr id="10" name="Овал 9"/>
          <p:cNvSpPr/>
          <p:nvPr userDrawn="1"/>
        </p:nvSpPr>
        <p:spPr>
          <a:xfrm>
            <a:off x="8636505" y="6361373"/>
            <a:ext cx="396000" cy="396833"/>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E2215027-71A7-1047-BF52-B665DF66307F}" type="slidenum">
              <a:rPr lang="ru-RU" sz="1400">
                <a:solidFill>
                  <a:schemeClr val="accent1"/>
                </a:solidFill>
                <a:latin typeface="Century Gothic" charset="0"/>
                <a:ea typeface="Century Gothic" charset="0"/>
                <a:cs typeface="Century Gothic" charset="0"/>
              </a:rPr>
              <a:pPr algn="ctr"/>
              <a:t>‹#›</a:t>
            </a:fld>
            <a:endParaRPr lang="ru-RU" sz="1400">
              <a:solidFill>
                <a:schemeClr val="accent1"/>
              </a:solidFill>
              <a:latin typeface="Century Gothic" charset="0"/>
              <a:ea typeface="Century Gothic" charset="0"/>
              <a:cs typeface="Century Gothic" charset="0"/>
            </a:endParaRPr>
          </a:p>
        </p:txBody>
      </p:sp>
      <p:pic>
        <p:nvPicPr>
          <p:cNvPr id="16" name="Изображение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2" name="Заголовок 1"/>
          <p:cNvSpPr>
            <a:spLocks noGrp="1"/>
          </p:cNvSpPr>
          <p:nvPr>
            <p:ph type="ctrTitle"/>
          </p:nvPr>
        </p:nvSpPr>
        <p:spPr>
          <a:xfrm>
            <a:off x="0" y="0"/>
            <a:ext cx="9144000" cy="1071154"/>
          </a:xfrm>
        </p:spPr>
        <p:txBody>
          <a:bodyPr>
            <a:normAutofit/>
          </a:bodyPr>
          <a:lstStyle>
            <a:lvl1pPr>
              <a:defRPr sz="1800">
                <a:solidFill>
                  <a:schemeClr val="tx1"/>
                </a:solidFill>
                <a:latin typeface="Century Gothic" charset="0"/>
                <a:ea typeface="Century Gothic" charset="0"/>
                <a:cs typeface="Century Gothic" charset="0"/>
              </a:defRPr>
            </a:lvl1pPr>
          </a:lstStyle>
          <a:p>
            <a:r>
              <a:rPr lang="ru-RU"/>
              <a:t>Образец заголовка</a:t>
            </a:r>
          </a:p>
        </p:txBody>
      </p:sp>
    </p:spTree>
    <p:extLst>
      <p:ext uri="{BB962C8B-B14F-4D97-AF65-F5344CB8AC3E}">
        <p14:creationId xmlns:p14="http://schemas.microsoft.com/office/powerpoint/2010/main" val="2873525876"/>
      </p:ext>
    </p:extLst>
  </p:cSld>
  <p:clrMapOvr>
    <a:masterClrMapping/>
  </p:clrMapOvr>
  <p:extLst>
    <p:ext uri="{DCECCB84-F9BA-43D5-87BE-67443E8EF086}">
      <p15:sldGuideLst xmlns:p15="http://schemas.microsoft.com/office/powerpoint/2012/main">
        <p15:guide id="1" pos="5375" userDrawn="1">
          <p15:clr>
            <a:srgbClr val="FBAE40"/>
          </p15:clr>
        </p15:guide>
        <p15:guide id="2" pos="3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30725"/>
          </a:xfrm>
        </p:spPr>
        <p:txBody>
          <a:bodyPr rtlCol="0">
            <a:normAutofit/>
          </a:bodyPr>
          <a:lstStyle/>
          <a:p>
            <a:pPr lvl="0"/>
            <a:r>
              <a:rPr lang="ru-RU" noProof="0" smtClean="0"/>
              <a:t>Вставка рисунка SmartArt</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D10F35C2-C675-424D-9EEA-CA39E43EA9F4}" type="slidenum">
              <a:rPr lang="ru-RU" altLang="ru-RU"/>
              <a:pPr/>
              <a:t>‹#›</a:t>
            </a:fld>
            <a:endParaRPr lang="ru-RU" altLang="ru-RU"/>
          </a:p>
        </p:txBody>
      </p:sp>
    </p:spTree>
    <p:extLst>
      <p:ext uri="{BB962C8B-B14F-4D97-AF65-F5344CB8AC3E}">
        <p14:creationId xmlns:p14="http://schemas.microsoft.com/office/powerpoint/2010/main" val="145338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11.10.2017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11.10.2017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11.10.2017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11.10.2017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03.png"/><Relationship Id="rId5" Type="http://schemas.openxmlformats.org/officeDocument/2006/relationships/oleObject" Target="../embeddings/oleObject6.bin"/><Relationship Id="rId4" Type="http://schemas.openxmlformats.org/officeDocument/2006/relationships/image" Target="../media/image202.png"/></Relationships>
</file>

<file path=ppt/slides/_rels/slide10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2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image" Target="../media/image28.emf"/></Relationships>
</file>

<file path=ppt/slides/_rels/slide13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 Id="rId4" Type="http://schemas.openxmlformats.org/officeDocument/2006/relationships/image" Target="../media/image235.jpeg"/></Relationships>
</file>

<file path=ppt/slides/_rels/slide13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13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 Id="rId4" Type="http://schemas.openxmlformats.org/officeDocument/2006/relationships/image" Target="../media/image238.jpeg"/></Relationships>
</file>

<file path=ppt/slides/_rels/slide13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 Id="rId4" Type="http://schemas.openxmlformats.org/officeDocument/2006/relationships/image" Target="../media/image238.jpeg"/></Relationships>
</file>

<file path=ppt/slides/_rels/slide13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 Id="rId5" Type="http://schemas.openxmlformats.org/officeDocument/2006/relationships/image" Target="../media/image248.jpeg"/><Relationship Id="rId4" Type="http://schemas.openxmlformats.org/officeDocument/2006/relationships/image" Target="../media/image247.jpeg"/></Relationships>
</file>

<file path=ppt/slides/_rels/slide135.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12" Type="http://schemas.openxmlformats.org/officeDocument/2006/relationships/image" Target="../media/image258.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52.jpeg"/><Relationship Id="rId11" Type="http://schemas.openxmlformats.org/officeDocument/2006/relationships/image" Target="../media/image257.jpeg"/><Relationship Id="rId5" Type="http://schemas.openxmlformats.org/officeDocument/2006/relationships/image" Target="../media/image251.jpeg"/><Relationship Id="rId10" Type="http://schemas.openxmlformats.org/officeDocument/2006/relationships/image" Target="../media/image256.jpeg"/><Relationship Id="rId4" Type="http://schemas.openxmlformats.org/officeDocument/2006/relationships/image" Target="../media/image250.jpeg"/><Relationship Id="rId9" Type="http://schemas.openxmlformats.org/officeDocument/2006/relationships/image" Target="../media/image255.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www.russia-open.com/regions/privolzhsk/downnovgor/" TargetMode="External"/><Relationship Id="rId13" Type="http://schemas.openxmlformats.org/officeDocument/2006/relationships/hyperlink" Target="http://www.russia-open.com/regions/privolzhsk/permsk/" TargetMode="External"/><Relationship Id="rId18" Type="http://schemas.openxmlformats.org/officeDocument/2006/relationships/image" Target="../media/image49.jpeg"/><Relationship Id="rId26" Type="http://schemas.openxmlformats.org/officeDocument/2006/relationships/image" Target="../media/image53.jpeg"/><Relationship Id="rId3" Type="http://schemas.openxmlformats.org/officeDocument/2006/relationships/image" Target="../media/image42.jpeg"/><Relationship Id="rId21" Type="http://schemas.openxmlformats.org/officeDocument/2006/relationships/hyperlink" Target="http://www.russia-open.com/regions/privolzhsk/chuvash/" TargetMode="External"/><Relationship Id="rId7" Type="http://schemas.openxmlformats.org/officeDocument/2006/relationships/hyperlink" Target="http://www.russia-open.com/regions/privolzhsk/kirov/" TargetMode="External"/><Relationship Id="rId12" Type="http://schemas.openxmlformats.org/officeDocument/2006/relationships/image" Target="../media/image46.jpeg"/><Relationship Id="rId17" Type="http://schemas.openxmlformats.org/officeDocument/2006/relationships/hyperlink" Target="http://www.russia-open.com/regions/privolzhsk/morder/" TargetMode="External"/><Relationship Id="rId25" Type="http://schemas.openxmlformats.org/officeDocument/2006/relationships/hyperlink" Target="http://www.russia-open.com/regions/privolzhsk/samar/" TargetMode="External"/><Relationship Id="rId2" Type="http://schemas.openxmlformats.org/officeDocument/2006/relationships/image" Target="../media/image41.jpeg"/><Relationship Id="rId16" Type="http://schemas.openxmlformats.org/officeDocument/2006/relationships/image" Target="../media/image48.jpeg"/><Relationship Id="rId20" Type="http://schemas.openxmlformats.org/officeDocument/2006/relationships/image" Target="../media/image50.jpeg"/><Relationship Id="rId29" Type="http://schemas.openxmlformats.org/officeDocument/2006/relationships/hyperlink" Target="http://www.russia-open.com/regions/privolzhsk/ulian/" TargetMode="External"/><Relationship Id="rId1" Type="http://schemas.openxmlformats.org/officeDocument/2006/relationships/slideLayout" Target="../slideLayouts/slideLayout7.xml"/><Relationship Id="rId6" Type="http://schemas.openxmlformats.org/officeDocument/2006/relationships/hyperlink" Target="http://www.russia-open.com/regions/privolzhsk/bashkir/" TargetMode="External"/><Relationship Id="rId11" Type="http://schemas.openxmlformats.org/officeDocument/2006/relationships/hyperlink" Target="http://www.russia-open.com/regions/privolzhsk/penza/" TargetMode="External"/><Relationship Id="rId24" Type="http://schemas.openxmlformats.org/officeDocument/2006/relationships/image" Target="../media/image52.jpeg"/><Relationship Id="rId5" Type="http://schemas.openxmlformats.org/officeDocument/2006/relationships/image" Target="../media/image44.jpeg"/><Relationship Id="rId15" Type="http://schemas.openxmlformats.org/officeDocument/2006/relationships/hyperlink" Target="http://www.russia-open.com/regions/privolzhsk/mariel/" TargetMode="External"/><Relationship Id="rId23" Type="http://schemas.openxmlformats.org/officeDocument/2006/relationships/hyperlink" Target="http://www.russia-open.com/regions/privolzhsk/saratov/" TargetMode="External"/><Relationship Id="rId28" Type="http://schemas.openxmlformats.org/officeDocument/2006/relationships/image" Target="../media/image54.jpeg"/><Relationship Id="rId10" Type="http://schemas.openxmlformats.org/officeDocument/2006/relationships/image" Target="../media/image45.jpeg"/><Relationship Id="rId19" Type="http://schemas.openxmlformats.org/officeDocument/2006/relationships/hyperlink" Target="http://www.russia-open.com/regions/privolzhsk/tatar/" TargetMode="External"/><Relationship Id="rId4" Type="http://schemas.openxmlformats.org/officeDocument/2006/relationships/image" Target="../media/image43.jpeg"/><Relationship Id="rId9" Type="http://schemas.openxmlformats.org/officeDocument/2006/relationships/hyperlink" Target="http://www.russia-open.com/regions/privolzhsk/orenburg/" TargetMode="External"/><Relationship Id="rId14" Type="http://schemas.openxmlformats.org/officeDocument/2006/relationships/image" Target="../media/image47.jpeg"/><Relationship Id="rId22" Type="http://schemas.openxmlformats.org/officeDocument/2006/relationships/image" Target="../media/image51.jpeg"/><Relationship Id="rId27" Type="http://schemas.openxmlformats.org/officeDocument/2006/relationships/hyperlink" Target="http://www.russia-open.com/regions/privolzhsk/383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1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1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3" Type="http://schemas.openxmlformats.org/officeDocument/2006/relationships/diagramQuickStyle" Target="../diagrams/quickStyle1.xml"/><Relationship Id="rId3" Type="http://schemas.openxmlformats.org/officeDocument/2006/relationships/image" Target="../media/image114.png"/><Relationship Id="rId12" Type="http://schemas.openxmlformats.org/officeDocument/2006/relationships/diagramLayout" Target="../diagrams/layout1.xml"/><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17.png"/><Relationship Id="rId11" Type="http://schemas.openxmlformats.org/officeDocument/2006/relationships/diagramData" Target="../diagrams/data1.xml"/><Relationship Id="rId5" Type="http://schemas.openxmlformats.org/officeDocument/2006/relationships/image" Target="../media/image116.png"/><Relationship Id="rId15" Type="http://schemas.microsoft.com/office/2007/relationships/diagramDrawing" Target="../diagrams/drawing1.xml"/><Relationship Id="rId10" Type="http://schemas.openxmlformats.org/officeDocument/2006/relationships/image" Target="../media/image12.svg"/><Relationship Id="rId4" Type="http://schemas.openxmlformats.org/officeDocument/2006/relationships/image" Target="../media/image115.png"/><Relationship Id="rId14" Type="http://schemas.openxmlformats.org/officeDocument/2006/relationships/diagramColors" Target="../diagrams/colors1.xml"/></Relationships>
</file>

<file path=ppt/slides/_rels/slide5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jpeg"/></Relationships>
</file>

<file path=ppt/slides/_rels/slide7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7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6.png"/><Relationship Id="rId7"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0.wmf"/><Relationship Id="rId5" Type="http://schemas.openxmlformats.org/officeDocument/2006/relationships/image" Target="../media/image159.wmf"/><Relationship Id="rId4" Type="http://schemas.openxmlformats.org/officeDocument/2006/relationships/image" Target="../media/image158.png"/><Relationship Id="rId9" Type="http://schemas.openxmlformats.org/officeDocument/2006/relationships/chart" Target="../charts/char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9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2.jpeg"/></Relationships>
</file>

<file path=ppt/slides/_rels/slide92.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1.png"/><Relationship Id="rId7" Type="http://schemas.openxmlformats.org/officeDocument/2006/relationships/image" Target="../media/image176.jpeg"/><Relationship Id="rId2"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75.jpeg"/><Relationship Id="rId11" Type="http://schemas.openxmlformats.org/officeDocument/2006/relationships/image" Target="../media/image179.jpeg"/><Relationship Id="rId5" Type="http://schemas.openxmlformats.org/officeDocument/2006/relationships/image" Target="../media/image174.jpeg"/><Relationship Id="rId10" Type="http://schemas.openxmlformats.org/officeDocument/2006/relationships/image" Target="../media/image173.png"/><Relationship Id="rId4" Type="http://schemas.openxmlformats.org/officeDocument/2006/relationships/image" Target="../media/image172.jpeg"/><Relationship Id="rId9" Type="http://schemas.openxmlformats.org/officeDocument/2006/relationships/image" Target="../media/image178.jpeg"/></Relationships>
</file>

<file path=ppt/slides/_rels/slide93.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1.png"/><Relationship Id="rId7" Type="http://schemas.openxmlformats.org/officeDocument/2006/relationships/image" Target="../media/image182.jpeg"/><Relationship Id="rId2"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81.jpeg"/><Relationship Id="rId5" Type="http://schemas.openxmlformats.org/officeDocument/2006/relationships/image" Target="../media/image180.png"/><Relationship Id="rId4" Type="http://schemas.openxmlformats.org/officeDocument/2006/relationships/image" Target="../media/image172.jpeg"/></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9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г. Пенза 28 -29/09/2017</a:t>
            </a:r>
            <a:endParaRPr lang="ru-RU" dirty="0"/>
          </a:p>
        </p:txBody>
      </p:sp>
      <p:pic>
        <p:nvPicPr>
          <p:cNvPr id="1026" name="Picture 2" descr="C:\Users\Larisa\Desktop\DSCN685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80728"/>
            <a:ext cx="8280920"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408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body" idx="4294967295"/>
          </p:nvPr>
        </p:nvSpPr>
        <p:spPr>
          <a:xfrm>
            <a:off x="962025" y="2020888"/>
            <a:ext cx="8105775" cy="4489450"/>
          </a:xfrm>
        </p:spPr>
        <p:txBody>
          <a:bodyPr/>
          <a:lstStyle/>
          <a:p>
            <a:pPr marL="0" indent="0" eaLnBrk="1" hangingPunct="1">
              <a:lnSpc>
                <a:spcPct val="90000"/>
              </a:lnSpc>
              <a:spcBef>
                <a:spcPct val="40000"/>
              </a:spcBef>
              <a:buFont typeface="Arial" charset="0"/>
              <a:buNone/>
            </a:pPr>
            <a:r>
              <a:rPr lang="ru-RU" sz="2000" smtClean="0">
                <a:solidFill>
                  <a:schemeClr val="folHlink"/>
                </a:solidFill>
                <a:latin typeface="Arial" charset="0"/>
              </a:rPr>
              <a:t>В подразделениях оказывающих помощь </a:t>
            </a:r>
            <a:br>
              <a:rPr lang="ru-RU" sz="2000" smtClean="0">
                <a:solidFill>
                  <a:schemeClr val="folHlink"/>
                </a:solidFill>
                <a:latin typeface="Arial" charset="0"/>
              </a:rPr>
            </a:br>
            <a:r>
              <a:rPr lang="ru-RU" sz="2000" smtClean="0">
                <a:solidFill>
                  <a:schemeClr val="folHlink"/>
                </a:solidFill>
                <a:latin typeface="Arial" charset="0"/>
              </a:rPr>
              <a:t>в амбулаторных условия</a:t>
            </a:r>
            <a:r>
              <a:rPr lang="ru-RU" sz="2000" smtClean="0">
                <a:latin typeface="Arial" charset="0"/>
              </a:rPr>
              <a:t/>
            </a:r>
            <a:br>
              <a:rPr lang="ru-RU" sz="2000" smtClean="0">
                <a:latin typeface="Arial" charset="0"/>
              </a:rPr>
            </a:br>
            <a:r>
              <a:rPr lang="ru-RU" sz="2000" smtClean="0">
                <a:latin typeface="Arial" charset="0"/>
              </a:rPr>
              <a:t>567, 5 тыс. специалистов со средним медицинским образованием, </a:t>
            </a:r>
            <a:br>
              <a:rPr lang="ru-RU" sz="2000" smtClean="0">
                <a:latin typeface="Arial" charset="0"/>
              </a:rPr>
            </a:br>
            <a:r>
              <a:rPr lang="ru-RU" sz="2000" smtClean="0">
                <a:latin typeface="Arial" charset="0"/>
              </a:rPr>
              <a:t>из них 84 тыс. чел. с врачами участковыми терапевтами, педиатрами и ВОП</a:t>
            </a:r>
          </a:p>
          <a:p>
            <a:pPr marL="0" indent="0" eaLnBrk="1" hangingPunct="1">
              <a:lnSpc>
                <a:spcPct val="90000"/>
              </a:lnSpc>
              <a:spcBef>
                <a:spcPct val="40000"/>
              </a:spcBef>
              <a:buFont typeface="Arial" charset="0"/>
              <a:buNone/>
            </a:pPr>
            <a:r>
              <a:rPr lang="ru-RU" sz="2000" smtClean="0">
                <a:solidFill>
                  <a:schemeClr val="folHlink"/>
                </a:solidFill>
                <a:latin typeface="Arial" charset="0"/>
              </a:rPr>
              <a:t>На комплексных участках </a:t>
            </a:r>
            <a:br>
              <a:rPr lang="ru-RU" sz="2000" smtClean="0">
                <a:solidFill>
                  <a:schemeClr val="folHlink"/>
                </a:solidFill>
                <a:latin typeface="Arial" charset="0"/>
              </a:rPr>
            </a:br>
            <a:r>
              <a:rPr lang="ru-RU" sz="2000" smtClean="0">
                <a:solidFill>
                  <a:schemeClr val="folHlink"/>
                </a:solidFill>
                <a:latin typeface="Arial" charset="0"/>
              </a:rPr>
              <a:t>(4% от всех терапевтических участков) ПМСП</a:t>
            </a:r>
            <a:r>
              <a:rPr lang="ru-RU" sz="2000" smtClean="0">
                <a:latin typeface="Arial" charset="0"/>
              </a:rPr>
              <a:t/>
            </a:r>
            <a:br>
              <a:rPr lang="ru-RU" sz="2000" smtClean="0">
                <a:latin typeface="Arial" charset="0"/>
              </a:rPr>
            </a:br>
            <a:r>
              <a:rPr lang="ru-RU" sz="2000" smtClean="0">
                <a:latin typeface="Arial" charset="0"/>
              </a:rPr>
              <a:t>1713 фельдшеров, 3375 медицинских сестер, 425 акушерок;</a:t>
            </a:r>
          </a:p>
          <a:p>
            <a:pPr marL="0" indent="0" eaLnBrk="1" hangingPunct="1">
              <a:lnSpc>
                <a:spcPct val="90000"/>
              </a:lnSpc>
              <a:spcBef>
                <a:spcPct val="40000"/>
              </a:spcBef>
              <a:buFont typeface="Arial" charset="0"/>
              <a:buNone/>
            </a:pPr>
            <a:r>
              <a:rPr lang="ru-RU" sz="2000" smtClean="0">
                <a:solidFill>
                  <a:schemeClr val="folHlink"/>
                </a:solidFill>
                <a:latin typeface="Arial" charset="0"/>
              </a:rPr>
              <a:t>В смотровых кабинетах</a:t>
            </a:r>
            <a:br>
              <a:rPr lang="ru-RU" sz="2000" smtClean="0">
                <a:solidFill>
                  <a:schemeClr val="folHlink"/>
                </a:solidFill>
                <a:latin typeface="Arial" charset="0"/>
              </a:rPr>
            </a:br>
            <a:r>
              <a:rPr lang="ru-RU" sz="2000" smtClean="0">
                <a:latin typeface="Arial" charset="0"/>
              </a:rPr>
              <a:t>3774 специалиста со средним медицинским образованием;</a:t>
            </a:r>
          </a:p>
          <a:p>
            <a:pPr marL="0" indent="0" eaLnBrk="1" hangingPunct="1">
              <a:lnSpc>
                <a:spcPct val="90000"/>
              </a:lnSpc>
              <a:spcBef>
                <a:spcPct val="40000"/>
              </a:spcBef>
              <a:buFont typeface="Arial" charset="0"/>
              <a:buNone/>
            </a:pPr>
            <a:r>
              <a:rPr lang="ru-RU" sz="2000" smtClean="0">
                <a:solidFill>
                  <a:schemeClr val="folHlink"/>
                </a:solidFill>
                <a:latin typeface="Arial" charset="0"/>
              </a:rPr>
              <a:t>В отделениях (кабинетах) медицинской профилактики</a:t>
            </a:r>
            <a:br>
              <a:rPr lang="ru-RU" sz="2000" smtClean="0">
                <a:solidFill>
                  <a:schemeClr val="folHlink"/>
                </a:solidFill>
                <a:latin typeface="Arial" charset="0"/>
              </a:rPr>
            </a:br>
            <a:r>
              <a:rPr lang="ru-RU" sz="2000" smtClean="0">
                <a:latin typeface="Arial" charset="0"/>
              </a:rPr>
              <a:t>более 13 тыс. специалистов со средним медицинским образованием.</a:t>
            </a:r>
            <a:endParaRPr lang="ru-RU" altLang="ru-RU" sz="2000" smtClean="0">
              <a:latin typeface="Arial" charset="0"/>
            </a:endParaRPr>
          </a:p>
        </p:txBody>
      </p:sp>
      <p:sp>
        <p:nvSpPr>
          <p:cNvPr id="12291" name="Заголовок 2"/>
          <p:cNvSpPr>
            <a:spLocks/>
          </p:cNvSpPr>
          <p:nvPr/>
        </p:nvSpPr>
        <p:spPr bwMode="auto">
          <a:xfrm>
            <a:off x="115888" y="220663"/>
            <a:ext cx="9028112" cy="1108075"/>
          </a:xfrm>
          <a:prstGeom prst="rect">
            <a:avLst/>
          </a:prstGeom>
          <a:solidFill>
            <a:srgbClr val="426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buFont typeface="Arial" charset="0"/>
              <a:buNone/>
            </a:pPr>
            <a:r>
              <a:rPr lang="ru-RU" altLang="ru-RU" sz="2800">
                <a:solidFill>
                  <a:schemeClr val="bg1"/>
                </a:solidFill>
              </a:rPr>
              <a:t>Роль специалистов со средним медицинским образованием в оказании ПМСП</a:t>
            </a:r>
            <a:endParaRPr lang="ru-RU" altLang="ru-RU" sz="2800" b="0"/>
          </a:p>
        </p:txBody>
      </p:sp>
      <p:sp>
        <p:nvSpPr>
          <p:cNvPr id="12292" name="Text Box 4"/>
          <p:cNvSpPr txBox="1">
            <a:spLocks noChangeArrowheads="1"/>
          </p:cNvSpPr>
          <p:nvPr/>
        </p:nvSpPr>
        <p:spPr bwMode="auto">
          <a:xfrm>
            <a:off x="227013" y="1392238"/>
            <a:ext cx="240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3000">
                <a:solidFill>
                  <a:schemeClr val="folHlink"/>
                </a:solidFill>
              </a:rPr>
              <a:t>РАБОТАЕТ:</a:t>
            </a:r>
          </a:p>
        </p:txBody>
      </p:sp>
      <p:pic>
        <p:nvPicPr>
          <p:cNvPr id="12293" name="Picture 6" descr="arrows_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 y="1954213"/>
            <a:ext cx="9001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arrows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3403600"/>
            <a:ext cx="90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arrows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019675"/>
            <a:ext cx="90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2" descr="arrows_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4346575"/>
            <a:ext cx="90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3636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t="3583" b="326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8406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t="3506" b="352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8291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t="4028" b="3595"/>
          <a:stretch>
            <a:fillRect/>
          </a:stretch>
        </p:blipFill>
        <p:spPr bwMode="auto">
          <a:xfrm>
            <a:off x="12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l="23753" r="22829"/>
          <a:stretch>
            <a:fillRect/>
          </a:stretch>
        </p:blipFill>
        <p:spPr bwMode="auto">
          <a:xfrm>
            <a:off x="6427788" y="2349500"/>
            <a:ext cx="1500187"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35150" y="5445125"/>
            <a:ext cx="5040313" cy="1200150"/>
          </a:xfrm>
          <a:prstGeom prst="rect">
            <a:avLst/>
          </a:prstGeom>
          <a:solidFill>
            <a:schemeClr val="accent4">
              <a:lumMod val="60000"/>
              <a:lumOff val="40000"/>
            </a:schemeClr>
          </a:solidFill>
        </p:spPr>
        <p:txBody>
          <a:bodyPr>
            <a:spAutoFit/>
          </a:bodyPr>
          <a:lstStyle/>
          <a:p>
            <a:pPr>
              <a:defRPr/>
            </a:pPr>
            <a:r>
              <a:rPr lang="ru-RU" sz="2400" dirty="0">
                <a:latin typeface="Times New Roman" pitchFamily="18" charset="0"/>
                <a:cs typeface="Times New Roman" pitchFamily="18" charset="0"/>
              </a:rPr>
              <a:t>С привлечением ГОУ СПО «</a:t>
            </a:r>
            <a:r>
              <a:rPr lang="ru-RU" sz="2400" dirty="0" err="1">
                <a:latin typeface="Times New Roman" pitchFamily="18" charset="0"/>
                <a:cs typeface="Times New Roman" pitchFamily="18" charset="0"/>
              </a:rPr>
              <a:t>Краснокаменский</a:t>
            </a:r>
            <a:r>
              <a:rPr lang="ru-RU" sz="2400" dirty="0">
                <a:latin typeface="Times New Roman" pitchFamily="18" charset="0"/>
                <a:cs typeface="Times New Roman" pitchFamily="18" charset="0"/>
              </a:rPr>
              <a:t> медицинский колледж»</a:t>
            </a:r>
          </a:p>
        </p:txBody>
      </p:sp>
    </p:spTree>
    <p:extLst>
      <p:ext uri="{BB962C8B-B14F-4D97-AF65-F5344CB8AC3E}">
        <p14:creationId xmlns:p14="http://schemas.microsoft.com/office/powerpoint/2010/main" val="366104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after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350"/>
            <a:ext cx="8820150" cy="1008063"/>
          </a:xfrm>
          <a:solidFill>
            <a:schemeClr val="accent6">
              <a:lumMod val="60000"/>
              <a:lumOff val="40000"/>
            </a:schemeClr>
          </a:solidFill>
          <a:ln>
            <a:solidFill>
              <a:schemeClr val="accent6">
                <a:lumMod val="50000"/>
              </a:schemeClr>
            </a:solidFill>
          </a:ln>
        </p:spPr>
        <p:txBody>
          <a:bodyPr>
            <a:normAutofit fontScale="90000"/>
          </a:bodyPr>
          <a:lstStyle/>
          <a:p>
            <a:pPr>
              <a:defRPr/>
            </a:pP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dirty="0" smtClean="0">
                <a:latin typeface="Times New Roman" pitchFamily="18" charset="0"/>
                <a:cs typeface="Times New Roman" pitchFamily="18" charset="0"/>
              </a:rPr>
              <a:t>Координатор Здоровья – становится универсальной медицинской сестрой!</a:t>
            </a:r>
            <a:r>
              <a:rPr lang="ru-RU" dirty="0" smtClean="0"/>
              <a:t/>
            </a:r>
            <a:br>
              <a:rPr lang="ru-RU" dirty="0" smtClean="0"/>
            </a:b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blip>
          <a:stretch>
            <a:fillRect/>
          </a:stretch>
        </p:blipFill>
        <p:spPr>
          <a:xfrm>
            <a:off x="251520" y="1772816"/>
            <a:ext cx="2436862" cy="1778909"/>
          </a:xfrm>
          <a:prstGeom prst="rect">
            <a:avLst/>
          </a:prstGeom>
          <a:ln>
            <a:noFill/>
          </a:ln>
          <a:effectLst>
            <a:softEdge rad="112500"/>
          </a:effectLst>
        </p:spPr>
      </p:pic>
      <p:pic>
        <p:nvPicPr>
          <p:cNvPr id="5" name="Рисунок 4"/>
          <p:cNvPicPr>
            <a:picLocks noChangeAspect="1"/>
          </p:cNvPicPr>
          <p:nvPr/>
        </p:nvPicPr>
        <p:blipFill>
          <a:blip r:embed="rId3" cstate="print">
            <a:extLst/>
          </a:blip>
          <a:stretch>
            <a:fillRect/>
          </a:stretch>
        </p:blipFill>
        <p:spPr>
          <a:xfrm>
            <a:off x="2987824" y="1916832"/>
            <a:ext cx="2619375" cy="1743075"/>
          </a:xfrm>
          <a:prstGeom prst="rect">
            <a:avLst/>
          </a:prstGeom>
          <a:ln>
            <a:noFill/>
          </a:ln>
          <a:effectLst>
            <a:softEdge rad="112500"/>
          </a:effectLst>
        </p:spPr>
      </p:pic>
      <p:pic>
        <p:nvPicPr>
          <p:cNvPr id="6" name="Рисунок 5"/>
          <p:cNvPicPr>
            <a:picLocks noChangeAspect="1"/>
          </p:cNvPicPr>
          <p:nvPr/>
        </p:nvPicPr>
        <p:blipFill>
          <a:blip r:embed="rId4" cstate="print">
            <a:extLst/>
          </a:blip>
          <a:stretch>
            <a:fillRect/>
          </a:stretch>
        </p:blipFill>
        <p:spPr>
          <a:xfrm>
            <a:off x="6084168" y="1988840"/>
            <a:ext cx="2595194" cy="1722474"/>
          </a:xfrm>
          <a:prstGeom prst="rect">
            <a:avLst/>
          </a:prstGeom>
          <a:ln>
            <a:noFill/>
          </a:ln>
          <a:effectLst>
            <a:softEdge rad="112500"/>
          </a:effectLst>
        </p:spPr>
      </p:pic>
      <p:pic>
        <p:nvPicPr>
          <p:cNvPr id="7" name="Рисунок 6"/>
          <p:cNvPicPr>
            <a:picLocks noChangeAspect="1"/>
          </p:cNvPicPr>
          <p:nvPr/>
        </p:nvPicPr>
        <p:blipFill>
          <a:blip r:embed="rId5" cstate="print">
            <a:extLst/>
          </a:blip>
          <a:stretch>
            <a:fillRect/>
          </a:stretch>
        </p:blipFill>
        <p:spPr>
          <a:xfrm>
            <a:off x="1021749" y="4103486"/>
            <a:ext cx="3276153" cy="2244165"/>
          </a:xfrm>
          <a:prstGeom prst="rect">
            <a:avLst/>
          </a:prstGeom>
          <a:ln>
            <a:noFill/>
          </a:ln>
          <a:effectLst>
            <a:softEdge rad="112500"/>
          </a:effectLst>
        </p:spPr>
      </p:pic>
      <p:pic>
        <p:nvPicPr>
          <p:cNvPr id="29703" name="Рисунок 7"/>
          <p:cNvPicPr>
            <a:picLocks noChangeAspect="1"/>
          </p:cNvPicPr>
          <p:nvPr/>
        </p:nvPicPr>
        <p:blipFill>
          <a:blip r:embed="rId6">
            <a:extLst>
              <a:ext uri="{28A0092B-C50C-407E-A947-70E740481C1C}">
                <a14:useLocalDpi xmlns:a14="http://schemas.microsoft.com/office/drawing/2010/main" val="0"/>
              </a:ext>
            </a:extLst>
          </a:blip>
          <a:srcRect l="-106306" t="-115877" r="106306" b="124437"/>
          <a:stretch>
            <a:fillRect/>
          </a:stretch>
        </p:blipFill>
        <p:spPr bwMode="auto">
          <a:xfrm>
            <a:off x="1979613" y="0"/>
            <a:ext cx="2284412"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rotWithShape="1">
          <a:blip r:embed="rId7" cstate="print">
            <a:extLst/>
          </a:blip>
          <a:srcRect l="3800" t="8001" b="19550"/>
          <a:stretch/>
        </p:blipFill>
        <p:spPr>
          <a:xfrm>
            <a:off x="5331486" y="4115756"/>
            <a:ext cx="2504069" cy="2514463"/>
          </a:xfrm>
          <a:prstGeom prst="rect">
            <a:avLst/>
          </a:prstGeom>
          <a:ln>
            <a:noFill/>
          </a:ln>
          <a:effectLst>
            <a:softEdge rad="112500"/>
          </a:effectLst>
        </p:spPr>
      </p:pic>
      <p:sp>
        <p:nvSpPr>
          <p:cNvPr id="29705" name="TextBox 9"/>
          <p:cNvSpPr txBox="1">
            <a:spLocks noChangeArrowheads="1"/>
          </p:cNvSpPr>
          <p:nvPr/>
        </p:nvSpPr>
        <p:spPr bwMode="auto">
          <a:xfrm>
            <a:off x="101600" y="3762375"/>
            <a:ext cx="3563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400">
                <a:latin typeface="Times New Roman" pitchFamily="18" charset="0"/>
                <a:cs typeface="Times New Roman" pitchFamily="18" charset="0"/>
              </a:rPr>
              <a:t>Забор анализов</a:t>
            </a:r>
          </a:p>
        </p:txBody>
      </p:sp>
      <p:sp>
        <p:nvSpPr>
          <p:cNvPr id="29706" name="TextBox 10"/>
          <p:cNvSpPr txBox="1">
            <a:spLocks noChangeArrowheads="1"/>
          </p:cNvSpPr>
          <p:nvPr/>
        </p:nvSpPr>
        <p:spPr bwMode="auto">
          <a:xfrm>
            <a:off x="3292475" y="3768725"/>
            <a:ext cx="3298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400">
                <a:latin typeface="Times New Roman" pitchFamily="18" charset="0"/>
                <a:cs typeface="Times New Roman" pitchFamily="18" charset="0"/>
              </a:rPr>
              <a:t>Перевязки</a:t>
            </a:r>
          </a:p>
        </p:txBody>
      </p:sp>
      <p:sp>
        <p:nvSpPr>
          <p:cNvPr id="29707" name="TextBox 12"/>
          <p:cNvSpPr txBox="1">
            <a:spLocks noChangeArrowheads="1"/>
          </p:cNvSpPr>
          <p:nvPr/>
        </p:nvSpPr>
        <p:spPr bwMode="auto">
          <a:xfrm>
            <a:off x="6313488" y="3741738"/>
            <a:ext cx="3619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400">
                <a:latin typeface="Times New Roman" pitchFamily="18" charset="0"/>
                <a:cs typeface="Times New Roman" pitchFamily="18" charset="0"/>
              </a:rPr>
              <a:t>Инъекции</a:t>
            </a:r>
          </a:p>
        </p:txBody>
      </p:sp>
      <p:sp>
        <p:nvSpPr>
          <p:cNvPr id="29708" name="TextBox 14"/>
          <p:cNvSpPr txBox="1">
            <a:spLocks noChangeArrowheads="1"/>
          </p:cNvSpPr>
          <p:nvPr/>
        </p:nvSpPr>
        <p:spPr bwMode="auto">
          <a:xfrm>
            <a:off x="1316038" y="6232525"/>
            <a:ext cx="3760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400">
                <a:latin typeface="Times New Roman" pitchFamily="18" charset="0"/>
                <a:cs typeface="Times New Roman" pitchFamily="18" charset="0"/>
              </a:rPr>
              <a:t>Уход за стомой</a:t>
            </a:r>
          </a:p>
        </p:txBody>
      </p:sp>
      <p:sp>
        <p:nvSpPr>
          <p:cNvPr id="29709" name="TextBox 15"/>
          <p:cNvSpPr txBox="1">
            <a:spLocks noChangeArrowheads="1"/>
          </p:cNvSpPr>
          <p:nvPr/>
        </p:nvSpPr>
        <p:spPr bwMode="auto">
          <a:xfrm>
            <a:off x="4500563" y="6410325"/>
            <a:ext cx="4824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400">
                <a:latin typeface="Times New Roman" pitchFamily="18" charset="0"/>
                <a:cs typeface="Times New Roman" pitchFamily="18" charset="0"/>
              </a:rPr>
              <a:t>Оказание неотложной помощи</a:t>
            </a:r>
          </a:p>
        </p:txBody>
      </p:sp>
    </p:spTree>
    <p:extLst>
      <p:ext uri="{BB962C8B-B14F-4D97-AF65-F5344CB8AC3E}">
        <p14:creationId xmlns:p14="http://schemas.microsoft.com/office/powerpoint/2010/main" val="14152256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t="3801" b="371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8680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t="3214" b="357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5130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t="3061" b="357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60252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t="4091" b="454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63788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825" y="188913"/>
            <a:ext cx="8569325" cy="1076325"/>
          </a:xfrm>
          <a:prstGeom prst="rect">
            <a:avLst/>
          </a:prstGeom>
          <a:solidFill>
            <a:schemeClr val="accent6">
              <a:lumMod val="60000"/>
              <a:lumOff val="40000"/>
            </a:schemeClr>
          </a:solidFill>
          <a:ln>
            <a:solidFill>
              <a:schemeClr val="accent6">
                <a:lumMod val="50000"/>
              </a:schemeClr>
            </a:solidFill>
          </a:ln>
        </p:spPr>
        <p:txBody>
          <a:bodyPr>
            <a:spAutoFit/>
          </a:bodyPr>
          <a:lstStyle/>
          <a:p>
            <a:pPr algn="ctr">
              <a:defRPr/>
            </a:pPr>
            <a:r>
              <a:rPr lang="ru-RU" sz="3200" dirty="0">
                <a:solidFill>
                  <a:schemeClr val="accent6">
                    <a:lumMod val="50000"/>
                  </a:schemeClr>
                </a:solidFill>
                <a:latin typeface="Times New Roman" pitchFamily="18" charset="0"/>
                <a:cs typeface="Times New Roman" pitchFamily="18" charset="0"/>
              </a:rPr>
              <a:t>Анализ мониторинга </a:t>
            </a:r>
          </a:p>
          <a:p>
            <a:pPr algn="ctr">
              <a:defRPr/>
            </a:pPr>
            <a:r>
              <a:rPr lang="ru-RU" sz="3200" dirty="0">
                <a:solidFill>
                  <a:schemeClr val="accent6">
                    <a:lumMod val="50000"/>
                  </a:schemeClr>
                </a:solidFill>
                <a:latin typeface="Times New Roman" pitchFamily="18" charset="0"/>
                <a:cs typeface="Times New Roman" pitchFamily="18" charset="0"/>
              </a:rPr>
              <a:t> методов консультирования </a:t>
            </a:r>
          </a:p>
        </p:txBody>
      </p:sp>
      <p:sp>
        <p:nvSpPr>
          <p:cNvPr id="6" name="TextBox 5"/>
          <p:cNvSpPr txBox="1"/>
          <p:nvPr/>
        </p:nvSpPr>
        <p:spPr>
          <a:xfrm>
            <a:off x="395288" y="1700213"/>
            <a:ext cx="3529012" cy="6477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ru-RU" dirty="0"/>
              <a:t>Консультирование методом патронажа на дому</a:t>
            </a:r>
          </a:p>
        </p:txBody>
      </p:sp>
      <p:sp>
        <p:nvSpPr>
          <p:cNvPr id="7" name="Прямоугольник 6"/>
          <p:cNvSpPr/>
          <p:nvPr/>
        </p:nvSpPr>
        <p:spPr>
          <a:xfrm>
            <a:off x="4140200" y="1700213"/>
            <a:ext cx="4572000" cy="6492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ru-RU" dirty="0"/>
              <a:t>Консультирование методом </a:t>
            </a:r>
          </a:p>
          <a:p>
            <a:pPr algn="ctr">
              <a:defRPr/>
            </a:pPr>
            <a:r>
              <a:rPr lang="ru-RU" dirty="0"/>
              <a:t>телефонного звонка</a:t>
            </a:r>
          </a:p>
        </p:txBody>
      </p:sp>
      <p:cxnSp>
        <p:nvCxnSpPr>
          <p:cNvPr id="9" name="Прямая со стрелкой 8"/>
          <p:cNvCxnSpPr/>
          <p:nvPr/>
        </p:nvCxnSpPr>
        <p:spPr>
          <a:xfrm>
            <a:off x="2195513" y="2420938"/>
            <a:ext cx="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6443663" y="2420938"/>
            <a:ext cx="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7895" name="Диаграмма 12"/>
          <p:cNvGraphicFramePr>
            <a:graphicFrameLocks/>
          </p:cNvGraphicFramePr>
          <p:nvPr/>
        </p:nvGraphicFramePr>
        <p:xfrm>
          <a:off x="200025" y="2801938"/>
          <a:ext cx="3486150" cy="3805237"/>
        </p:xfrm>
        <a:graphic>
          <a:graphicData uri="http://schemas.openxmlformats.org/presentationml/2006/ole">
            <mc:AlternateContent xmlns:mc="http://schemas.openxmlformats.org/markup-compatibility/2006">
              <mc:Choice xmlns:v="urn:schemas-microsoft-com:vml" Requires="v">
                <p:oleObj spid="_x0000_s15370" r:id="rId3" imgW="3487214" imgH="3804234" progId="Excel.Chart.8">
                  <p:embed/>
                </p:oleObj>
              </mc:Choice>
              <mc:Fallback>
                <p:oleObj r:id="rId3" imgW="3487214" imgH="3804234"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2801938"/>
                        <a:ext cx="3486150" cy="3805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6" name="Диаграмма 13"/>
          <p:cNvGraphicFramePr>
            <a:graphicFrameLocks/>
          </p:cNvGraphicFramePr>
          <p:nvPr/>
        </p:nvGraphicFramePr>
        <p:xfrm>
          <a:off x="4305300" y="2814638"/>
          <a:ext cx="4638675" cy="4094162"/>
        </p:xfrm>
        <a:graphic>
          <a:graphicData uri="http://schemas.openxmlformats.org/presentationml/2006/ole">
            <mc:AlternateContent xmlns:mc="http://schemas.openxmlformats.org/markup-compatibility/2006">
              <mc:Choice xmlns:v="urn:schemas-microsoft-com:vml" Requires="v">
                <p:oleObj spid="_x0000_s15371" r:id="rId5" imgW="4639458" imgH="4090771" progId="Excel.Chart.8">
                  <p:embed/>
                </p:oleObj>
              </mc:Choice>
              <mc:Fallback>
                <p:oleObj r:id="rId5" imgW="4639458" imgH="409077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300" y="2814638"/>
                        <a:ext cx="4638675" cy="4094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23635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t="3220" b="34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268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347663" y="496888"/>
            <a:ext cx="7593012" cy="931862"/>
          </a:xfrm>
        </p:spPr>
        <p:txBody>
          <a:bodyPr>
            <a:normAutofit fontScale="90000"/>
          </a:bodyPr>
          <a:lstStyle/>
          <a:p>
            <a:pPr algn="l" eaLnBrk="1" hangingPunct="1">
              <a:lnSpc>
                <a:spcPct val="105000"/>
              </a:lnSpc>
            </a:pPr>
            <a:r>
              <a:rPr lang="ru-RU" sz="2400" b="1" smtClean="0">
                <a:solidFill>
                  <a:schemeClr val="folHlink"/>
                </a:solidFill>
                <a:latin typeface="Arial" charset="0"/>
              </a:rPr>
              <a:t>Для жителей села специалист со средним медицинским образованием – это главный медицинский работник, который оказывает медицинскую помощь</a:t>
            </a:r>
          </a:p>
        </p:txBody>
      </p:sp>
      <p:sp>
        <p:nvSpPr>
          <p:cNvPr id="13315" name="Rectangle 3"/>
          <p:cNvSpPr>
            <a:spLocks noGrp="1"/>
          </p:cNvSpPr>
          <p:nvPr>
            <p:ph type="body" idx="1"/>
          </p:nvPr>
        </p:nvSpPr>
        <p:spPr>
          <a:xfrm>
            <a:off x="347663" y="2076450"/>
            <a:ext cx="8796337" cy="4768850"/>
          </a:xfrm>
        </p:spPr>
        <p:txBody>
          <a:bodyPr/>
          <a:lstStyle/>
          <a:p>
            <a:pPr marL="0" indent="0" eaLnBrk="1" hangingPunct="1">
              <a:lnSpc>
                <a:spcPct val="90000"/>
              </a:lnSpc>
              <a:spcBef>
                <a:spcPct val="50000"/>
              </a:spcBef>
              <a:buFont typeface="Arial" charset="0"/>
              <a:buNone/>
            </a:pPr>
            <a:r>
              <a:rPr lang="ru-RU" smtClean="0"/>
              <a:t>На ФАПах и ФП работает более </a:t>
            </a:r>
            <a:r>
              <a:rPr lang="ru-RU" smtClean="0">
                <a:solidFill>
                  <a:schemeClr val="folHlink"/>
                </a:solidFill>
              </a:rPr>
              <a:t>36 тыс. (6,2%)</a:t>
            </a:r>
            <a:r>
              <a:rPr lang="ru-RU" smtClean="0"/>
              <a:t> специалистов со средним медицинским образованием;</a:t>
            </a:r>
          </a:p>
          <a:p>
            <a:pPr marL="0" indent="0" eaLnBrk="1" hangingPunct="1">
              <a:lnSpc>
                <a:spcPct val="90000"/>
              </a:lnSpc>
              <a:spcBef>
                <a:spcPct val="50000"/>
              </a:spcBef>
              <a:buFont typeface="Arial" charset="0"/>
              <a:buNone/>
            </a:pPr>
            <a:r>
              <a:rPr lang="ru-RU" smtClean="0"/>
              <a:t>Из всех специалистов со средним медицинским образованием, оказывающих помощь в амбулаторных условиях, </a:t>
            </a:r>
            <a:r>
              <a:rPr lang="ru-RU" smtClean="0">
                <a:solidFill>
                  <a:schemeClr val="folHlink"/>
                </a:solidFill>
              </a:rPr>
              <a:t>22%</a:t>
            </a:r>
            <a:r>
              <a:rPr lang="ru-RU" smtClean="0"/>
              <a:t> работают в МО, расположенных в сельской местности </a:t>
            </a:r>
            <a:r>
              <a:rPr lang="en-US" smtClean="0"/>
              <a:t/>
            </a:r>
            <a:br>
              <a:rPr lang="en-US" smtClean="0"/>
            </a:br>
            <a:r>
              <a:rPr lang="ru-RU" smtClean="0"/>
              <a:t>(среди врачей </a:t>
            </a:r>
            <a:r>
              <a:rPr lang="ru-RU" smtClean="0">
                <a:solidFill>
                  <a:schemeClr val="folHlink"/>
                </a:solidFill>
              </a:rPr>
              <a:t>13%</a:t>
            </a:r>
            <a:r>
              <a:rPr lang="ru-RU" smtClean="0"/>
              <a:t>);</a:t>
            </a:r>
          </a:p>
          <a:p>
            <a:pPr marL="0" indent="0" eaLnBrk="1" hangingPunct="1">
              <a:lnSpc>
                <a:spcPct val="90000"/>
              </a:lnSpc>
              <a:spcBef>
                <a:spcPct val="50000"/>
              </a:spcBef>
              <a:buFont typeface="Arial" charset="0"/>
              <a:buNone/>
            </a:pPr>
            <a:endParaRPr lang="ru-RU" smtClean="0"/>
          </a:p>
        </p:txBody>
      </p:sp>
      <p:pic>
        <p:nvPicPr>
          <p:cNvPr id="13316" name="Picture 5" descr="u197285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0" y="223838"/>
            <a:ext cx="1258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10"/>
          <p:cNvSpPr>
            <a:spLocks noChangeArrowheads="1"/>
          </p:cNvSpPr>
          <p:nvPr/>
        </p:nvSpPr>
        <p:spPr bwMode="auto">
          <a:xfrm>
            <a:off x="315913" y="127000"/>
            <a:ext cx="8443912" cy="1679575"/>
          </a:xfrm>
          <a:prstGeom prst="roundRect">
            <a:avLst>
              <a:gd name="adj" fmla="val 16667"/>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5881699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t="3394" b="32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1046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l="12448" r="12839"/>
          <a:stretch>
            <a:fillRect/>
          </a:stretch>
        </p:blipFill>
        <p:spPr bwMode="auto">
          <a:xfrm>
            <a:off x="0" y="0"/>
            <a:ext cx="97218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1520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t="3772" b="318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2866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Скругленный прямоугольник 20"/>
          <p:cNvSpPr/>
          <p:nvPr/>
        </p:nvSpPr>
        <p:spPr>
          <a:xfrm>
            <a:off x="73025" y="1125538"/>
            <a:ext cx="7451725" cy="2808287"/>
          </a:xfrm>
          <a:prstGeom prst="roundRect">
            <a:avLst>
              <a:gd name="adj" fmla="val 50000"/>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b="0"/>
          </a:p>
        </p:txBody>
      </p:sp>
      <p:sp>
        <p:nvSpPr>
          <p:cNvPr id="10" name="Заголовок 9"/>
          <p:cNvSpPr>
            <a:spLocks noGrp="1"/>
          </p:cNvSpPr>
          <p:nvPr>
            <p:ph type="ctrTitle" idx="4294967295"/>
          </p:nvPr>
        </p:nvSpPr>
        <p:spPr>
          <a:xfrm>
            <a:off x="161950" y="1412776"/>
            <a:ext cx="7272808" cy="2160240"/>
          </a:xfrm>
          <a:solidFill>
            <a:schemeClr val="bg1">
              <a:alpha val="0"/>
            </a:schemeClr>
          </a:solidFill>
          <a:ln>
            <a:miter lim="800000"/>
            <a:headEnd/>
            <a:tailEnd/>
          </a:ln>
          <a:extLst/>
        </p:spPr>
        <p:txBody>
          <a:bodyPr rtlCol="0">
            <a:noAutofit/>
          </a:bodyPr>
          <a:lstStyle/>
          <a:p>
            <a:pPr algn="ctr" eaLnBrk="1" fontAlgn="auto" hangingPunct="1">
              <a:spcAft>
                <a:spcPts val="0"/>
              </a:spcAft>
              <a:defRPr/>
            </a:pPr>
            <a:r>
              <a:rPr lang="ru-RU" sz="2600" b="1" dirty="0">
                <a:solidFill>
                  <a:srgbClr val="5478AD"/>
                </a:solidFill>
                <a:cs typeface="Times New Roman" panose="02020603050405020304" pitchFamily="18" charset="0"/>
              </a:rPr>
              <a:t>Организационные </a:t>
            </a:r>
            <a:r>
              <a:rPr lang="ru-RU" sz="2600" b="1" dirty="0" smtClean="0">
                <a:solidFill>
                  <a:srgbClr val="5478AD"/>
                </a:solidFill>
                <a:cs typeface="Times New Roman" panose="02020603050405020304" pitchFamily="18" charset="0"/>
              </a:rPr>
              <a:t>подходы</a:t>
            </a:r>
            <a:br>
              <a:rPr lang="ru-RU" sz="2600" b="1" dirty="0" smtClean="0">
                <a:solidFill>
                  <a:srgbClr val="5478AD"/>
                </a:solidFill>
                <a:cs typeface="Times New Roman" panose="02020603050405020304" pitchFamily="18" charset="0"/>
              </a:rPr>
            </a:br>
            <a:r>
              <a:rPr lang="ru-RU" sz="2600" b="1" dirty="0" smtClean="0">
                <a:solidFill>
                  <a:srgbClr val="5478AD"/>
                </a:solidFill>
                <a:cs typeface="Times New Roman" panose="02020603050405020304" pitchFamily="18" charset="0"/>
              </a:rPr>
              <a:t>к </a:t>
            </a:r>
            <a:r>
              <a:rPr lang="ru-RU" sz="2600" b="1" dirty="0">
                <a:solidFill>
                  <a:srgbClr val="5478AD"/>
                </a:solidFill>
                <a:cs typeface="Times New Roman" panose="02020603050405020304" pitchFamily="18" charset="0"/>
              </a:rPr>
              <a:t>разработке и внедрению новых технологий деятельности специалистов со средним медицинским образованием в Пензенской области</a:t>
            </a:r>
            <a:endParaRPr lang="ru-RU" sz="2600" b="1" cap="all" dirty="0">
              <a:ln w="500">
                <a:solidFill>
                  <a:schemeClr val="tx2">
                    <a:shade val="20000"/>
                    <a:satMod val="120000"/>
                  </a:schemeClr>
                </a:solidFill>
              </a:ln>
              <a:solidFill>
                <a:srgbClr val="5478AD"/>
              </a:solidFill>
              <a:effectLst>
                <a:outerShdw blurRad="38100" dist="38100" dir="2700000" algn="tl">
                  <a:srgbClr val="000000">
                    <a:alpha val="43137"/>
                  </a:srgbClr>
                </a:outerShdw>
              </a:effectLst>
              <a:cs typeface="Times New Roman" panose="02020603050405020304" pitchFamily="18" charset="0"/>
            </a:endParaRPr>
          </a:p>
        </p:txBody>
      </p:sp>
      <p:sp>
        <p:nvSpPr>
          <p:cNvPr id="9222" name="Заголовок 1"/>
          <p:cNvSpPr>
            <a:spLocks/>
          </p:cNvSpPr>
          <p:nvPr/>
        </p:nvSpPr>
        <p:spPr bwMode="auto">
          <a:xfrm>
            <a:off x="576263" y="4437063"/>
            <a:ext cx="6443662" cy="2160587"/>
          </a:xfrm>
          <a:prstGeom prst="rect">
            <a:avLst/>
          </a:prstGeom>
          <a:noFill/>
          <a:ln>
            <a:noFill/>
          </a:ln>
          <a:extLst/>
        </p:spPr>
        <p:txBody>
          <a:bodyPr lIns="45720" tIns="0" rIns="45720" bIns="0" anchor="b"/>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defRPr/>
            </a:pPr>
            <a:r>
              <a:rPr lang="ru-RU" altLang="ru-RU" sz="2400" b="0" dirty="0" smtClean="0">
                <a:latin typeface="+mj-lt"/>
              </a:rPr>
              <a:t>Главный внештатный специалист по управлению сестринской деятельностью</a:t>
            </a:r>
          </a:p>
          <a:p>
            <a:pPr algn="ctr" eaLnBrk="1" hangingPunct="1">
              <a:spcBef>
                <a:spcPts val="600"/>
              </a:spcBef>
              <a:defRPr/>
            </a:pPr>
            <a:r>
              <a:rPr lang="ru-RU" altLang="ru-RU" sz="2400" b="0" dirty="0" smtClean="0">
                <a:latin typeface="+mj-lt"/>
              </a:rPr>
              <a:t>Министерства здравоохранения </a:t>
            </a:r>
            <a:br>
              <a:rPr lang="ru-RU" altLang="ru-RU" sz="2400" b="0" dirty="0" smtClean="0">
                <a:latin typeface="+mj-lt"/>
              </a:rPr>
            </a:br>
            <a:r>
              <a:rPr lang="ru-RU" altLang="ru-RU" sz="2400" b="0" dirty="0" smtClean="0">
                <a:latin typeface="+mj-lt"/>
              </a:rPr>
              <a:t>Пензенской области</a:t>
            </a:r>
          </a:p>
          <a:p>
            <a:pPr algn="ctr" eaLnBrk="1" hangingPunct="1">
              <a:spcBef>
                <a:spcPts val="600"/>
              </a:spcBef>
              <a:defRPr/>
            </a:pPr>
            <a:r>
              <a:rPr lang="ru-RU" altLang="ru-RU" sz="2400" dirty="0" smtClean="0">
                <a:solidFill>
                  <a:schemeClr val="bg1"/>
                </a:solidFill>
                <a:latin typeface="+mj-lt"/>
              </a:rPr>
              <a:t>Рыжонина Т.В.</a:t>
            </a:r>
            <a:endParaRPr lang="ru-RU" altLang="ru-RU" sz="2400" dirty="0">
              <a:solidFill>
                <a:schemeClr val="bg1"/>
              </a:solidFill>
              <a:latin typeface="+mj-lt"/>
            </a:endParaRPr>
          </a:p>
        </p:txBody>
      </p:sp>
      <p:pic>
        <p:nvPicPr>
          <p:cNvPr id="614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25413"/>
            <a:ext cx="82708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6396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Группа 6"/>
          <p:cNvGrpSpPr>
            <a:grpSpLocks/>
          </p:cNvGrpSpPr>
          <p:nvPr/>
        </p:nvGrpSpPr>
        <p:grpSpPr bwMode="auto">
          <a:xfrm>
            <a:off x="0" y="188913"/>
            <a:ext cx="6804025" cy="1398587"/>
            <a:chOff x="0" y="188640"/>
            <a:chExt cx="6804248" cy="1399863"/>
          </a:xfrm>
        </p:grpSpPr>
        <p:sp>
          <p:nvSpPr>
            <p:cNvPr id="4" name="TextBox 3"/>
            <p:cNvSpPr txBox="1"/>
            <p:nvPr/>
          </p:nvSpPr>
          <p:spPr>
            <a:xfrm>
              <a:off x="217495" y="188640"/>
              <a:ext cx="6586753" cy="1399863"/>
            </a:xfrm>
            <a:prstGeom prst="rect">
              <a:avLst/>
            </a:prstGeom>
            <a:gradFill flip="none" rotWithShape="1">
              <a:gsLst>
                <a:gs pos="0">
                  <a:srgbClr val="DEECEF"/>
                </a:gs>
                <a:gs pos="100000">
                  <a:srgbClr val="B1C4DB"/>
                </a:gs>
                <a:gs pos="43000">
                  <a:schemeClr val="accent1">
                    <a:lumMod val="30000"/>
                    <a:lumOff val="70000"/>
                  </a:schemeClr>
                </a:gs>
              </a:gsLst>
              <a:lin ang="10800000" scaled="1"/>
              <a:tileRect/>
            </a:gradFill>
            <a:ln>
              <a:noFill/>
            </a:ln>
          </p:spPr>
          <p:txBody>
            <a:bodyPr lIns="180000" tIns="144000" bIns="144000">
              <a:spAutoFit/>
            </a:bodyPr>
            <a:lstStyle/>
            <a:p>
              <a:pPr>
                <a:defRPr/>
              </a:pPr>
              <a:r>
                <a:rPr lang="ru-RU" sz="2400" kern="0" dirty="0">
                  <a:solidFill>
                    <a:schemeClr val="bg2">
                      <a:lumMod val="50000"/>
                    </a:schemeClr>
                  </a:solidFill>
                  <a:latin typeface="Trebuchet MS" pitchFamily="34" charset="0"/>
                  <a:cs typeface="Times New Roman" pitchFamily="18" charset="0"/>
                </a:rPr>
                <a:t>ОСНОВНЫЕ НАПРАВЛЕНИЯ ПИЛОТНОГО ПРОЕКТА  ПО СЕСТРИНСКОЙ ДЕЯТЕЛЬНОСТИ</a:t>
              </a:r>
            </a:p>
          </p:txBody>
        </p:sp>
        <p:sp>
          <p:nvSpPr>
            <p:cNvPr id="5" name="Прямоугольник 4"/>
            <p:cNvSpPr/>
            <p:nvPr/>
          </p:nvSpPr>
          <p:spPr>
            <a:xfrm>
              <a:off x="0" y="188640"/>
              <a:ext cx="217495" cy="1029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grpSp>
      <p:sp>
        <p:nvSpPr>
          <p:cNvPr id="9219" name="TextBox 7"/>
          <p:cNvSpPr txBox="1">
            <a:spLocks noChangeArrowheads="1"/>
          </p:cNvSpPr>
          <p:nvPr/>
        </p:nvSpPr>
        <p:spPr bwMode="auto">
          <a:xfrm>
            <a:off x="361950" y="1341438"/>
            <a:ext cx="7523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ru-RU" b="0"/>
          </a:p>
        </p:txBody>
      </p:sp>
      <p:sp>
        <p:nvSpPr>
          <p:cNvPr id="9220" name="Прямоугольник 5"/>
          <p:cNvSpPr>
            <a:spLocks noChangeArrowheads="1"/>
          </p:cNvSpPr>
          <p:nvPr/>
        </p:nvSpPr>
        <p:spPr bwMode="auto">
          <a:xfrm>
            <a:off x="2786063" y="1857375"/>
            <a:ext cx="59293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ru-RU"/>
              <a:t>Расширение функций среднего медицинского персонала первичного звена. В рамках этого направления разработаны  2 схемы участка. Один с внедрением должности фельдшера, второй с выведением медицинских сестер участкового врача для осуществления самостоятельного приема.</a:t>
            </a:r>
          </a:p>
          <a:p>
            <a:pPr>
              <a:buFontTx/>
              <a:buChar char="•"/>
            </a:pPr>
            <a:endParaRPr lang="ru-RU"/>
          </a:p>
          <a:p>
            <a:pPr>
              <a:buFontTx/>
              <a:buChar char="•"/>
            </a:pPr>
            <a:r>
              <a:rPr lang="ru-RU"/>
              <a:t>Организация паллиатиной помощи, включающая внедрение школ пожилого человека (дорожная карта прилагается).</a:t>
            </a:r>
          </a:p>
          <a:p>
            <a:pPr>
              <a:buFontTx/>
              <a:buChar char="•"/>
            </a:pPr>
            <a:endParaRPr lang="ru-RU"/>
          </a:p>
          <a:p>
            <a:r>
              <a:rPr lang="ru-RU"/>
              <a:t>Внедрение должности медицинской сестры клинической. </a:t>
            </a:r>
          </a:p>
        </p:txBody>
      </p:sp>
      <p:pic>
        <p:nvPicPr>
          <p:cNvPr id="9221" name="Picture 6" descr="ЯМР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857375"/>
            <a:ext cx="24288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издат_деятель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4214813"/>
            <a:ext cx="24018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7983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Группа 6"/>
          <p:cNvGrpSpPr>
            <a:grpSpLocks/>
          </p:cNvGrpSpPr>
          <p:nvPr/>
        </p:nvGrpSpPr>
        <p:grpSpPr bwMode="auto">
          <a:xfrm>
            <a:off x="0" y="188913"/>
            <a:ext cx="6804025" cy="1028700"/>
            <a:chOff x="0" y="188640"/>
            <a:chExt cx="6804248" cy="1029476"/>
          </a:xfrm>
        </p:grpSpPr>
        <p:sp>
          <p:nvSpPr>
            <p:cNvPr id="4" name="TextBox 3"/>
            <p:cNvSpPr txBox="1"/>
            <p:nvPr/>
          </p:nvSpPr>
          <p:spPr>
            <a:xfrm>
              <a:off x="217495" y="188640"/>
              <a:ext cx="6586753" cy="660898"/>
            </a:xfrm>
            <a:prstGeom prst="rect">
              <a:avLst/>
            </a:prstGeom>
            <a:gradFill flip="none" rotWithShape="1">
              <a:gsLst>
                <a:gs pos="0">
                  <a:srgbClr val="DEECEF"/>
                </a:gs>
                <a:gs pos="100000">
                  <a:srgbClr val="B1C4DB"/>
                </a:gs>
                <a:gs pos="43000">
                  <a:schemeClr val="accent1">
                    <a:lumMod val="30000"/>
                    <a:lumOff val="70000"/>
                  </a:schemeClr>
                </a:gs>
              </a:gsLst>
              <a:lin ang="10800000" scaled="1"/>
              <a:tileRect/>
            </a:gradFill>
            <a:ln>
              <a:noFill/>
            </a:ln>
          </p:spPr>
          <p:txBody>
            <a:bodyPr lIns="180000" tIns="144000" bIns="144000">
              <a:spAutoFit/>
            </a:bodyPr>
            <a:lstStyle/>
            <a:p>
              <a:pPr eaLnBrk="1" hangingPunct="1">
                <a:defRPr/>
              </a:pPr>
              <a:r>
                <a:rPr lang="ru-RU" sz="2400" dirty="0">
                  <a:solidFill>
                    <a:srgbClr val="4B66A3"/>
                  </a:solidFill>
                  <a:latin typeface="+mj-lt"/>
                </a:rPr>
                <a:t>Клиническая медицинская сестра</a:t>
              </a:r>
            </a:p>
          </p:txBody>
        </p:sp>
        <p:sp>
          <p:nvSpPr>
            <p:cNvPr id="5" name="Прямоугольник 4"/>
            <p:cNvSpPr/>
            <p:nvPr/>
          </p:nvSpPr>
          <p:spPr>
            <a:xfrm>
              <a:off x="0" y="188640"/>
              <a:ext cx="217495" cy="1029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grpSp>
      <p:sp>
        <p:nvSpPr>
          <p:cNvPr id="10243" name="TextBox 5"/>
          <p:cNvSpPr txBox="1">
            <a:spLocks noChangeArrowheads="1"/>
          </p:cNvSpPr>
          <p:nvPr/>
        </p:nvSpPr>
        <p:spPr bwMode="auto">
          <a:xfrm>
            <a:off x="361950" y="1341438"/>
            <a:ext cx="7523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ru-RU" b="0"/>
          </a:p>
        </p:txBody>
      </p:sp>
      <p:sp>
        <p:nvSpPr>
          <p:cNvPr id="8" name="TextBox 7"/>
          <p:cNvSpPr txBox="1"/>
          <p:nvPr/>
        </p:nvSpPr>
        <p:spPr>
          <a:xfrm>
            <a:off x="361950" y="1341438"/>
            <a:ext cx="7523163" cy="646112"/>
          </a:xfrm>
          <a:prstGeom prst="rect">
            <a:avLst/>
          </a:prstGeom>
          <a:noFill/>
        </p:spPr>
        <p:txBody>
          <a:bodyPr>
            <a:spAutoFit/>
          </a:bodyPr>
          <a:lstStyle/>
          <a:p>
            <a:pPr eaLnBrk="1" hangingPunct="1">
              <a:defRPr/>
            </a:pPr>
            <a:r>
              <a:rPr lang="ru-RU" b="0" dirty="0">
                <a:latin typeface="+mj-lt"/>
              </a:rPr>
              <a:t>Текст</a:t>
            </a:r>
          </a:p>
          <a:p>
            <a:pPr eaLnBrk="1" hangingPunct="1">
              <a:defRPr/>
            </a:pPr>
            <a:endParaRPr lang="ru-RU" b="0" dirty="0">
              <a:latin typeface="Arial" panose="020B0604020202020204" pitchFamily="34" charset="0"/>
            </a:endParaRPr>
          </a:p>
        </p:txBody>
      </p:sp>
      <p:pic>
        <p:nvPicPr>
          <p:cNvPr id="10245" name="Рисунок 8" descr="F:\фото\DSC_57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00125"/>
            <a:ext cx="350043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Рисунок 5" descr="F:\фото\DSC_57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71625"/>
            <a:ext cx="3429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Рисунок 4" descr="F:\фото\DSC_57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2643188"/>
            <a:ext cx="3524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Рисунок 7" descr="F:\фото\DSC_57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4286250"/>
            <a:ext cx="335756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Рисунок 6" descr="F:\фото\DSC_57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4357688"/>
            <a:ext cx="3143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5626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Группа 6"/>
          <p:cNvGrpSpPr>
            <a:grpSpLocks/>
          </p:cNvGrpSpPr>
          <p:nvPr/>
        </p:nvGrpSpPr>
        <p:grpSpPr bwMode="auto">
          <a:xfrm>
            <a:off x="0" y="188913"/>
            <a:ext cx="6804025" cy="1028700"/>
            <a:chOff x="0" y="188640"/>
            <a:chExt cx="6804248" cy="1029476"/>
          </a:xfrm>
        </p:grpSpPr>
        <p:sp>
          <p:nvSpPr>
            <p:cNvPr id="10" name="TextBox 9"/>
            <p:cNvSpPr txBox="1"/>
            <p:nvPr/>
          </p:nvSpPr>
          <p:spPr>
            <a:xfrm>
              <a:off x="217495" y="188640"/>
              <a:ext cx="6586753" cy="660898"/>
            </a:xfrm>
            <a:prstGeom prst="rect">
              <a:avLst/>
            </a:prstGeom>
            <a:gradFill flip="none" rotWithShape="1">
              <a:gsLst>
                <a:gs pos="0">
                  <a:srgbClr val="DEECEF"/>
                </a:gs>
                <a:gs pos="100000">
                  <a:srgbClr val="B1C4DB"/>
                </a:gs>
                <a:gs pos="43000">
                  <a:schemeClr val="accent1">
                    <a:lumMod val="30000"/>
                    <a:lumOff val="70000"/>
                  </a:schemeClr>
                </a:gs>
              </a:gsLst>
              <a:lin ang="10800000" scaled="1"/>
              <a:tileRect/>
            </a:gradFill>
            <a:ln>
              <a:noFill/>
            </a:ln>
          </p:spPr>
          <p:txBody>
            <a:bodyPr lIns="180000" tIns="144000" bIns="144000">
              <a:spAutoFit/>
            </a:bodyPr>
            <a:lstStyle/>
            <a:p>
              <a:pPr eaLnBrk="1" hangingPunct="1">
                <a:defRPr/>
              </a:pPr>
              <a:r>
                <a:rPr lang="ru-RU" sz="2400" dirty="0">
                  <a:solidFill>
                    <a:srgbClr val="4B66A3"/>
                  </a:solidFill>
                  <a:latin typeface="+mj-lt"/>
                </a:rPr>
                <a:t>Распределение рабочего времени</a:t>
              </a:r>
            </a:p>
          </p:txBody>
        </p:sp>
        <p:sp>
          <p:nvSpPr>
            <p:cNvPr id="11" name="Прямоугольник 10"/>
            <p:cNvSpPr/>
            <p:nvPr/>
          </p:nvSpPr>
          <p:spPr>
            <a:xfrm>
              <a:off x="0" y="188640"/>
              <a:ext cx="217495" cy="1029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grpSp>
      <p:graphicFrame>
        <p:nvGraphicFramePr>
          <p:cNvPr id="7" name="Таблица 6"/>
          <p:cNvGraphicFramePr>
            <a:graphicFrameLocks noGrp="1"/>
          </p:cNvGraphicFramePr>
          <p:nvPr/>
        </p:nvGraphicFramePr>
        <p:xfrm>
          <a:off x="571500" y="928688"/>
          <a:ext cx="8215313" cy="5659437"/>
        </p:xfrm>
        <a:graphic>
          <a:graphicData uri="http://schemas.openxmlformats.org/drawingml/2006/table">
            <a:tbl>
              <a:tblPr/>
              <a:tblGrid>
                <a:gridCol w="4491038">
                  <a:extLst>
                    <a:ext uri="{9D8B030D-6E8A-4147-A177-3AD203B41FA5}">
                      <a16:colId xmlns:a16="http://schemas.microsoft.com/office/drawing/2014/main" val="20000"/>
                    </a:ext>
                  </a:extLst>
                </a:gridCol>
                <a:gridCol w="1804987">
                  <a:extLst>
                    <a:ext uri="{9D8B030D-6E8A-4147-A177-3AD203B41FA5}">
                      <a16:colId xmlns:a16="http://schemas.microsoft.com/office/drawing/2014/main" val="20001"/>
                    </a:ext>
                  </a:extLst>
                </a:gridCol>
                <a:gridCol w="1919288">
                  <a:extLst>
                    <a:ext uri="{9D8B030D-6E8A-4147-A177-3AD203B41FA5}">
                      <a16:colId xmlns:a16="http://schemas.microsoft.com/office/drawing/2014/main" val="20002"/>
                    </a:ext>
                  </a:extLst>
                </a:gridCol>
              </a:tblGrid>
              <a:tr h="743646">
                <a:tc>
                  <a:txBody>
                    <a:bodyPr/>
                    <a:lstStyle/>
                    <a:p>
                      <a:pPr marL="457200" marR="0" lvl="0" indent="0" algn="just"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Распределение рабочего времени</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 эксперимента (%)</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В ходе эксперимента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0848">
                <a:tc>
                  <a:txBody>
                    <a:bodyPr/>
                    <a:lstStyle/>
                    <a:p>
                      <a:pPr marL="45720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Л</a:t>
                      </a:r>
                      <a:r>
                        <a:rPr kumimoji="0" lang="de-DE"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ечебная работа (участие во врачебных осмотрах, наблюдение за состоянием больного, консультации, выполнение назначений врача,</a:t>
                      </a: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раздача медикаментов</a:t>
                      </a:r>
                      <a:r>
                        <a:rPr kumimoji="0" lang="de-DE"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Times New Roman" pitchFamily="18" charset="0"/>
                        </a:rPr>
                        <a:t>20,2</a:t>
                      </a: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34,8</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10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О</a:t>
                      </a:r>
                      <a:r>
                        <a:rPr kumimoji="0" lang="de-DE" sz="1400" b="0" i="0" u="none" strike="noStrike" cap="none" normalizeH="0" baseline="0" smtClean="0">
                          <a:ln>
                            <a:noFill/>
                          </a:ln>
                          <a:solidFill>
                            <a:schemeClr val="tx1"/>
                          </a:solidFill>
                          <a:effectLst/>
                          <a:latin typeface="Calibri" pitchFamily="34" charset="0"/>
                          <a:cs typeface="Times New Roman" pitchFamily="18" charset="0"/>
                        </a:rPr>
                        <a:t>существление мероприятий общего ухода (личная гигиена больного, помощь в кормлении, смена нательного и постельного белья, сопровождение в диагностические кабинеты, на процедуры</a:t>
                      </a:r>
                      <a:r>
                        <a:rPr kumimoji="0" lang="ru-RU" sz="1400" b="0" i="0" u="none" strike="noStrike" cap="none" normalizeH="0" baseline="0" smtClean="0">
                          <a:ln>
                            <a:noFill/>
                          </a:ln>
                          <a:solidFill>
                            <a:schemeClr val="tx1"/>
                          </a:solidFill>
                          <a:effectLst/>
                          <a:latin typeface="Calibri" pitchFamily="34" charset="0"/>
                          <a:cs typeface="Times New Roman" pitchFamily="18" charset="0"/>
                        </a:rPr>
                        <a:t>. коронарографию</a:t>
                      </a:r>
                      <a:r>
                        <a:rPr kumimoji="0" lang="de-DE" sz="1400" b="0" i="0" u="none" strike="noStrike" cap="none" normalizeH="0" baseline="0" smtClean="0">
                          <a:ln>
                            <a:noFill/>
                          </a:ln>
                          <a:solidFill>
                            <a:schemeClr val="tx1"/>
                          </a:solidFill>
                          <a:effectLst/>
                          <a:latin typeface="Calibri" pitchFamily="34" charset="0"/>
                          <a:cs typeface="Times New Roman" pitchFamily="18" charset="0"/>
                        </a:rPr>
                        <a:t>) </a:t>
                      </a:r>
                      <a:r>
                        <a:rPr kumimoji="0" lang="ru-RU" sz="1400" b="0" i="0" u="none" strike="noStrike" cap="none" normalizeH="0" baseline="0" smtClean="0">
                          <a:ln>
                            <a:noFill/>
                          </a:ln>
                          <a:solidFill>
                            <a:schemeClr val="tx1"/>
                          </a:solidFill>
                          <a:effectLst/>
                          <a:latin typeface="Calibri" pitchFamily="34" charset="0"/>
                          <a:cs typeface="Times New Roman" pitchFamily="18" charset="0"/>
                        </a:rPr>
                        <a:t>.</a:t>
                      </a: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Times New Roman" pitchFamily="18" charset="0"/>
                        </a:rPr>
                        <a:t>13,9</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22,2</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72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В</a:t>
                      </a:r>
                      <a:r>
                        <a:rPr kumimoji="0" lang="de-DE" sz="1400" b="0" i="0" u="none" strike="noStrike" cap="none" normalizeH="0" baseline="0" smtClean="0">
                          <a:ln>
                            <a:noFill/>
                          </a:ln>
                          <a:solidFill>
                            <a:schemeClr val="tx1"/>
                          </a:solidFill>
                          <a:effectLst/>
                          <a:latin typeface="Calibri" pitchFamily="34" charset="0"/>
                          <a:cs typeface="Times New Roman" pitchFamily="18" charset="0"/>
                        </a:rPr>
                        <a:t>едение сестринской документации (заполнение журналов, </a:t>
                      </a:r>
                      <a:r>
                        <a:rPr kumimoji="0" lang="ru-RU" sz="1400" b="0" i="0" u="none" strike="noStrike" cap="none" normalizeH="0" baseline="0" smtClean="0">
                          <a:ln>
                            <a:noFill/>
                          </a:ln>
                          <a:solidFill>
                            <a:schemeClr val="tx1"/>
                          </a:solidFill>
                          <a:effectLst/>
                          <a:latin typeface="Calibri" pitchFamily="34" charset="0"/>
                          <a:cs typeface="Times New Roman" pitchFamily="18" charset="0"/>
                        </a:rPr>
                        <a:t>сестринских листов динамического наблюдения</a:t>
                      </a:r>
                      <a:r>
                        <a:rPr kumimoji="0" lang="de-DE" sz="1400" b="0" i="0" u="none" strike="noStrike" cap="none" normalizeH="0" baseline="0" smtClean="0">
                          <a:ln>
                            <a:noFill/>
                          </a:ln>
                          <a:solidFill>
                            <a:schemeClr val="tx1"/>
                          </a:solidFill>
                          <a:effectLst/>
                          <a:latin typeface="Calibri" pitchFamily="34" charset="0"/>
                          <a:cs typeface="Times New Roman" pitchFamily="18" charset="0"/>
                        </a:rPr>
                        <a:t>, выборка из листов назначений, заполнение направлений на обследование, списание израсходованных дорогостоящих препаратов)</a:t>
                      </a:r>
                      <a:r>
                        <a:rPr kumimoji="0" lang="ru-RU" sz="1400" b="0" i="0" u="none" strike="noStrike" cap="none" normalizeH="0" baseline="0" smtClean="0">
                          <a:ln>
                            <a:noFill/>
                          </a:ln>
                          <a:solidFill>
                            <a:schemeClr val="tx1"/>
                          </a:solidFill>
                          <a:effectLst/>
                          <a:latin typeface="Calibri" pitchFamily="34" charset="0"/>
                          <a:cs typeface="Times New Roman" pitchFamily="18" charset="0"/>
                        </a:rPr>
                        <a:t>. </a:t>
                      </a: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26</a:t>
                      </a:r>
                      <a:r>
                        <a:rPr kumimoji="0" lang="de-DE" sz="1400" b="0" i="0" u="none" strike="noStrike" cap="none" normalizeH="0" baseline="0" smtClean="0">
                          <a:ln>
                            <a:noFill/>
                          </a:ln>
                          <a:solidFill>
                            <a:schemeClr val="tx1"/>
                          </a:solidFill>
                          <a:effectLst/>
                          <a:latin typeface="Calibri" pitchFamily="34" charset="0"/>
                          <a:cs typeface="Times New Roman" pitchFamily="18" charset="0"/>
                        </a:rPr>
                        <a:t>,8</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15,6</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П</a:t>
                      </a:r>
                      <a:r>
                        <a:rPr kumimoji="0" lang="de-DE" sz="1400" b="0" i="0" u="none" strike="noStrike" cap="none" normalizeH="0" baseline="0" smtClean="0">
                          <a:ln>
                            <a:noFill/>
                          </a:ln>
                          <a:solidFill>
                            <a:schemeClr val="tx1"/>
                          </a:solidFill>
                          <a:effectLst/>
                          <a:latin typeface="Calibri" pitchFamily="34" charset="0"/>
                          <a:cs typeface="Times New Roman" pitchFamily="18" charset="0"/>
                        </a:rPr>
                        <a:t>олучение медикаментов, обработка инструментария </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Times New Roman" pitchFamily="18" charset="0"/>
                        </a:rPr>
                        <a:t>9,</a:t>
                      </a:r>
                      <a:r>
                        <a:rPr kumimoji="0" lang="ru-RU" sz="1400" b="0" i="0" u="none" strike="noStrike" cap="none" normalizeH="0" baseline="0" smtClean="0">
                          <a:ln>
                            <a:noFill/>
                          </a:ln>
                          <a:solidFill>
                            <a:schemeClr val="tx1"/>
                          </a:solidFill>
                          <a:effectLst/>
                          <a:latin typeface="Calibri" pitchFamily="34" charset="0"/>
                          <a:cs typeface="Times New Roman" pitchFamily="18" charset="0"/>
                        </a:rPr>
                        <a:t>5</a:t>
                      </a: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6,4</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У</a:t>
                      </a:r>
                      <a:r>
                        <a:rPr kumimoji="0" lang="de-DE" sz="1400" b="0" i="0" u="none" strike="noStrike" cap="none" normalizeH="0" baseline="0" smtClean="0">
                          <a:ln>
                            <a:noFill/>
                          </a:ln>
                          <a:solidFill>
                            <a:schemeClr val="tx1"/>
                          </a:solidFill>
                          <a:effectLst/>
                          <a:latin typeface="Calibri" pitchFamily="34" charset="0"/>
                          <a:cs typeface="Times New Roman" pitchFamily="18" charset="0"/>
                        </a:rPr>
                        <a:t>частие в пятиминутках, сестринских занятиях. </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Times New Roman" pitchFamily="18" charset="0"/>
                        </a:rPr>
                        <a:t>9,7</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9,4</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53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П</a:t>
                      </a:r>
                      <a:r>
                        <a:rPr kumimoji="0" lang="de-DE" sz="1400" b="0" i="0" u="none" strike="noStrike" cap="none" normalizeH="0" baseline="0" smtClean="0">
                          <a:ln>
                            <a:noFill/>
                          </a:ln>
                          <a:solidFill>
                            <a:schemeClr val="tx1"/>
                          </a:solidFill>
                          <a:effectLst/>
                          <a:latin typeface="Calibri" pitchFamily="34" charset="0"/>
                          <a:cs typeface="Times New Roman" pitchFamily="18" charset="0"/>
                        </a:rPr>
                        <a:t>одготовка рабочего места к работе</a:t>
                      </a:r>
                      <a:r>
                        <a:rPr kumimoji="0" lang="ru-RU" sz="1400" b="0" i="0" u="none" strike="noStrike" cap="none" normalizeH="0" baseline="0" smtClean="0">
                          <a:ln>
                            <a:noFill/>
                          </a:ln>
                          <a:solidFill>
                            <a:schemeClr val="tx1"/>
                          </a:solidFill>
                          <a:effectLst/>
                          <a:latin typeface="Calibri" pitchFamily="34" charset="0"/>
                          <a:cs typeface="Times New Roman" pitchFamily="18" charset="0"/>
                        </a:rPr>
                        <a:t>. </a:t>
                      </a: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9</a:t>
                      </a:r>
                      <a:r>
                        <a:rPr kumimoji="0" lang="de-DE" sz="1400" b="0" i="0" u="none" strike="noStrike" cap="none" normalizeH="0" baseline="0" smtClean="0">
                          <a:ln>
                            <a:noFill/>
                          </a:ln>
                          <a:solidFill>
                            <a:schemeClr val="tx1"/>
                          </a:solidFill>
                          <a:effectLst/>
                          <a:latin typeface="Calibri" pitchFamily="34" charset="0"/>
                          <a:cs typeface="Times New Roman" pitchFamily="18" charset="0"/>
                        </a:rPr>
                        <a:t>,3</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7,8</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04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П</a:t>
                      </a:r>
                      <a:r>
                        <a:rPr kumimoji="0" lang="de-DE" sz="1400" b="0" i="0" u="none" strike="noStrike" cap="none" normalizeH="0" baseline="0" smtClean="0">
                          <a:ln>
                            <a:noFill/>
                          </a:ln>
                          <a:solidFill>
                            <a:schemeClr val="tx1"/>
                          </a:solidFill>
                          <a:effectLst/>
                          <a:latin typeface="Calibri" pitchFamily="34" charset="0"/>
                          <a:cs typeface="Times New Roman" pitchFamily="18" charset="0"/>
                        </a:rPr>
                        <a:t>ереходы от процедурного кабинета</a:t>
                      </a:r>
                      <a:r>
                        <a:rPr kumimoji="0" lang="ru-RU" sz="1400" b="0" i="0" u="none" strike="noStrike" cap="none" normalizeH="0" baseline="0" smtClean="0">
                          <a:ln>
                            <a:noFill/>
                          </a:ln>
                          <a:solidFill>
                            <a:schemeClr val="tx1"/>
                          </a:solidFill>
                          <a:effectLst/>
                          <a:latin typeface="Calibri" pitchFamily="34" charset="0"/>
                          <a:cs typeface="Times New Roman" pitchFamily="18" charset="0"/>
                        </a:rPr>
                        <a:t>, сестринского поста </a:t>
                      </a:r>
                      <a:r>
                        <a:rPr kumimoji="0" lang="de-DE" sz="1400" b="0" i="0" u="none" strike="noStrike" cap="none" normalizeH="0" baseline="0" smtClean="0">
                          <a:ln>
                            <a:noFill/>
                          </a:ln>
                          <a:solidFill>
                            <a:schemeClr val="tx1"/>
                          </a:solidFill>
                          <a:effectLst/>
                          <a:latin typeface="Calibri" pitchFamily="34" charset="0"/>
                          <a:cs typeface="Times New Roman" pitchFamily="18" charset="0"/>
                        </a:rPr>
                        <a:t>к палатам </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7,8</a:t>
                      </a: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4,9</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53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Times New Roman" pitchFamily="18" charset="0"/>
                        </a:rPr>
                        <a:t>Л</a:t>
                      </a:r>
                      <a:r>
                        <a:rPr kumimoji="0" lang="de-DE" sz="1400" b="0" i="0" u="none" strike="noStrike" cap="none" normalizeH="0" baseline="0" smtClean="0">
                          <a:ln>
                            <a:noFill/>
                          </a:ln>
                          <a:solidFill>
                            <a:schemeClr val="tx1"/>
                          </a:solidFill>
                          <a:effectLst/>
                          <a:latin typeface="Calibri" pitchFamily="34" charset="0"/>
                          <a:cs typeface="Times New Roman" pitchFamily="18" charset="0"/>
                        </a:rPr>
                        <a:t>ичное время </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Times New Roman" pitchFamily="18" charset="0"/>
                        </a:rPr>
                        <a:t>1,8</a:t>
                      </a:r>
                      <a:endParaRPr kumimoji="0" lang="ru-RU" sz="1400" b="0" i="0" u="none" strike="noStrike" cap="none" normalizeH="0" baseline="0" smtClean="0">
                        <a:ln>
                          <a:noFill/>
                        </a:ln>
                        <a:solidFill>
                          <a:schemeClr val="tx1"/>
                        </a:solidFill>
                        <a:effectLst/>
                        <a:latin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ctr"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1,9</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42460" marR="4246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149356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Группа 6"/>
          <p:cNvGrpSpPr>
            <a:grpSpLocks/>
          </p:cNvGrpSpPr>
          <p:nvPr/>
        </p:nvGrpSpPr>
        <p:grpSpPr bwMode="auto">
          <a:xfrm>
            <a:off x="0" y="188913"/>
            <a:ext cx="6804025" cy="1398587"/>
            <a:chOff x="0" y="188640"/>
            <a:chExt cx="6804248" cy="1399864"/>
          </a:xfrm>
        </p:grpSpPr>
        <p:sp>
          <p:nvSpPr>
            <p:cNvPr id="10" name="TextBox 9"/>
            <p:cNvSpPr txBox="1"/>
            <p:nvPr/>
          </p:nvSpPr>
          <p:spPr>
            <a:xfrm>
              <a:off x="217495" y="188640"/>
              <a:ext cx="6586753" cy="1399864"/>
            </a:xfrm>
            <a:prstGeom prst="rect">
              <a:avLst/>
            </a:prstGeom>
            <a:gradFill flip="none" rotWithShape="1">
              <a:gsLst>
                <a:gs pos="0">
                  <a:srgbClr val="DEECEF"/>
                </a:gs>
                <a:gs pos="100000">
                  <a:srgbClr val="B1C4DB"/>
                </a:gs>
                <a:gs pos="43000">
                  <a:schemeClr val="accent1">
                    <a:lumMod val="30000"/>
                    <a:lumOff val="70000"/>
                  </a:schemeClr>
                </a:gs>
              </a:gsLst>
              <a:lin ang="10800000" scaled="1"/>
              <a:tileRect/>
            </a:gradFill>
            <a:ln>
              <a:noFill/>
            </a:ln>
          </p:spPr>
          <p:txBody>
            <a:bodyPr lIns="180000" tIns="144000" bIns="144000">
              <a:spAutoFit/>
            </a:bodyPr>
            <a:lstStyle/>
            <a:p>
              <a:pPr eaLnBrk="1" hangingPunct="1">
                <a:defRPr/>
              </a:pPr>
              <a:r>
                <a:rPr lang="ru-RU" sz="2400" dirty="0">
                  <a:solidFill>
                    <a:srgbClr val="4B66A3"/>
                  </a:solidFill>
                  <a:latin typeface="+mj-lt"/>
                </a:rPr>
                <a:t>Достижения внедрения </a:t>
              </a:r>
              <a:r>
                <a:rPr lang="ru-RU" sz="2400" dirty="0" err="1">
                  <a:solidFill>
                    <a:srgbClr val="4B66A3"/>
                  </a:solidFill>
                  <a:latin typeface="+mj-lt"/>
                </a:rPr>
                <a:t>пилотного</a:t>
              </a:r>
              <a:r>
                <a:rPr lang="ru-RU" sz="2400" dirty="0">
                  <a:solidFill>
                    <a:srgbClr val="4B66A3"/>
                  </a:solidFill>
                  <a:latin typeface="+mj-lt"/>
                </a:rPr>
                <a:t> проекта в кардиологическом отделении с палатой ПРИТ </a:t>
              </a:r>
            </a:p>
          </p:txBody>
        </p:sp>
        <p:sp>
          <p:nvSpPr>
            <p:cNvPr id="11" name="Прямоугольник 10"/>
            <p:cNvSpPr/>
            <p:nvPr/>
          </p:nvSpPr>
          <p:spPr>
            <a:xfrm>
              <a:off x="0" y="188640"/>
              <a:ext cx="217495" cy="1029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grpSp>
      <p:sp>
        <p:nvSpPr>
          <p:cNvPr id="12291" name="Прямоугольник 5"/>
          <p:cNvSpPr>
            <a:spLocks noChangeArrowheads="1"/>
          </p:cNvSpPr>
          <p:nvPr/>
        </p:nvSpPr>
        <p:spPr bwMode="auto">
          <a:xfrm>
            <a:off x="571500" y="1857375"/>
            <a:ext cx="78581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endParaRPr lang="ru-RU"/>
          </a:p>
          <a:p>
            <a:pPr>
              <a:buFontTx/>
              <a:buChar char="•"/>
            </a:pPr>
            <a:r>
              <a:rPr lang="ru-RU"/>
              <a:t> Увеличилось число законченных случаев </a:t>
            </a:r>
            <a:r>
              <a:rPr lang="ru-RU">
                <a:solidFill>
                  <a:srgbClr val="FF0000"/>
                </a:solidFill>
              </a:rPr>
              <a:t>277</a:t>
            </a:r>
            <a:r>
              <a:rPr lang="ru-RU"/>
              <a:t> (2015 год) до </a:t>
            </a:r>
            <a:r>
              <a:rPr lang="ru-RU">
                <a:solidFill>
                  <a:srgbClr val="FF0000"/>
                </a:solidFill>
              </a:rPr>
              <a:t>301 </a:t>
            </a:r>
            <a:r>
              <a:rPr lang="ru-RU"/>
              <a:t>(2016 год)</a:t>
            </a:r>
          </a:p>
          <a:p>
            <a:pPr>
              <a:buFontTx/>
              <a:buChar char="•"/>
            </a:pPr>
            <a:endParaRPr lang="ru-RU"/>
          </a:p>
          <a:p>
            <a:pPr>
              <a:buFontTx/>
              <a:buChar char="•"/>
            </a:pPr>
            <a:r>
              <a:rPr lang="ru-RU"/>
              <a:t> Снизилась средняя одного стоимость законченного случая </a:t>
            </a:r>
          </a:p>
          <a:p>
            <a:r>
              <a:rPr lang="ru-RU"/>
              <a:t>с </a:t>
            </a:r>
            <a:r>
              <a:rPr lang="ru-RU">
                <a:solidFill>
                  <a:srgbClr val="FF0000"/>
                </a:solidFill>
              </a:rPr>
              <a:t>33001,75</a:t>
            </a:r>
            <a:r>
              <a:rPr lang="ru-RU"/>
              <a:t> руб. в 2015г. , до </a:t>
            </a:r>
            <a:r>
              <a:rPr lang="ru-RU">
                <a:solidFill>
                  <a:srgbClr val="FF0000"/>
                </a:solidFill>
              </a:rPr>
              <a:t>32799,51 руб</a:t>
            </a:r>
            <a:r>
              <a:rPr lang="ru-RU"/>
              <a:t>. в 2016</a:t>
            </a:r>
          </a:p>
          <a:p>
            <a:endParaRPr lang="ru-RU"/>
          </a:p>
          <a:p>
            <a:r>
              <a:rPr lang="ru-RU"/>
              <a:t>  - Уменьшился размер штрафных санкций с </a:t>
            </a:r>
            <a:r>
              <a:rPr lang="ru-RU">
                <a:solidFill>
                  <a:srgbClr val="FF0000"/>
                </a:solidFill>
              </a:rPr>
              <a:t>26 962,07 </a:t>
            </a:r>
            <a:r>
              <a:rPr lang="ru-RU"/>
              <a:t>руб. в 2015 году, до </a:t>
            </a:r>
            <a:r>
              <a:rPr lang="ru-RU">
                <a:solidFill>
                  <a:srgbClr val="FF0000"/>
                </a:solidFill>
              </a:rPr>
              <a:t>9227,7</a:t>
            </a:r>
            <a:r>
              <a:rPr lang="ru-RU"/>
              <a:t> в 2016 году </a:t>
            </a:r>
          </a:p>
          <a:p>
            <a:endParaRPr lang="ru-RU"/>
          </a:p>
          <a:p>
            <a:pPr>
              <a:buFontTx/>
              <a:buChar char="-"/>
            </a:pPr>
            <a:r>
              <a:rPr lang="ru-RU"/>
              <a:t>Снизилось число повторных госпитализаций в отделении с </a:t>
            </a:r>
            <a:r>
              <a:rPr lang="ru-RU">
                <a:solidFill>
                  <a:srgbClr val="FF0000"/>
                </a:solidFill>
              </a:rPr>
              <a:t>11 </a:t>
            </a:r>
            <a:r>
              <a:rPr lang="ru-RU"/>
              <a:t>(2015г.) до </a:t>
            </a:r>
            <a:r>
              <a:rPr lang="ru-RU">
                <a:solidFill>
                  <a:srgbClr val="FF0000"/>
                </a:solidFill>
              </a:rPr>
              <a:t>6 </a:t>
            </a:r>
            <a:r>
              <a:rPr lang="ru-RU"/>
              <a:t>(2016 г.)</a:t>
            </a:r>
          </a:p>
          <a:p>
            <a:pPr>
              <a:buFontTx/>
              <a:buChar char="-"/>
            </a:pPr>
            <a:endParaRPr lang="ru-RU"/>
          </a:p>
          <a:p>
            <a:r>
              <a:rPr lang="ru-RU"/>
              <a:t>- </a:t>
            </a:r>
            <a:r>
              <a:rPr lang="ru-RU">
                <a:solidFill>
                  <a:srgbClr val="FF0000"/>
                </a:solidFill>
              </a:rPr>
              <a:t>Отсутствуют </a:t>
            </a:r>
            <a:r>
              <a:rPr lang="ru-RU"/>
              <a:t>жалобы на работу отделения</a:t>
            </a:r>
          </a:p>
        </p:txBody>
      </p:sp>
    </p:spTree>
    <p:extLst>
      <p:ext uri="{BB962C8B-B14F-4D97-AF65-F5344CB8AC3E}">
        <p14:creationId xmlns:p14="http://schemas.microsoft.com/office/powerpoint/2010/main" val="24642599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258888" y="115888"/>
            <a:ext cx="6813550" cy="369887"/>
          </a:xfrm>
          <a:prstGeom prst="rect">
            <a:avLst/>
          </a:prstGeom>
          <a:noFill/>
          <a:ln w="9525">
            <a:noFill/>
            <a:miter lim="800000"/>
            <a:headEnd/>
            <a:tailEnd/>
          </a:ln>
          <a:effectLst/>
        </p:spPr>
        <p:txBody>
          <a:bodyPr>
            <a:spAutoFit/>
          </a:bodyPr>
          <a:lstStyle/>
          <a:p>
            <a:pPr algn="ctr">
              <a:defRPr/>
            </a:pPr>
            <a:r>
              <a:rPr lang="ru-RU" dirty="0">
                <a:solidFill>
                  <a:schemeClr val="bg2">
                    <a:lumMod val="50000"/>
                  </a:schemeClr>
                </a:solidFill>
                <a:effectLst>
                  <a:outerShdw blurRad="38100" dist="38100" dir="2700000" algn="tl">
                    <a:srgbClr val="C0C0C0"/>
                  </a:outerShdw>
                </a:effectLst>
              </a:rPr>
              <a:t>Рейтинговая оценка работы медсестринского персонала</a:t>
            </a:r>
          </a:p>
        </p:txBody>
      </p:sp>
      <p:pic>
        <p:nvPicPr>
          <p:cNvPr id="13315"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865188"/>
            <a:ext cx="8605837"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8362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9036496" cy="1052736"/>
          </a:xfrm>
        </p:spPr>
        <p:txBody>
          <a:bodyPr>
            <a:noAutofit/>
          </a:bodyPr>
          <a:lstStyle/>
          <a:p>
            <a:r>
              <a:rPr lang="ru-RU" sz="2800" dirty="0" smtClean="0"/>
              <a:t>Мастер класс «Проведение конкурса профессионального мастерства  «Лучший фельдшер ФАП»</a:t>
            </a:r>
            <a:endParaRPr lang="ru-RU" sz="2800" dirty="0"/>
          </a:p>
        </p:txBody>
      </p:sp>
      <p:pic>
        <p:nvPicPr>
          <p:cNvPr id="5122" name="Picture 2" descr="C:\Users\Larisa\Desktop\DSCN709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052736"/>
            <a:ext cx="8280920"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457200" y="274638"/>
            <a:ext cx="8229600" cy="1271587"/>
          </a:xfrm>
          <a:solidFill>
            <a:srgbClr val="426997"/>
          </a:solidFill>
        </p:spPr>
        <p:txBody>
          <a:bodyPr>
            <a:normAutofit fontScale="90000"/>
          </a:bodyPr>
          <a:lstStyle/>
          <a:p>
            <a:pPr eaLnBrk="1" hangingPunct="1"/>
            <a:r>
              <a:rPr lang="ru-RU" sz="2600" b="1" smtClean="0">
                <a:solidFill>
                  <a:schemeClr val="bg1"/>
                </a:solidFill>
                <a:latin typeface="Arial" charset="0"/>
              </a:rPr>
              <a:t>Основные проблемы организации работы специалистов со средним медицинским образованием, участвующим в оказании ПМСП:</a:t>
            </a:r>
            <a:endParaRPr lang="ru-RU" sz="2600" smtClean="0">
              <a:solidFill>
                <a:schemeClr val="bg1"/>
              </a:solidFill>
              <a:latin typeface="Arial" charset="0"/>
            </a:endParaRPr>
          </a:p>
        </p:txBody>
      </p:sp>
      <p:sp>
        <p:nvSpPr>
          <p:cNvPr id="14339" name="Rectangle 3"/>
          <p:cNvSpPr>
            <a:spLocks noGrp="1"/>
          </p:cNvSpPr>
          <p:nvPr>
            <p:ph type="body" idx="1"/>
          </p:nvPr>
        </p:nvSpPr>
        <p:spPr>
          <a:xfrm>
            <a:off x="457200" y="1698625"/>
            <a:ext cx="8229600" cy="4525963"/>
          </a:xfrm>
        </p:spPr>
        <p:txBody>
          <a:bodyPr/>
          <a:lstStyle/>
          <a:p>
            <a:pPr marL="447675" indent="-447675" eaLnBrk="1" hangingPunct="1">
              <a:lnSpc>
                <a:spcPct val="90000"/>
              </a:lnSpc>
              <a:buSzPct val="150000"/>
              <a:buFont typeface="Arial" charset="0"/>
              <a:buBlip>
                <a:blip r:embed="rId2"/>
              </a:buBlip>
            </a:pPr>
            <a:r>
              <a:rPr lang="ru-RU" sz="2400" smtClean="0"/>
              <a:t>неудовлетворенность населения оказанием амбулаторной медицинской помощи;</a:t>
            </a:r>
          </a:p>
          <a:p>
            <a:pPr marL="447675" indent="-447675" eaLnBrk="1" hangingPunct="1">
              <a:lnSpc>
                <a:spcPct val="90000"/>
              </a:lnSpc>
              <a:buSzPct val="150000"/>
              <a:buFont typeface="Arial" charset="0"/>
              <a:buBlip>
                <a:blip r:embed="rId2"/>
              </a:buBlip>
            </a:pPr>
            <a:r>
              <a:rPr lang="ru-RU" sz="2400" smtClean="0"/>
              <a:t>нерациональное распределение нагрузки между медицинским персоналом;</a:t>
            </a:r>
          </a:p>
          <a:p>
            <a:pPr marL="447675" indent="-447675" eaLnBrk="1" hangingPunct="1">
              <a:lnSpc>
                <a:spcPct val="90000"/>
              </a:lnSpc>
              <a:buSzPct val="150000"/>
              <a:buFont typeface="Arial" charset="0"/>
              <a:buBlip>
                <a:blip r:embed="rId2"/>
              </a:buBlip>
            </a:pPr>
            <a:r>
              <a:rPr lang="ru-RU" sz="2400" smtClean="0"/>
              <a:t>перегруженность персонала оформлением медицинской документации;</a:t>
            </a:r>
          </a:p>
          <a:p>
            <a:pPr marL="447675" indent="-447675" eaLnBrk="1" hangingPunct="1">
              <a:lnSpc>
                <a:spcPct val="90000"/>
              </a:lnSpc>
              <a:buSzPct val="150000"/>
              <a:buFont typeface="Arial" charset="0"/>
              <a:buBlip>
                <a:blip r:embed="rId2"/>
              </a:buBlip>
            </a:pPr>
            <a:r>
              <a:rPr lang="ru-RU" sz="2400" smtClean="0"/>
              <a:t>недостаточное использование информационных ресурсов;</a:t>
            </a:r>
          </a:p>
          <a:p>
            <a:pPr marL="447675" indent="-447675" eaLnBrk="1" hangingPunct="1">
              <a:lnSpc>
                <a:spcPct val="90000"/>
              </a:lnSpc>
              <a:buSzPct val="150000"/>
              <a:buFont typeface="Arial" charset="0"/>
              <a:buBlip>
                <a:blip r:embed="rId2"/>
              </a:buBlip>
            </a:pPr>
            <a:r>
              <a:rPr lang="ru-RU" sz="2400" smtClean="0"/>
              <a:t>несоответствие некоторых нормативных документов современным требованиям;</a:t>
            </a:r>
          </a:p>
          <a:p>
            <a:pPr marL="447675" indent="-447675" eaLnBrk="1" hangingPunct="1">
              <a:lnSpc>
                <a:spcPct val="90000"/>
              </a:lnSpc>
              <a:buSzPct val="150000"/>
              <a:buFont typeface="Arial" charset="0"/>
              <a:buBlip>
                <a:blip r:embed="rId2"/>
              </a:buBlip>
            </a:pPr>
            <a:r>
              <a:rPr lang="ru-RU" sz="2400" smtClean="0"/>
              <a:t>дефицит специалистов со средним медицинским образованием и т.д.;</a:t>
            </a:r>
          </a:p>
        </p:txBody>
      </p:sp>
    </p:spTree>
    <p:extLst>
      <p:ext uri="{BB962C8B-B14F-4D97-AF65-F5344CB8AC3E}">
        <p14:creationId xmlns:p14="http://schemas.microsoft.com/office/powerpoint/2010/main" val="3895009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ситуационных задач</a:t>
            </a:r>
            <a:endParaRPr lang="ru-RU" dirty="0"/>
          </a:p>
        </p:txBody>
      </p:sp>
      <p:pic>
        <p:nvPicPr>
          <p:cNvPr id="7170" name="Picture 2" descr="C:\Users\Larisa\Downloads\DSCN69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8424936"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827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143000"/>
          </a:xfrm>
        </p:spPr>
        <p:txBody>
          <a:bodyPr>
            <a:normAutofit fontScale="90000"/>
          </a:bodyPr>
          <a:lstStyle/>
          <a:p>
            <a:r>
              <a:rPr lang="ru-RU" dirty="0" smtClean="0"/>
              <a:t>Вопросы и ответы - инфекционная безопасность по ВБИ, </a:t>
            </a:r>
            <a:r>
              <a:rPr lang="ru-RU" dirty="0" err="1" smtClean="0"/>
              <a:t>санэпидрежиму</a:t>
            </a:r>
            <a:endParaRPr lang="ru-RU" dirty="0"/>
          </a:p>
        </p:txBody>
      </p:sp>
      <p:pic>
        <p:nvPicPr>
          <p:cNvPr id="8194" name="Picture 2" descr="C:\Users\Larisa\Downloads\DSCN693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8280919"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452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Участники конкурса </a:t>
            </a:r>
            <a:endParaRPr lang="ru-RU" dirty="0"/>
          </a:p>
        </p:txBody>
      </p:sp>
      <p:pic>
        <p:nvPicPr>
          <p:cNvPr id="6146" name="Picture 2" descr="C:\Users\Larisa\Desktop\DSCN710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8280919"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256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1428736"/>
            <a:ext cx="7772400" cy="1470025"/>
          </a:xfrm>
        </p:spPr>
        <p:txBody>
          <a:bodyPr>
            <a:noAutofit/>
          </a:bodyPr>
          <a:lstStyle/>
          <a:p>
            <a:r>
              <a:rPr lang="ru-RU" sz="3600" b="1" dirty="0" smtClean="0">
                <a:solidFill>
                  <a:schemeClr val="accent1">
                    <a:lumMod val="50000"/>
                  </a:schemeClr>
                </a:solidFill>
                <a:latin typeface="Times New Roman" pitchFamily="18" charset="0"/>
                <a:cs typeface="Times New Roman" pitchFamily="18" charset="0"/>
              </a:rPr>
              <a:t>Новые формы сетевого взаимодействия медицинского колледжа, реализуемые по наиболее востребованным профессиям </a:t>
            </a:r>
            <a:br>
              <a:rPr lang="ru-RU" sz="3600" b="1" dirty="0" smtClean="0">
                <a:solidFill>
                  <a:schemeClr val="accent1">
                    <a:lumMod val="50000"/>
                  </a:schemeClr>
                </a:solidFill>
                <a:latin typeface="Times New Roman" pitchFamily="18" charset="0"/>
                <a:cs typeface="Times New Roman" pitchFamily="18" charset="0"/>
              </a:rPr>
            </a:br>
            <a:r>
              <a:rPr lang="ru-RU" sz="3600" b="1" dirty="0" smtClean="0">
                <a:solidFill>
                  <a:schemeClr val="accent1">
                    <a:lumMod val="50000"/>
                  </a:schemeClr>
                </a:solidFill>
                <a:latin typeface="Times New Roman" pitchFamily="18" charset="0"/>
                <a:cs typeface="Times New Roman" pitchFamily="18" charset="0"/>
              </a:rPr>
              <a:t>ТОП-50</a:t>
            </a:r>
            <a:endParaRPr lang="ru-RU" sz="3600" b="1" dirty="0">
              <a:solidFill>
                <a:schemeClr val="accent1">
                  <a:lumMod val="5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428860" y="4643446"/>
            <a:ext cx="6400800" cy="1752600"/>
          </a:xfrm>
        </p:spPr>
        <p:txBody>
          <a:bodyPr>
            <a:normAutofit/>
          </a:bodyPr>
          <a:lstStyle/>
          <a:p>
            <a:pPr algn="r"/>
            <a:r>
              <a:rPr lang="ru-RU" sz="2400" i="1" dirty="0" smtClean="0">
                <a:solidFill>
                  <a:schemeClr val="accent1">
                    <a:lumMod val="50000"/>
                  </a:schemeClr>
                </a:solidFill>
                <a:latin typeface="Times New Roman" pitchFamily="18" charset="0"/>
                <a:cs typeface="Times New Roman" pitchFamily="18" charset="0"/>
              </a:rPr>
              <a:t>Алексеев Д.А., директор ГБПОУ РС(Я) «Якутский медицинский колледж»</a:t>
            </a:r>
            <a:endParaRPr lang="ru-RU" sz="2400" i="1" dirty="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1336909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2" descr="1241391690_rrrr-33"/>
          <p:cNvPicPr>
            <a:picLocks noChangeAspect="1" noChangeArrowheads="1"/>
          </p:cNvPicPr>
          <p:nvPr/>
        </p:nvPicPr>
        <p:blipFill>
          <a:blip r:embed="rId3" cstate="print"/>
          <a:srcRect/>
          <a:stretch>
            <a:fillRect/>
          </a:stretch>
        </p:blipFill>
        <p:spPr bwMode="auto">
          <a:xfrm>
            <a:off x="2357422" y="4714884"/>
            <a:ext cx="1785950" cy="1785950"/>
          </a:xfrm>
          <a:prstGeom prst="ellipse">
            <a:avLst/>
          </a:prstGeom>
          <a:ln>
            <a:noFill/>
          </a:ln>
          <a:effectLst>
            <a:softEdge rad="112500"/>
          </a:effectLst>
        </p:spPr>
      </p:pic>
      <p:pic>
        <p:nvPicPr>
          <p:cNvPr id="6149" name="Picture 3"/>
          <p:cNvPicPr>
            <a:picLocks noGrp="1" noChangeAspect="1" noChangeArrowheads="1"/>
          </p:cNvPicPr>
          <p:nvPr>
            <p:ph type="body" idx="1"/>
          </p:nvPr>
        </p:nvPicPr>
        <p:blipFill>
          <a:blip r:embed="rId4" cstate="print"/>
          <a:srcRect/>
          <a:stretch>
            <a:fillRect/>
          </a:stretch>
        </p:blipFill>
        <p:spPr>
          <a:xfrm>
            <a:off x="0" y="1785926"/>
            <a:ext cx="5214942" cy="3214710"/>
          </a:xfrm>
          <a:prstGeom prst="ellipse">
            <a:avLst/>
          </a:prstGeom>
          <a:effectLst>
            <a:softEdge rad="112500"/>
          </a:effectLst>
        </p:spPr>
      </p:pic>
      <p:pic>
        <p:nvPicPr>
          <p:cNvPr id="6151" name="Picture 12"/>
          <p:cNvPicPr>
            <a:picLocks noChangeAspect="1" noChangeArrowheads="1"/>
          </p:cNvPicPr>
          <p:nvPr/>
        </p:nvPicPr>
        <p:blipFill>
          <a:blip r:embed="rId5" cstate="print"/>
          <a:srcRect/>
          <a:stretch>
            <a:fillRect/>
          </a:stretch>
        </p:blipFill>
        <p:spPr bwMode="gray">
          <a:xfrm>
            <a:off x="3571868" y="4214818"/>
            <a:ext cx="1785950" cy="1729263"/>
          </a:xfrm>
          <a:prstGeom prst="ellipse">
            <a:avLst/>
          </a:prstGeom>
          <a:ln>
            <a:noFill/>
          </a:ln>
          <a:effectLst>
            <a:softEdge rad="112500"/>
          </a:effectLst>
        </p:spPr>
      </p:pic>
      <p:pic>
        <p:nvPicPr>
          <p:cNvPr id="6152" name="Picture 7"/>
          <p:cNvPicPr>
            <a:picLocks noChangeAspect="1" noChangeArrowheads="1"/>
          </p:cNvPicPr>
          <p:nvPr/>
        </p:nvPicPr>
        <p:blipFill>
          <a:blip r:embed="rId6" cstate="print"/>
          <a:srcRect/>
          <a:stretch>
            <a:fillRect/>
          </a:stretch>
        </p:blipFill>
        <p:spPr bwMode="auto">
          <a:xfrm>
            <a:off x="0" y="4357694"/>
            <a:ext cx="1643042" cy="1857388"/>
          </a:xfrm>
          <a:prstGeom prst="ellipse">
            <a:avLst/>
          </a:prstGeom>
          <a:ln>
            <a:noFill/>
          </a:ln>
          <a:effectLst>
            <a:softEdge rad="112500"/>
          </a:effectLst>
        </p:spPr>
      </p:pic>
      <p:pic>
        <p:nvPicPr>
          <p:cNvPr id="6154" name="Picture 10"/>
          <p:cNvPicPr>
            <a:picLocks noChangeAspect="1" noChangeArrowheads="1"/>
          </p:cNvPicPr>
          <p:nvPr/>
        </p:nvPicPr>
        <p:blipFill>
          <a:blip r:embed="rId7" cstate="print"/>
          <a:srcRect/>
          <a:stretch>
            <a:fillRect/>
          </a:stretch>
        </p:blipFill>
        <p:spPr bwMode="auto">
          <a:xfrm>
            <a:off x="1214414" y="4857760"/>
            <a:ext cx="1500198" cy="1714512"/>
          </a:xfrm>
          <a:prstGeom prst="ellipse">
            <a:avLst/>
          </a:prstGeom>
          <a:ln>
            <a:noFill/>
          </a:ln>
          <a:effectLst>
            <a:softEdge rad="112500"/>
          </a:effectLst>
        </p:spPr>
      </p:pic>
      <p:sp>
        <p:nvSpPr>
          <p:cNvPr id="9223" name="Rectangle 2"/>
          <p:cNvSpPr>
            <a:spLocks noGrp="1" noChangeArrowheads="1"/>
          </p:cNvSpPr>
          <p:nvPr>
            <p:ph type="title"/>
          </p:nvPr>
        </p:nvSpPr>
        <p:spPr>
          <a:xfrm>
            <a:off x="1857375" y="285750"/>
            <a:ext cx="6929438" cy="431800"/>
          </a:xfrm>
        </p:spPr>
        <p:txBody>
          <a:bodyPr>
            <a:normAutofit fontScale="90000"/>
          </a:bodyPr>
          <a:lstStyle/>
          <a:p>
            <a:pPr algn="ctr" eaLnBrk="1" hangingPunct="1"/>
            <a:r>
              <a:rPr lang="ru-RU" sz="2600" b="1" dirty="0" smtClean="0">
                <a:solidFill>
                  <a:schemeClr val="accent1">
                    <a:lumMod val="50000"/>
                  </a:schemeClr>
                </a:solidFill>
                <a:latin typeface="Times New Roman" pitchFamily="18" charset="0"/>
                <a:cs typeface="Times New Roman" pitchFamily="18" charset="0"/>
              </a:rPr>
              <a:t>Общая характеристика РС (Я)</a:t>
            </a:r>
          </a:p>
        </p:txBody>
      </p:sp>
      <p:sp>
        <p:nvSpPr>
          <p:cNvPr id="9225" name="TextBox 11"/>
          <p:cNvSpPr txBox="1">
            <a:spLocks noChangeArrowheads="1"/>
          </p:cNvSpPr>
          <p:nvPr/>
        </p:nvSpPr>
        <p:spPr bwMode="auto">
          <a:xfrm rot="-1251938">
            <a:off x="2900363" y="2981325"/>
            <a:ext cx="1179512" cy="461963"/>
          </a:xfrm>
          <a:prstGeom prst="rect">
            <a:avLst/>
          </a:prstGeom>
          <a:noFill/>
          <a:ln w="9525">
            <a:noFill/>
            <a:miter lim="800000"/>
            <a:headEnd/>
            <a:tailEnd/>
          </a:ln>
        </p:spPr>
        <p:txBody>
          <a:bodyPr wrap="none">
            <a:spAutoFit/>
          </a:bodyPr>
          <a:lstStyle/>
          <a:p>
            <a:pPr algn="ctr"/>
            <a:r>
              <a:rPr lang="ru-RU"/>
              <a:t>Якутия</a:t>
            </a:r>
          </a:p>
        </p:txBody>
      </p:sp>
      <p:sp>
        <p:nvSpPr>
          <p:cNvPr id="13" name="AutoShape 38"/>
          <p:cNvSpPr>
            <a:spLocks noChangeArrowheads="1"/>
          </p:cNvSpPr>
          <p:nvPr/>
        </p:nvSpPr>
        <p:spPr bwMode="gray">
          <a:xfrm>
            <a:off x="0" y="1340768"/>
            <a:ext cx="3143240" cy="1643074"/>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a:scene3d>
            <a:camera prst="orthographicFront"/>
            <a:lightRig rig="threePt" dir="t"/>
          </a:scene3d>
          <a:sp3d>
            <a:bevelT/>
          </a:sp3d>
        </p:spPr>
        <p:txBody>
          <a:bodyPr wrap="none" anchor="ctr"/>
          <a:lstStyle/>
          <a:p>
            <a:pPr algn="ctr">
              <a:defRPr/>
            </a:pPr>
            <a:r>
              <a:rPr lang="ru-RU" sz="1400" dirty="0">
                <a:solidFill>
                  <a:srgbClr val="000046"/>
                </a:solidFill>
                <a:latin typeface="Arial" pitchFamily="34" charset="0"/>
                <a:cs typeface="+mn-cs"/>
              </a:rPr>
              <a:t>Основная особенность - </a:t>
            </a:r>
          </a:p>
          <a:p>
            <a:pPr algn="ctr">
              <a:defRPr/>
            </a:pPr>
            <a:r>
              <a:rPr lang="ru-RU" sz="1400" dirty="0">
                <a:solidFill>
                  <a:srgbClr val="000046"/>
                </a:solidFill>
                <a:latin typeface="Arial" pitchFamily="34" charset="0"/>
                <a:cs typeface="+mn-cs"/>
              </a:rPr>
              <a:t> низкая плотность проживания </a:t>
            </a:r>
          </a:p>
          <a:p>
            <a:pPr algn="ctr">
              <a:buFontTx/>
              <a:buChar char="-"/>
              <a:defRPr/>
            </a:pPr>
            <a:r>
              <a:rPr lang="ru-RU" sz="1400" dirty="0">
                <a:solidFill>
                  <a:srgbClr val="000046"/>
                </a:solidFill>
                <a:latin typeface="Arial" pitchFamily="34" charset="0"/>
                <a:cs typeface="+mn-cs"/>
              </a:rPr>
              <a:t>0,3 человека на 1 кв. км. , </a:t>
            </a:r>
          </a:p>
          <a:p>
            <a:pPr algn="ctr">
              <a:defRPr/>
            </a:pPr>
            <a:r>
              <a:rPr lang="ru-RU" sz="1400" dirty="0">
                <a:solidFill>
                  <a:srgbClr val="000046"/>
                </a:solidFill>
                <a:latin typeface="Arial" pitchFamily="34" charset="0"/>
                <a:cs typeface="+mn-cs"/>
              </a:rPr>
              <a:t>что обуславливает </a:t>
            </a:r>
          </a:p>
          <a:p>
            <a:pPr algn="ctr">
              <a:defRPr/>
            </a:pPr>
            <a:r>
              <a:rPr lang="ru-RU" sz="1400" dirty="0">
                <a:solidFill>
                  <a:srgbClr val="000046"/>
                </a:solidFill>
                <a:latin typeface="Arial" pitchFamily="34" charset="0"/>
                <a:cs typeface="+mn-cs"/>
              </a:rPr>
              <a:t>наличие малокомплектных ЛПУ, </a:t>
            </a:r>
          </a:p>
          <a:p>
            <a:pPr algn="ctr">
              <a:defRPr/>
            </a:pPr>
            <a:r>
              <a:rPr lang="ru-RU" sz="1400" dirty="0">
                <a:solidFill>
                  <a:srgbClr val="000046"/>
                </a:solidFill>
                <a:latin typeface="Arial" pitchFamily="34" charset="0"/>
                <a:cs typeface="+mn-cs"/>
              </a:rPr>
              <a:t>радиус обслуживания</a:t>
            </a:r>
          </a:p>
          <a:p>
            <a:pPr algn="ctr">
              <a:defRPr/>
            </a:pPr>
            <a:r>
              <a:rPr lang="ru-RU" sz="1400" dirty="0">
                <a:solidFill>
                  <a:srgbClr val="000046"/>
                </a:solidFill>
                <a:latin typeface="Arial" pitchFamily="34" charset="0"/>
                <a:cs typeface="+mn-cs"/>
              </a:rPr>
              <a:t> </a:t>
            </a:r>
            <a:r>
              <a:rPr lang="en-US" sz="1400" dirty="0">
                <a:solidFill>
                  <a:srgbClr val="000046"/>
                </a:solidFill>
                <a:latin typeface="Arial" pitchFamily="34" charset="0"/>
                <a:cs typeface="+mn-cs"/>
              </a:rPr>
              <a:t>&gt;</a:t>
            </a:r>
            <a:r>
              <a:rPr lang="ru-RU" sz="1400" dirty="0">
                <a:solidFill>
                  <a:srgbClr val="000046"/>
                </a:solidFill>
                <a:latin typeface="Arial" pitchFamily="34" charset="0"/>
                <a:cs typeface="+mn-cs"/>
              </a:rPr>
              <a:t> 500 кв.км.</a:t>
            </a:r>
          </a:p>
        </p:txBody>
      </p:sp>
      <p:sp>
        <p:nvSpPr>
          <p:cNvPr id="6150" name="Прямоугольник 36"/>
          <p:cNvSpPr>
            <a:spLocks noChangeArrowheads="1"/>
          </p:cNvSpPr>
          <p:nvPr/>
        </p:nvSpPr>
        <p:spPr bwMode="auto">
          <a:xfrm>
            <a:off x="5097117" y="1124422"/>
            <a:ext cx="3930800" cy="1538883"/>
          </a:xfrm>
          <a:prstGeom prst="rect">
            <a:avLst/>
          </a:prstGeom>
          <a:solidFill>
            <a:schemeClr val="bg2">
              <a:lumMod val="20000"/>
              <a:lumOff val="80000"/>
            </a:schemeClr>
          </a:solidFill>
          <a:ln w="9525">
            <a:noFill/>
            <a:miter lim="800000"/>
            <a:headEnd/>
            <a:tailEnd/>
          </a:ln>
          <a:scene3d>
            <a:camera prst="orthographicFront"/>
            <a:lightRig rig="threePt" dir="t"/>
          </a:scene3d>
          <a:sp3d>
            <a:bevelT w="165100" prst="coolSlant"/>
          </a:sp3d>
        </p:spPr>
        <p:txBody>
          <a:bodyPr>
            <a:spAutoFit/>
          </a:bodyPr>
          <a:lstStyle/>
          <a:p>
            <a:pPr>
              <a:defRPr/>
            </a:pPr>
            <a:r>
              <a:rPr lang="ru-RU" sz="1400" dirty="0">
                <a:solidFill>
                  <a:schemeClr val="accent6">
                    <a:lumMod val="50000"/>
                  </a:schemeClr>
                </a:solidFill>
                <a:latin typeface="Arial" pitchFamily="34" charset="0"/>
                <a:cs typeface="Arial" pitchFamily="34" charset="0"/>
              </a:rPr>
              <a:t>Площадь:  - Более 3 103 кв.км.;</a:t>
            </a:r>
          </a:p>
          <a:p>
            <a:pPr>
              <a:buFontTx/>
              <a:buChar char="-"/>
              <a:defRPr/>
            </a:pPr>
            <a:r>
              <a:rPr lang="ru-RU" sz="1400" dirty="0">
                <a:solidFill>
                  <a:schemeClr val="accent6">
                    <a:lumMod val="50000"/>
                  </a:schemeClr>
                </a:solidFill>
                <a:latin typeface="Arial" pitchFamily="34" charset="0"/>
                <a:cs typeface="Arial" pitchFamily="34" charset="0"/>
              </a:rPr>
              <a:t>17% территории РФ;</a:t>
            </a:r>
          </a:p>
          <a:p>
            <a:pPr>
              <a:buFontTx/>
              <a:buChar char="-"/>
              <a:defRPr/>
            </a:pPr>
            <a:r>
              <a:rPr lang="ru-RU" sz="1400" dirty="0">
                <a:solidFill>
                  <a:schemeClr val="accent6">
                    <a:lumMod val="50000"/>
                  </a:schemeClr>
                </a:solidFill>
                <a:latin typeface="Arial" pitchFamily="34" charset="0"/>
                <a:cs typeface="Arial" pitchFamily="34" charset="0"/>
              </a:rPr>
              <a:t> 40% находится за полярным кругом;</a:t>
            </a:r>
          </a:p>
          <a:p>
            <a:pPr>
              <a:defRPr/>
            </a:pPr>
            <a:endParaRPr lang="ru-RU" sz="1000" dirty="0">
              <a:solidFill>
                <a:schemeClr val="accent6">
                  <a:lumMod val="50000"/>
                </a:schemeClr>
              </a:solidFill>
              <a:latin typeface="Arial" pitchFamily="34" charset="0"/>
              <a:cs typeface="Arial" pitchFamily="34" charset="0"/>
            </a:endParaRPr>
          </a:p>
          <a:p>
            <a:pPr>
              <a:defRPr/>
            </a:pPr>
            <a:r>
              <a:rPr lang="ru-RU" sz="1400" dirty="0">
                <a:solidFill>
                  <a:schemeClr val="accent6">
                    <a:lumMod val="50000"/>
                  </a:schemeClr>
                </a:solidFill>
                <a:latin typeface="Arial" pitchFamily="34" charset="0"/>
                <a:cs typeface="Arial" pitchFamily="34" charset="0"/>
              </a:rPr>
              <a:t>Население: </a:t>
            </a:r>
            <a:r>
              <a:rPr lang="ru-RU" sz="1400" dirty="0">
                <a:solidFill>
                  <a:srgbClr val="000046"/>
                </a:solidFill>
                <a:latin typeface="Arial" pitchFamily="34" charset="0"/>
                <a:cs typeface="Arial" pitchFamily="34" charset="0"/>
              </a:rPr>
              <a:t>955 859</a:t>
            </a:r>
            <a:r>
              <a:rPr lang="ru-RU" sz="1400" dirty="0">
                <a:solidFill>
                  <a:schemeClr val="accent6">
                    <a:lumMod val="50000"/>
                  </a:schemeClr>
                </a:solidFill>
                <a:latin typeface="Arial" pitchFamily="34" charset="0"/>
                <a:cs typeface="Arial" pitchFamily="34" charset="0"/>
              </a:rPr>
              <a:t> чел.;</a:t>
            </a:r>
          </a:p>
          <a:p>
            <a:pPr>
              <a:defRPr/>
            </a:pPr>
            <a:r>
              <a:rPr lang="ru-RU" sz="1400" dirty="0">
                <a:solidFill>
                  <a:srgbClr val="000046"/>
                </a:solidFill>
                <a:latin typeface="Arial" pitchFamily="34" charset="0"/>
                <a:cs typeface="+mn-cs"/>
              </a:rPr>
              <a:t>Удельный вес горожан составил 65,5% сельских жителей – 34,5%</a:t>
            </a:r>
          </a:p>
        </p:txBody>
      </p:sp>
      <p:sp>
        <p:nvSpPr>
          <p:cNvPr id="12" name="Rectangle 4"/>
          <p:cNvSpPr>
            <a:spLocks noChangeArrowheads="1"/>
          </p:cNvSpPr>
          <p:nvPr/>
        </p:nvSpPr>
        <p:spPr bwMode="auto">
          <a:xfrm>
            <a:off x="5097115" y="4714884"/>
            <a:ext cx="3904039" cy="1785950"/>
          </a:xfrm>
          <a:prstGeom prst="rect">
            <a:avLst/>
          </a:prstGeom>
          <a:solidFill>
            <a:schemeClr val="accent3">
              <a:lumMod val="85000"/>
            </a:schemeClr>
          </a:solidFill>
          <a:ln w="9525">
            <a:noFill/>
            <a:miter lim="800000"/>
            <a:headEnd/>
            <a:tailEnd/>
          </a:ln>
          <a:effectLst>
            <a:prstShdw prst="shdw17" dist="17961" dir="2700000">
              <a:srgbClr val="001F00"/>
            </a:prstShdw>
          </a:effectLst>
          <a:scene3d>
            <a:camera prst="orthographicFront"/>
            <a:lightRig rig="threePt" dir="t"/>
          </a:scene3d>
          <a:sp3d>
            <a:bevelT/>
          </a:sp3d>
        </p:spPr>
        <p:txBody>
          <a:bodyPr wrap="none" anchor="ctr"/>
          <a:lstStyle/>
          <a:p>
            <a:pPr>
              <a:buFontTx/>
              <a:buChar char="-"/>
              <a:defRPr/>
            </a:pPr>
            <a:r>
              <a:rPr lang="ru-RU" sz="1400" dirty="0">
                <a:solidFill>
                  <a:schemeClr val="bg2">
                    <a:lumMod val="10000"/>
                  </a:schemeClr>
                </a:solidFill>
                <a:latin typeface="Arial" pitchFamily="34" charset="0"/>
                <a:cs typeface="+mn-cs"/>
              </a:rPr>
              <a:t>16% населения проживает в зоне </a:t>
            </a:r>
          </a:p>
          <a:p>
            <a:pPr>
              <a:defRPr/>
            </a:pPr>
            <a:r>
              <a:rPr lang="ru-RU" sz="1400" dirty="0">
                <a:solidFill>
                  <a:schemeClr val="bg2">
                    <a:lumMod val="10000"/>
                  </a:schemeClr>
                </a:solidFill>
                <a:latin typeface="Arial" pitchFamily="34" charset="0"/>
                <a:cs typeface="+mn-cs"/>
              </a:rPr>
              <a:t>  круглогодичного транспортного </a:t>
            </a:r>
          </a:p>
          <a:p>
            <a:pPr>
              <a:defRPr/>
            </a:pPr>
            <a:r>
              <a:rPr lang="ru-RU" sz="1400" dirty="0">
                <a:solidFill>
                  <a:schemeClr val="bg2">
                    <a:lumMod val="10000"/>
                  </a:schemeClr>
                </a:solidFill>
                <a:latin typeface="Arial" pitchFamily="34" charset="0"/>
                <a:cs typeface="+mn-cs"/>
              </a:rPr>
              <a:t>  сообщения;</a:t>
            </a:r>
          </a:p>
          <a:p>
            <a:pPr>
              <a:defRPr/>
            </a:pPr>
            <a:r>
              <a:rPr lang="ru-RU" sz="1400" dirty="0">
                <a:solidFill>
                  <a:schemeClr val="bg2">
                    <a:lumMod val="10000"/>
                  </a:schemeClr>
                </a:solidFill>
                <a:latin typeface="Arial" pitchFamily="34" charset="0"/>
                <a:cs typeface="+mn-cs"/>
              </a:rPr>
              <a:t>- Более 85% территории республики имеет</a:t>
            </a:r>
          </a:p>
          <a:p>
            <a:pPr>
              <a:defRPr/>
            </a:pPr>
            <a:r>
              <a:rPr lang="ru-RU" sz="1400" dirty="0">
                <a:solidFill>
                  <a:schemeClr val="bg2">
                    <a:lumMod val="10000"/>
                  </a:schemeClr>
                </a:solidFill>
                <a:latin typeface="Arial" pitchFamily="34" charset="0"/>
                <a:cs typeface="+mn-cs"/>
              </a:rPr>
              <a:t>  сезонную транспортную доступность;</a:t>
            </a:r>
          </a:p>
          <a:p>
            <a:pPr>
              <a:defRPr/>
            </a:pPr>
            <a:r>
              <a:rPr lang="ru-RU" sz="1400" dirty="0">
                <a:solidFill>
                  <a:schemeClr val="bg2">
                    <a:lumMod val="10000"/>
                  </a:schemeClr>
                </a:solidFill>
                <a:latin typeface="Arial" pitchFamily="34" charset="0"/>
                <a:cs typeface="+mn-cs"/>
              </a:rPr>
              <a:t>- 25 районов из 35 не имеют надежной</a:t>
            </a:r>
          </a:p>
          <a:p>
            <a:pPr>
              <a:defRPr/>
            </a:pPr>
            <a:r>
              <a:rPr lang="ru-RU" sz="1400" dirty="0">
                <a:solidFill>
                  <a:schemeClr val="bg2">
                    <a:lumMod val="10000"/>
                  </a:schemeClr>
                </a:solidFill>
                <a:latin typeface="Arial" pitchFamily="34" charset="0"/>
                <a:cs typeface="+mn-cs"/>
              </a:rPr>
              <a:t>  транспортной связи с центром  </a:t>
            </a:r>
          </a:p>
          <a:p>
            <a:pPr>
              <a:defRPr/>
            </a:pPr>
            <a:r>
              <a:rPr lang="ru-RU" sz="1400" dirty="0">
                <a:solidFill>
                  <a:schemeClr val="bg2">
                    <a:lumMod val="10000"/>
                  </a:schemeClr>
                </a:solidFill>
                <a:latin typeface="Arial" pitchFamily="34" charset="0"/>
                <a:cs typeface="+mn-cs"/>
              </a:rPr>
              <a:t>  республики и близлежайшими районами</a:t>
            </a:r>
          </a:p>
        </p:txBody>
      </p:sp>
      <p:sp>
        <p:nvSpPr>
          <p:cNvPr id="14" name="Rectangle 4"/>
          <p:cNvSpPr>
            <a:spLocks noChangeArrowheads="1"/>
          </p:cNvSpPr>
          <p:nvPr/>
        </p:nvSpPr>
        <p:spPr bwMode="auto">
          <a:xfrm>
            <a:off x="5097116" y="2714620"/>
            <a:ext cx="3904039" cy="2000264"/>
          </a:xfrm>
          <a:prstGeom prst="rect">
            <a:avLst/>
          </a:prstGeom>
          <a:solidFill>
            <a:schemeClr val="accent3">
              <a:lumMod val="85000"/>
            </a:schemeClr>
          </a:solidFill>
          <a:ln w="9525">
            <a:noFill/>
            <a:miter lim="800000"/>
            <a:headEnd/>
            <a:tailEnd/>
          </a:ln>
          <a:effectLst>
            <a:prstShdw prst="shdw17" dist="17961" dir="2700000">
              <a:srgbClr val="001F00"/>
            </a:prstShdw>
          </a:effectLst>
          <a:scene3d>
            <a:camera prst="orthographicFront"/>
            <a:lightRig rig="threePt" dir="t"/>
          </a:scene3d>
          <a:sp3d>
            <a:bevelT/>
          </a:sp3d>
        </p:spPr>
        <p:txBody>
          <a:bodyPr wrap="none" anchor="ctr"/>
          <a:lstStyle/>
          <a:p>
            <a:pPr>
              <a:defRPr/>
            </a:pPr>
            <a:r>
              <a:rPr lang="ru-RU" sz="1400" dirty="0">
                <a:solidFill>
                  <a:schemeClr val="tx2">
                    <a:lumMod val="50000"/>
                  </a:schemeClr>
                </a:solidFill>
              </a:rPr>
              <a:t>Якутия не только самый большой регион</a:t>
            </a:r>
          </a:p>
          <a:p>
            <a:pPr>
              <a:defRPr/>
            </a:pPr>
            <a:r>
              <a:rPr lang="ru-RU" sz="1400" dirty="0">
                <a:solidFill>
                  <a:schemeClr val="tx2">
                    <a:lumMod val="50000"/>
                  </a:schemeClr>
                </a:solidFill>
              </a:rPr>
              <a:t>России, но и самый суровый по </a:t>
            </a:r>
            <a:r>
              <a:rPr lang="ru-RU" sz="1400" dirty="0" err="1">
                <a:solidFill>
                  <a:schemeClr val="tx2">
                    <a:lumMod val="50000"/>
                  </a:schemeClr>
                </a:solidFill>
              </a:rPr>
              <a:t>климати</a:t>
            </a:r>
            <a:r>
              <a:rPr lang="ru-RU" sz="1400" dirty="0">
                <a:solidFill>
                  <a:schemeClr val="tx2">
                    <a:lumMod val="50000"/>
                  </a:schemeClr>
                </a:solidFill>
              </a:rPr>
              <a:t>-</a:t>
            </a:r>
          </a:p>
          <a:p>
            <a:pPr>
              <a:defRPr/>
            </a:pPr>
            <a:r>
              <a:rPr lang="ru-RU" sz="1400" dirty="0" err="1">
                <a:solidFill>
                  <a:schemeClr val="tx2">
                    <a:lumMod val="50000"/>
                  </a:schemeClr>
                </a:solidFill>
              </a:rPr>
              <a:t>ческим</a:t>
            </a:r>
            <a:r>
              <a:rPr lang="ru-RU" sz="1400" dirty="0">
                <a:solidFill>
                  <a:schemeClr val="tx2">
                    <a:lumMod val="50000"/>
                  </a:schemeClr>
                </a:solidFill>
              </a:rPr>
              <a:t> условиям. В резко </a:t>
            </a:r>
            <a:r>
              <a:rPr lang="ru-RU" sz="1400" dirty="0" err="1">
                <a:solidFill>
                  <a:schemeClr val="tx2">
                    <a:lumMod val="50000"/>
                  </a:schemeClr>
                </a:solidFill>
              </a:rPr>
              <a:t>континенталь</a:t>
            </a:r>
            <a:r>
              <a:rPr lang="ru-RU" sz="1400" dirty="0">
                <a:solidFill>
                  <a:schemeClr val="tx2">
                    <a:lumMod val="50000"/>
                  </a:schemeClr>
                </a:solidFill>
              </a:rPr>
              <a:t>-</a:t>
            </a:r>
          </a:p>
          <a:p>
            <a:pPr>
              <a:defRPr/>
            </a:pPr>
            <a:r>
              <a:rPr lang="ru-RU" sz="1400" dirty="0">
                <a:solidFill>
                  <a:schemeClr val="tx2">
                    <a:lumMod val="50000"/>
                  </a:schemeClr>
                </a:solidFill>
              </a:rPr>
              <a:t>ном климате Якутии амплитуда колебаний</a:t>
            </a:r>
          </a:p>
          <a:p>
            <a:pPr>
              <a:defRPr/>
            </a:pPr>
            <a:r>
              <a:rPr lang="ru-RU" sz="1400" dirty="0">
                <a:solidFill>
                  <a:schemeClr val="tx2">
                    <a:lumMod val="50000"/>
                  </a:schemeClr>
                </a:solidFill>
              </a:rPr>
              <a:t>температуры воздуха составляет 100С </a:t>
            </a:r>
          </a:p>
          <a:p>
            <a:pPr>
              <a:defRPr/>
            </a:pPr>
            <a:r>
              <a:rPr lang="ru-RU" sz="1400" dirty="0">
                <a:solidFill>
                  <a:schemeClr val="tx2">
                    <a:lumMod val="50000"/>
                  </a:schemeClr>
                </a:solidFill>
              </a:rPr>
              <a:t>(от +40 летом до -60С зимой). В районе </a:t>
            </a:r>
          </a:p>
          <a:p>
            <a:pPr>
              <a:defRPr/>
            </a:pPr>
            <a:r>
              <a:rPr lang="ru-RU" sz="1400" dirty="0">
                <a:solidFill>
                  <a:schemeClr val="tx2">
                    <a:lumMod val="50000"/>
                  </a:schemeClr>
                </a:solidFill>
              </a:rPr>
              <a:t>Оймякона находится Полюс холода в </a:t>
            </a:r>
          </a:p>
          <a:p>
            <a:pPr>
              <a:defRPr/>
            </a:pPr>
            <a:r>
              <a:rPr lang="ru-RU" sz="1400" dirty="0">
                <a:solidFill>
                  <a:schemeClr val="tx2">
                    <a:lumMod val="50000"/>
                  </a:schemeClr>
                </a:solidFill>
              </a:rPr>
              <a:t>Северном полушарии, где температура </a:t>
            </a:r>
          </a:p>
          <a:p>
            <a:pPr>
              <a:defRPr/>
            </a:pPr>
            <a:r>
              <a:rPr lang="ru-RU" sz="1400" dirty="0">
                <a:solidFill>
                  <a:schemeClr val="tx2">
                    <a:lumMod val="50000"/>
                  </a:schemeClr>
                </a:solidFill>
              </a:rPr>
              <a:t>зимой опускается до -70С</a:t>
            </a:r>
          </a:p>
        </p:txBody>
      </p:sp>
      <p:pic>
        <p:nvPicPr>
          <p:cNvPr id="1026" name="Picture 2"/>
          <p:cNvPicPr>
            <a:picLocks noChangeAspect="1" noChangeArrowheads="1"/>
          </p:cNvPicPr>
          <p:nvPr/>
        </p:nvPicPr>
        <p:blipFill>
          <a:blip r:embed="rId8" cstate="print"/>
          <a:srcRect/>
          <a:stretch>
            <a:fillRect/>
          </a:stretch>
        </p:blipFill>
        <p:spPr bwMode="auto">
          <a:xfrm>
            <a:off x="395536" y="188640"/>
            <a:ext cx="1232223" cy="1232223"/>
          </a:xfrm>
          <a:prstGeom prst="rect">
            <a:avLst/>
          </a:prstGeom>
          <a:noFill/>
          <a:ln w="9525">
            <a:noFill/>
            <a:miter lim="800000"/>
            <a:headEnd/>
            <a:tailEnd/>
          </a:ln>
          <a:effectLst/>
        </p:spPr>
      </p:pic>
    </p:spTree>
    <p:extLst>
      <p:ext uri="{BB962C8B-B14F-4D97-AF65-F5344CB8AC3E}">
        <p14:creationId xmlns:p14="http://schemas.microsoft.com/office/powerpoint/2010/main" val="160316668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OEM\Мои документы\Карты\Yakutia_from_Space.jpg"/>
          <p:cNvPicPr>
            <a:picLocks noChangeAspect="1" noChangeArrowheads="1"/>
          </p:cNvPicPr>
          <p:nvPr/>
        </p:nvPicPr>
        <p:blipFill>
          <a:blip r:embed="rId2" cstate="print"/>
          <a:srcRect t="12418"/>
          <a:stretch>
            <a:fillRect/>
          </a:stretch>
        </p:blipFill>
        <p:spPr bwMode="auto">
          <a:xfrm>
            <a:off x="2051050" y="577850"/>
            <a:ext cx="5113338" cy="6019800"/>
          </a:xfrm>
          <a:prstGeom prst="rect">
            <a:avLst/>
          </a:prstGeom>
          <a:noFill/>
          <a:ln w="9525">
            <a:noFill/>
            <a:miter lim="800000"/>
            <a:headEnd/>
            <a:tailEnd/>
          </a:ln>
        </p:spPr>
      </p:pic>
      <p:sp>
        <p:nvSpPr>
          <p:cNvPr id="10243" name="Text Box 10"/>
          <p:cNvSpPr txBox="1">
            <a:spLocks noChangeArrowheads="1"/>
          </p:cNvSpPr>
          <p:nvPr/>
        </p:nvSpPr>
        <p:spPr bwMode="auto">
          <a:xfrm>
            <a:off x="7235825" y="1520825"/>
            <a:ext cx="1728788" cy="1111250"/>
          </a:xfrm>
          <a:prstGeom prst="rect">
            <a:avLst/>
          </a:prstGeom>
          <a:solidFill>
            <a:schemeClr val="bg1">
              <a:alpha val="70195"/>
            </a:schemeClr>
          </a:solidFill>
          <a:ln w="9525">
            <a:noFill/>
            <a:miter lim="800000"/>
            <a:headEnd/>
            <a:tailEnd/>
          </a:ln>
        </p:spPr>
        <p:txBody>
          <a:bodyPr>
            <a:spAutoFit/>
          </a:bodyPr>
          <a:lstStyle/>
          <a:p>
            <a:pPr algn="ctr">
              <a:lnSpc>
                <a:spcPct val="80000"/>
              </a:lnSpc>
            </a:pPr>
            <a:r>
              <a:rPr lang="ru-RU" sz="1400"/>
              <a:t>70% территории занимают обширные горные системы, плоскогорья и плато</a:t>
            </a:r>
          </a:p>
        </p:txBody>
      </p:sp>
      <p:sp>
        <p:nvSpPr>
          <p:cNvPr id="10244" name="Text Box 11"/>
          <p:cNvSpPr txBox="1">
            <a:spLocks noChangeArrowheads="1"/>
          </p:cNvSpPr>
          <p:nvPr/>
        </p:nvSpPr>
        <p:spPr bwMode="auto">
          <a:xfrm>
            <a:off x="179512" y="1700808"/>
            <a:ext cx="1728787" cy="771525"/>
          </a:xfrm>
          <a:prstGeom prst="rect">
            <a:avLst/>
          </a:prstGeom>
          <a:solidFill>
            <a:schemeClr val="bg1">
              <a:alpha val="70195"/>
            </a:schemeClr>
          </a:solidFill>
          <a:ln w="9525">
            <a:noFill/>
            <a:miter lim="800000"/>
            <a:headEnd/>
            <a:tailEnd/>
          </a:ln>
        </p:spPr>
        <p:txBody>
          <a:bodyPr>
            <a:spAutoFit/>
          </a:bodyPr>
          <a:lstStyle/>
          <a:p>
            <a:pPr algn="ctr">
              <a:lnSpc>
                <a:spcPct val="80000"/>
              </a:lnSpc>
            </a:pPr>
            <a:r>
              <a:rPr lang="ru-RU" sz="1400" dirty="0"/>
              <a:t>Свыше 40 % территории находится за Полярным кругом.</a:t>
            </a:r>
          </a:p>
        </p:txBody>
      </p:sp>
      <p:sp>
        <p:nvSpPr>
          <p:cNvPr id="10245" name="Text Box 12"/>
          <p:cNvSpPr txBox="1">
            <a:spLocks noChangeArrowheads="1"/>
          </p:cNvSpPr>
          <p:nvPr/>
        </p:nvSpPr>
        <p:spPr bwMode="auto">
          <a:xfrm>
            <a:off x="179512" y="3068960"/>
            <a:ext cx="1728787" cy="1111250"/>
          </a:xfrm>
          <a:prstGeom prst="rect">
            <a:avLst/>
          </a:prstGeom>
          <a:solidFill>
            <a:schemeClr val="bg1">
              <a:alpha val="70195"/>
            </a:schemeClr>
          </a:solidFill>
          <a:ln w="9525">
            <a:noFill/>
            <a:miter lim="800000"/>
            <a:headEnd/>
            <a:tailEnd/>
          </a:ln>
        </p:spPr>
        <p:txBody>
          <a:bodyPr>
            <a:spAutoFit/>
          </a:bodyPr>
          <a:lstStyle/>
          <a:p>
            <a:pPr algn="ctr">
              <a:lnSpc>
                <a:spcPct val="80000"/>
              </a:lnSpc>
            </a:pPr>
            <a:r>
              <a:rPr lang="ru-RU" sz="1400" dirty="0"/>
              <a:t>Около 80% территории приходится на зону тайги. Леса занимают 138 млн. га.</a:t>
            </a:r>
          </a:p>
        </p:txBody>
      </p:sp>
      <p:sp>
        <p:nvSpPr>
          <p:cNvPr id="10246" name="Text Box 14"/>
          <p:cNvSpPr txBox="1">
            <a:spLocks noChangeArrowheads="1"/>
          </p:cNvSpPr>
          <p:nvPr/>
        </p:nvSpPr>
        <p:spPr bwMode="auto">
          <a:xfrm>
            <a:off x="179388" y="4473575"/>
            <a:ext cx="1709737" cy="1281113"/>
          </a:xfrm>
          <a:prstGeom prst="rect">
            <a:avLst/>
          </a:prstGeom>
          <a:solidFill>
            <a:schemeClr val="bg1">
              <a:alpha val="70195"/>
            </a:schemeClr>
          </a:solidFill>
          <a:ln w="9525">
            <a:noFill/>
            <a:miter lim="800000"/>
            <a:headEnd/>
            <a:tailEnd/>
          </a:ln>
        </p:spPr>
        <p:txBody>
          <a:bodyPr>
            <a:spAutoFit/>
          </a:bodyPr>
          <a:lstStyle/>
          <a:p>
            <a:pPr algn="ctr">
              <a:lnSpc>
                <a:spcPct val="80000"/>
              </a:lnSpc>
            </a:pPr>
            <a:r>
              <a:rPr lang="ru-RU" sz="1400"/>
              <a:t>Транспортное сообщение в основном воздушное, автомобильное и водное (сезонное).</a:t>
            </a:r>
          </a:p>
        </p:txBody>
      </p:sp>
      <p:sp>
        <p:nvSpPr>
          <p:cNvPr id="10247" name="Text Box 15"/>
          <p:cNvSpPr txBox="1">
            <a:spLocks noChangeArrowheads="1"/>
          </p:cNvSpPr>
          <p:nvPr/>
        </p:nvSpPr>
        <p:spPr bwMode="auto">
          <a:xfrm>
            <a:off x="7235825" y="2960688"/>
            <a:ext cx="1728788" cy="1450975"/>
          </a:xfrm>
          <a:prstGeom prst="rect">
            <a:avLst/>
          </a:prstGeom>
          <a:solidFill>
            <a:schemeClr val="bg1">
              <a:alpha val="70195"/>
            </a:schemeClr>
          </a:solidFill>
          <a:ln w="9525">
            <a:noFill/>
            <a:miter lim="800000"/>
            <a:headEnd/>
            <a:tailEnd/>
          </a:ln>
        </p:spPr>
        <p:txBody>
          <a:bodyPr>
            <a:spAutoFit/>
          </a:bodyPr>
          <a:lstStyle/>
          <a:p>
            <a:pPr algn="ctr">
              <a:lnSpc>
                <a:spcPct val="80000"/>
              </a:lnSpc>
            </a:pPr>
            <a:r>
              <a:rPr lang="ru-RU" sz="1400"/>
              <a:t>Около 0,5 млн. рек, которые относятся к бассейну Северного Ледовитого океана. Свыше 700 тысяч озер.</a:t>
            </a:r>
          </a:p>
        </p:txBody>
      </p:sp>
      <p:grpSp>
        <p:nvGrpSpPr>
          <p:cNvPr id="2" name="Group 19"/>
          <p:cNvGrpSpPr>
            <a:grpSpLocks/>
          </p:cNvGrpSpPr>
          <p:nvPr/>
        </p:nvGrpSpPr>
        <p:grpSpPr bwMode="auto">
          <a:xfrm rot="-4619951">
            <a:off x="2844800" y="3211513"/>
            <a:ext cx="5616575" cy="1009650"/>
            <a:chOff x="2064" y="3022"/>
            <a:chExt cx="2540" cy="0"/>
          </a:xfrm>
        </p:grpSpPr>
        <p:sp>
          <p:nvSpPr>
            <p:cNvPr id="10256" name="Line 17"/>
            <p:cNvSpPr>
              <a:spLocks noChangeShapeType="1"/>
            </p:cNvSpPr>
            <p:nvPr/>
          </p:nvSpPr>
          <p:spPr bwMode="auto">
            <a:xfrm flipV="1">
              <a:off x="2608" y="3022"/>
              <a:ext cx="1996" cy="0"/>
            </a:xfrm>
            <a:prstGeom prst="line">
              <a:avLst/>
            </a:prstGeom>
            <a:noFill/>
            <a:ln w="28575">
              <a:solidFill>
                <a:schemeClr val="tx1"/>
              </a:solidFill>
              <a:round/>
              <a:headEnd/>
              <a:tailEnd type="triangle" w="med" len="med"/>
            </a:ln>
          </p:spPr>
          <p:txBody>
            <a:bodyPr/>
            <a:lstStyle/>
            <a:p>
              <a:endParaRPr lang="ru-RU"/>
            </a:p>
          </p:txBody>
        </p:sp>
        <p:sp>
          <p:nvSpPr>
            <p:cNvPr id="10257" name="Line 18"/>
            <p:cNvSpPr>
              <a:spLocks noChangeShapeType="1"/>
            </p:cNvSpPr>
            <p:nvPr/>
          </p:nvSpPr>
          <p:spPr bwMode="auto">
            <a:xfrm flipH="1">
              <a:off x="2064" y="3022"/>
              <a:ext cx="680" cy="0"/>
            </a:xfrm>
            <a:prstGeom prst="line">
              <a:avLst/>
            </a:prstGeom>
            <a:noFill/>
            <a:ln w="28575">
              <a:solidFill>
                <a:schemeClr val="tx1"/>
              </a:solidFill>
              <a:round/>
              <a:headEnd/>
              <a:tailEnd type="triangle" w="med" len="med"/>
            </a:ln>
          </p:spPr>
          <p:txBody>
            <a:bodyPr/>
            <a:lstStyle/>
            <a:p>
              <a:endParaRPr lang="ru-RU"/>
            </a:p>
          </p:txBody>
        </p:sp>
      </p:grpSp>
      <p:grpSp>
        <p:nvGrpSpPr>
          <p:cNvPr id="3" name="Group 20"/>
          <p:cNvGrpSpPr>
            <a:grpSpLocks/>
          </p:cNvGrpSpPr>
          <p:nvPr/>
        </p:nvGrpSpPr>
        <p:grpSpPr bwMode="auto">
          <a:xfrm rot="-1744146">
            <a:off x="2198688" y="2908300"/>
            <a:ext cx="5537200" cy="1009650"/>
            <a:chOff x="2064" y="3022"/>
            <a:chExt cx="2540" cy="0"/>
          </a:xfrm>
        </p:grpSpPr>
        <p:sp>
          <p:nvSpPr>
            <p:cNvPr id="10254" name="Line 21"/>
            <p:cNvSpPr>
              <a:spLocks noChangeShapeType="1"/>
            </p:cNvSpPr>
            <p:nvPr/>
          </p:nvSpPr>
          <p:spPr bwMode="auto">
            <a:xfrm flipV="1">
              <a:off x="2608" y="3022"/>
              <a:ext cx="1996" cy="0"/>
            </a:xfrm>
            <a:prstGeom prst="line">
              <a:avLst/>
            </a:prstGeom>
            <a:noFill/>
            <a:ln w="28575">
              <a:solidFill>
                <a:schemeClr val="tx1"/>
              </a:solidFill>
              <a:round/>
              <a:headEnd/>
              <a:tailEnd type="triangle" w="med" len="med"/>
            </a:ln>
          </p:spPr>
          <p:txBody>
            <a:bodyPr/>
            <a:lstStyle/>
            <a:p>
              <a:endParaRPr lang="ru-RU"/>
            </a:p>
          </p:txBody>
        </p:sp>
        <p:sp>
          <p:nvSpPr>
            <p:cNvPr id="10255" name="Line 22"/>
            <p:cNvSpPr>
              <a:spLocks noChangeShapeType="1"/>
            </p:cNvSpPr>
            <p:nvPr/>
          </p:nvSpPr>
          <p:spPr bwMode="auto">
            <a:xfrm flipH="1">
              <a:off x="2064" y="3022"/>
              <a:ext cx="680" cy="0"/>
            </a:xfrm>
            <a:prstGeom prst="line">
              <a:avLst/>
            </a:prstGeom>
            <a:noFill/>
            <a:ln w="28575">
              <a:solidFill>
                <a:schemeClr val="tx1"/>
              </a:solidFill>
              <a:round/>
              <a:headEnd/>
              <a:tailEnd type="triangle" w="med" len="med"/>
            </a:ln>
          </p:spPr>
          <p:txBody>
            <a:bodyPr/>
            <a:lstStyle/>
            <a:p>
              <a:endParaRPr lang="ru-RU"/>
            </a:p>
          </p:txBody>
        </p:sp>
      </p:grpSp>
      <p:sp>
        <p:nvSpPr>
          <p:cNvPr id="10250" name="Text Box 24"/>
          <p:cNvSpPr txBox="1">
            <a:spLocks noChangeArrowheads="1"/>
          </p:cNvSpPr>
          <p:nvPr/>
        </p:nvSpPr>
        <p:spPr bwMode="auto">
          <a:xfrm>
            <a:off x="3635375" y="2565400"/>
            <a:ext cx="1152525" cy="366713"/>
          </a:xfrm>
          <a:prstGeom prst="rect">
            <a:avLst/>
          </a:prstGeom>
          <a:solidFill>
            <a:schemeClr val="bg1">
              <a:alpha val="70195"/>
            </a:schemeClr>
          </a:solidFill>
          <a:ln w="9525">
            <a:noFill/>
            <a:miter lim="800000"/>
            <a:headEnd/>
            <a:tailEnd/>
          </a:ln>
        </p:spPr>
        <p:txBody>
          <a:bodyPr>
            <a:spAutoFit/>
          </a:bodyPr>
          <a:lstStyle/>
          <a:p>
            <a:pPr>
              <a:spcBef>
                <a:spcPct val="50000"/>
              </a:spcBef>
            </a:pPr>
            <a:r>
              <a:rPr lang="ru-RU"/>
              <a:t>2000 км</a:t>
            </a:r>
          </a:p>
        </p:txBody>
      </p:sp>
      <p:sp>
        <p:nvSpPr>
          <p:cNvPr id="10251" name="Text Box 26"/>
          <p:cNvSpPr txBox="1">
            <a:spLocks noChangeArrowheads="1"/>
          </p:cNvSpPr>
          <p:nvPr/>
        </p:nvSpPr>
        <p:spPr bwMode="auto">
          <a:xfrm>
            <a:off x="5435600" y="3932238"/>
            <a:ext cx="1152525" cy="366712"/>
          </a:xfrm>
          <a:prstGeom prst="rect">
            <a:avLst/>
          </a:prstGeom>
          <a:solidFill>
            <a:schemeClr val="bg1">
              <a:alpha val="70195"/>
            </a:schemeClr>
          </a:solidFill>
          <a:ln w="9525">
            <a:noFill/>
            <a:miter lim="800000"/>
            <a:headEnd/>
            <a:tailEnd/>
          </a:ln>
        </p:spPr>
        <p:txBody>
          <a:bodyPr>
            <a:spAutoFit/>
          </a:bodyPr>
          <a:lstStyle/>
          <a:p>
            <a:pPr>
              <a:spcBef>
                <a:spcPct val="50000"/>
              </a:spcBef>
            </a:pPr>
            <a:r>
              <a:rPr lang="ru-RU"/>
              <a:t>2500 км</a:t>
            </a:r>
          </a:p>
        </p:txBody>
      </p:sp>
      <p:sp>
        <p:nvSpPr>
          <p:cNvPr id="10252" name="Text Box 27"/>
          <p:cNvSpPr txBox="1">
            <a:spLocks noChangeArrowheads="1"/>
          </p:cNvSpPr>
          <p:nvPr/>
        </p:nvSpPr>
        <p:spPr bwMode="auto">
          <a:xfrm>
            <a:off x="7235825" y="4724400"/>
            <a:ext cx="1728788" cy="241300"/>
          </a:xfrm>
          <a:prstGeom prst="rect">
            <a:avLst/>
          </a:prstGeom>
          <a:solidFill>
            <a:schemeClr val="bg1">
              <a:alpha val="70195"/>
            </a:schemeClr>
          </a:solidFill>
          <a:ln w="9525">
            <a:noFill/>
            <a:miter lim="800000"/>
            <a:headEnd/>
            <a:tailEnd/>
          </a:ln>
        </p:spPr>
        <p:txBody>
          <a:bodyPr>
            <a:spAutoFit/>
          </a:bodyPr>
          <a:lstStyle/>
          <a:p>
            <a:pPr algn="ctr">
              <a:lnSpc>
                <a:spcPct val="70000"/>
              </a:lnSpc>
            </a:pPr>
            <a:r>
              <a:rPr lang="ru-RU" sz="1400"/>
              <a:t>3 часовых пояса</a:t>
            </a:r>
          </a:p>
        </p:txBody>
      </p:sp>
      <p:pic>
        <p:nvPicPr>
          <p:cNvPr id="18" name="Picture 2"/>
          <p:cNvPicPr>
            <a:picLocks noChangeAspect="1" noChangeArrowheads="1"/>
          </p:cNvPicPr>
          <p:nvPr/>
        </p:nvPicPr>
        <p:blipFill>
          <a:blip r:embed="rId3" cstate="print"/>
          <a:srcRect/>
          <a:stretch>
            <a:fillRect/>
          </a:stretch>
        </p:blipFill>
        <p:spPr bwMode="auto">
          <a:xfrm>
            <a:off x="395536" y="188640"/>
            <a:ext cx="1232223" cy="1232223"/>
          </a:xfrm>
          <a:prstGeom prst="rect">
            <a:avLst/>
          </a:prstGeom>
          <a:noFill/>
          <a:ln w="9525">
            <a:noFill/>
            <a:miter lim="800000"/>
            <a:headEnd/>
            <a:tailEnd/>
          </a:ln>
          <a:effectLst/>
        </p:spPr>
      </p:pic>
    </p:spTree>
    <p:extLst>
      <p:ext uri="{BB962C8B-B14F-4D97-AF65-F5344CB8AC3E}">
        <p14:creationId xmlns:p14="http://schemas.microsoft.com/office/powerpoint/2010/main" val="108096846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endParaRPr lang="ru-RU" smtClean="0"/>
          </a:p>
        </p:txBody>
      </p:sp>
      <p:sp>
        <p:nvSpPr>
          <p:cNvPr id="3075" name="Содержимое 2"/>
          <p:cNvSpPr>
            <a:spLocks noGrp="1"/>
          </p:cNvSpPr>
          <p:nvPr>
            <p:ph idx="1"/>
          </p:nvPr>
        </p:nvSpPr>
        <p:spPr/>
        <p:txBody>
          <a:bodyPr/>
          <a:lstStyle/>
          <a:p>
            <a:endParaRPr lang="ru-RU" smtClean="0"/>
          </a:p>
        </p:txBody>
      </p:sp>
      <p:pic>
        <p:nvPicPr>
          <p:cNvPr id="3076" name="Picture 2" descr="http://m.awto-nowosti.ru/kyfatihuh/pic4802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7" name="Прямоугольник 4"/>
          <p:cNvSpPr>
            <a:spLocks noChangeArrowheads="1"/>
          </p:cNvSpPr>
          <p:nvPr/>
        </p:nvSpPr>
        <p:spPr bwMode="auto">
          <a:xfrm>
            <a:off x="611188" y="836613"/>
            <a:ext cx="7921625" cy="461962"/>
          </a:xfrm>
          <a:prstGeom prst="rect">
            <a:avLst/>
          </a:prstGeom>
          <a:solidFill>
            <a:srgbClr val="002060"/>
          </a:solidFill>
          <a:ln w="9525">
            <a:noFill/>
            <a:miter lim="800000"/>
            <a:headEnd/>
            <a:tailEnd/>
          </a:ln>
        </p:spPr>
        <p:txBody>
          <a:bodyPr>
            <a:spAutoFit/>
          </a:bodyPr>
          <a:lstStyle/>
          <a:p>
            <a:pPr algn="ctr"/>
            <a:r>
              <a:rPr lang="ru-RU" sz="2400" b="1" dirty="0">
                <a:solidFill>
                  <a:schemeClr val="bg1"/>
                </a:solidFill>
                <a:latin typeface="Times New Roman" pitchFamily="18" charset="0"/>
                <a:cs typeface="Times New Roman" pitchFamily="18" charset="0"/>
              </a:rPr>
              <a:t>Цели Программы</a:t>
            </a:r>
          </a:p>
        </p:txBody>
      </p:sp>
      <p:sp>
        <p:nvSpPr>
          <p:cNvPr id="3078" name="Прямоугольник 7"/>
          <p:cNvSpPr>
            <a:spLocks noChangeArrowheads="1"/>
          </p:cNvSpPr>
          <p:nvPr/>
        </p:nvSpPr>
        <p:spPr bwMode="auto">
          <a:xfrm>
            <a:off x="684213" y="1628775"/>
            <a:ext cx="7920037" cy="830263"/>
          </a:xfrm>
          <a:prstGeom prst="rect">
            <a:avLst/>
          </a:prstGeom>
          <a:noFill/>
          <a:ln w="9525">
            <a:noFill/>
            <a:miter lim="800000"/>
            <a:headEnd/>
            <a:tailEnd/>
          </a:ln>
        </p:spPr>
        <p:txBody>
          <a:bodyPr>
            <a:spAutoFit/>
          </a:bodyPr>
          <a:lstStyle/>
          <a:p>
            <a:pPr>
              <a:spcBef>
                <a:spcPts val="600"/>
              </a:spcBef>
              <a:spcAft>
                <a:spcPts val="1800"/>
              </a:spcAft>
              <a:buFont typeface="Wingdings" pitchFamily="2" charset="2"/>
              <a:buChar char="Ø"/>
            </a:pPr>
            <a:r>
              <a:rPr lang="ru-RU" sz="1600" dirty="0">
                <a:latin typeface="Times New Roman" pitchFamily="18" charset="0"/>
                <a:cs typeface="Times New Roman" pitchFamily="18" charset="0"/>
              </a:rPr>
              <a:t>Развитие инновационной сети распространения лучших практик подготовки кадров по перечню наиболее востребованных, новых и перспективных профессий и специальностей СПО в области полготовки: Искусство, дизайн и сфера услуг. </a:t>
            </a:r>
          </a:p>
        </p:txBody>
      </p:sp>
      <p:sp>
        <p:nvSpPr>
          <p:cNvPr id="3079" name="Прямоугольник 6"/>
          <p:cNvSpPr>
            <a:spLocks noChangeArrowheads="1"/>
          </p:cNvSpPr>
          <p:nvPr/>
        </p:nvSpPr>
        <p:spPr bwMode="auto">
          <a:xfrm>
            <a:off x="611188" y="2708275"/>
            <a:ext cx="7921625" cy="461963"/>
          </a:xfrm>
          <a:prstGeom prst="rect">
            <a:avLst/>
          </a:prstGeom>
          <a:solidFill>
            <a:srgbClr val="002060"/>
          </a:solidFill>
          <a:ln w="9525">
            <a:noFill/>
            <a:miter lim="800000"/>
            <a:headEnd/>
            <a:tailEnd/>
          </a:ln>
        </p:spPr>
        <p:txBody>
          <a:bodyPr>
            <a:spAutoFit/>
          </a:bodyPr>
          <a:lstStyle/>
          <a:p>
            <a:pPr algn="ctr"/>
            <a:r>
              <a:rPr lang="ru-RU" sz="2400" b="1">
                <a:solidFill>
                  <a:schemeClr val="bg1"/>
                </a:solidFill>
                <a:latin typeface="Times New Roman" pitchFamily="18" charset="0"/>
                <a:cs typeface="Times New Roman" pitchFamily="18" charset="0"/>
              </a:rPr>
              <a:t>Задачи  Программы</a:t>
            </a:r>
          </a:p>
        </p:txBody>
      </p:sp>
      <p:sp>
        <p:nvSpPr>
          <p:cNvPr id="3080" name="Rectangle 1"/>
          <p:cNvSpPr>
            <a:spLocks noChangeArrowheads="1"/>
          </p:cNvSpPr>
          <p:nvPr/>
        </p:nvSpPr>
        <p:spPr bwMode="auto">
          <a:xfrm>
            <a:off x="611188" y="3259138"/>
            <a:ext cx="7921625" cy="2770187"/>
          </a:xfrm>
          <a:prstGeom prst="rect">
            <a:avLst/>
          </a:prstGeom>
          <a:noFill/>
          <a:ln w="9525">
            <a:noFill/>
            <a:miter lim="800000"/>
            <a:headEnd/>
            <a:tailEnd/>
          </a:ln>
        </p:spPr>
        <p:txBody>
          <a:bodyPr anchor="ctr">
            <a:spAutoFit/>
          </a:bodyPr>
          <a:lstStyle/>
          <a:p>
            <a:pPr indent="450850">
              <a:spcAft>
                <a:spcPts val="1200"/>
              </a:spcAft>
              <a:tabLst>
                <a:tab pos="460375" algn="l"/>
              </a:tabLst>
            </a:pPr>
            <a:r>
              <a:rPr lang="ru-RU" sz="1600" dirty="0">
                <a:solidFill>
                  <a:srgbClr val="000000"/>
                </a:solidFill>
                <a:latin typeface="Times New Roman" pitchFamily="18" charset="0"/>
                <a:ea typeface="Courier New" pitchFamily="49" charset="0"/>
                <a:cs typeface="Times New Roman" pitchFamily="18" charset="0"/>
              </a:rPr>
              <a:t>1) Формирование и нормативное обеспечение функционирования в Республике Саха (Якутия) инновационной сети профессиональных образовательных организаций в целях отработки и распространения лучших практик подготовки из перечня профессий ТОП-50;</a:t>
            </a:r>
            <a:endParaRPr lang="ru-RU" sz="1600" dirty="0">
              <a:latin typeface="Times New Roman" pitchFamily="18" charset="0"/>
              <a:ea typeface="Courier New" pitchFamily="49" charset="0"/>
              <a:cs typeface="Times New Roman" pitchFamily="18" charset="0"/>
            </a:endParaRPr>
          </a:p>
          <a:p>
            <a:pPr indent="450850" eaLnBrk="0" hangingPunct="0">
              <a:spcAft>
                <a:spcPts val="1200"/>
              </a:spcAft>
              <a:tabLst>
                <a:tab pos="460375" algn="l"/>
              </a:tabLst>
            </a:pPr>
            <a:r>
              <a:rPr lang="ru-RU" sz="1600" dirty="0">
                <a:latin typeface="Times New Roman" pitchFamily="18" charset="0"/>
                <a:ea typeface="Courier New" pitchFamily="49" charset="0"/>
                <a:cs typeface="Times New Roman" pitchFamily="18" charset="0"/>
              </a:rPr>
              <a:t>2) Обеспечение оснащения сетевой площадки.</a:t>
            </a:r>
          </a:p>
          <a:p>
            <a:pPr indent="450850" eaLnBrk="0" hangingPunct="0">
              <a:spcAft>
                <a:spcPts val="1200"/>
              </a:spcAft>
              <a:tabLst>
                <a:tab pos="460375" algn="l"/>
              </a:tabLst>
            </a:pPr>
            <a:r>
              <a:rPr lang="ru-RU" sz="1600" dirty="0">
                <a:latin typeface="Times New Roman" pitchFamily="18" charset="0"/>
                <a:ea typeface="Courier New" pitchFamily="49" charset="0"/>
                <a:cs typeface="Times New Roman" pitchFamily="18" charset="0"/>
              </a:rPr>
              <a:t>3) Трансляция лучших практик и технологий в целях обеспечения в Республике Саха (Якутия) подготовки кадров по ТОП-50 на основе сетевого взаимодействия;</a:t>
            </a:r>
            <a:endParaRPr lang="ru-RU" sz="1600" dirty="0">
              <a:solidFill>
                <a:srgbClr val="000000"/>
              </a:solidFill>
              <a:latin typeface="Times New Roman" pitchFamily="18" charset="0"/>
              <a:ea typeface="Courier New" pitchFamily="49" charset="0"/>
              <a:cs typeface="Times New Roman" pitchFamily="18" charset="0"/>
            </a:endParaRPr>
          </a:p>
          <a:p>
            <a:pPr indent="450850" eaLnBrk="0" hangingPunct="0">
              <a:spcAft>
                <a:spcPts val="1200"/>
              </a:spcAft>
              <a:tabLst>
                <a:tab pos="460375" algn="l"/>
              </a:tabLst>
            </a:pPr>
            <a:r>
              <a:rPr lang="ru-RU" sz="1600" dirty="0">
                <a:solidFill>
                  <a:srgbClr val="000000"/>
                </a:solidFill>
                <a:latin typeface="Times New Roman" pitchFamily="18" charset="0"/>
                <a:ea typeface="Courier New" pitchFamily="49" charset="0"/>
                <a:cs typeface="Times New Roman" pitchFamily="18" charset="0"/>
              </a:rPr>
              <a:t>4) Распространение нового инструмента оценки качества подготовки кадров - демонстрационного экзамена</a:t>
            </a:r>
            <a:r>
              <a:rPr lang="ru-RU" sz="1600" dirty="0">
                <a:latin typeface="Times New Roman" pitchFamily="18" charset="0"/>
                <a:cs typeface="Times New Roman" pitchFamily="18" charset="0"/>
              </a:rPr>
              <a:t> </a:t>
            </a:r>
          </a:p>
        </p:txBody>
      </p:sp>
      <p:pic>
        <p:nvPicPr>
          <p:cNvPr id="3081" name="Picture 1" descr="E:\макет ректайм июнь 2017\2.jpg"/>
          <p:cNvPicPr>
            <a:picLocks noChangeAspect="1" noChangeArrowheads="1"/>
          </p:cNvPicPr>
          <p:nvPr/>
        </p:nvPicPr>
        <p:blipFill>
          <a:blip r:embed="rId3" cstate="print"/>
          <a:srcRect/>
          <a:stretch>
            <a:fillRect/>
          </a:stretch>
        </p:blipFill>
        <p:spPr bwMode="auto">
          <a:xfrm>
            <a:off x="-9829800" y="-32570738"/>
            <a:ext cx="1439862" cy="3600450"/>
          </a:xfrm>
          <a:prstGeom prst="rect">
            <a:avLst/>
          </a:prstGeom>
          <a:noFill/>
          <a:ln w="9525">
            <a:noFill/>
            <a:miter lim="800000"/>
            <a:headEnd/>
            <a:tailEnd/>
          </a:ln>
        </p:spPr>
      </p:pic>
    </p:spTree>
    <p:extLst>
      <p:ext uri="{BB962C8B-B14F-4D97-AF65-F5344CB8AC3E}">
        <p14:creationId xmlns:p14="http://schemas.microsoft.com/office/powerpoint/2010/main" val="27237776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awto-nowosti.ru/kyfatihuh/pic4802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9" name="Заголовок 1"/>
          <p:cNvSpPr>
            <a:spLocks noGrp="1"/>
          </p:cNvSpPr>
          <p:nvPr>
            <p:ph type="title"/>
          </p:nvPr>
        </p:nvSpPr>
        <p:spPr/>
        <p:txBody>
          <a:bodyPr/>
          <a:lstStyle/>
          <a:p>
            <a:endParaRPr lang="ru-RU" smtClean="0"/>
          </a:p>
        </p:txBody>
      </p:sp>
      <p:sp>
        <p:nvSpPr>
          <p:cNvPr id="4" name="Овал 3"/>
          <p:cNvSpPr/>
          <p:nvPr/>
        </p:nvSpPr>
        <p:spPr>
          <a:xfrm>
            <a:off x="251520" y="1340768"/>
            <a:ext cx="2592288" cy="1418456"/>
          </a:xfrm>
          <a:prstGeom prst="ellipse">
            <a:avLst/>
          </a:prstGeom>
          <a:solidFill>
            <a:srgbClr val="002060"/>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ctr"/>
            <a:r>
              <a:rPr lang="ru-RU" sz="1600" b="1">
                <a:solidFill>
                  <a:srgbClr val="FFFFFF"/>
                </a:solidFill>
                <a:latin typeface="Times New Roman" pitchFamily="18" charset="0"/>
                <a:cs typeface="Times New Roman" pitchFamily="18" charset="0"/>
              </a:rPr>
              <a:t>43.02. 13 Технология парикмахерского искусства</a:t>
            </a:r>
          </a:p>
        </p:txBody>
      </p:sp>
      <p:sp>
        <p:nvSpPr>
          <p:cNvPr id="6" name="Овал 5"/>
          <p:cNvSpPr/>
          <p:nvPr/>
        </p:nvSpPr>
        <p:spPr>
          <a:xfrm>
            <a:off x="467544" y="3573016"/>
            <a:ext cx="2160240" cy="1728192"/>
          </a:xfrm>
          <a:prstGeom prst="ellipse">
            <a:avLst/>
          </a:prstGeom>
          <a:solidFill>
            <a:srgbClr val="002060"/>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ctr"/>
            <a:r>
              <a:rPr lang="ru-RU" sz="1600" b="1">
                <a:solidFill>
                  <a:srgbClr val="FFFFFF"/>
                </a:solidFill>
                <a:latin typeface="Times New Roman" pitchFamily="18" charset="0"/>
                <a:cs typeface="Times New Roman" pitchFamily="18" charset="0"/>
              </a:rPr>
              <a:t>43.02.15 Поварское и кондитерское дело</a:t>
            </a:r>
          </a:p>
        </p:txBody>
      </p:sp>
      <p:sp>
        <p:nvSpPr>
          <p:cNvPr id="7" name="Овал 6"/>
          <p:cNvSpPr/>
          <p:nvPr/>
        </p:nvSpPr>
        <p:spPr>
          <a:xfrm>
            <a:off x="2915816" y="2852936"/>
            <a:ext cx="2952328" cy="1130424"/>
          </a:xfrm>
          <a:prstGeom prst="ellipse">
            <a:avLst/>
          </a:prstGeom>
          <a:solidFill>
            <a:srgbClr val="002060"/>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1600" b="1">
                <a:solidFill>
                  <a:srgbClr val="FFFFFF"/>
                </a:solidFill>
                <a:latin typeface="Times New Roman" pitchFamily="18" charset="0"/>
                <a:cs typeface="Times New Roman" pitchFamily="18" charset="0"/>
              </a:rPr>
              <a:t>43.02.14 Гостиничное дело</a:t>
            </a:r>
          </a:p>
        </p:txBody>
      </p:sp>
      <p:sp>
        <p:nvSpPr>
          <p:cNvPr id="8" name="Овал 7"/>
          <p:cNvSpPr/>
          <p:nvPr/>
        </p:nvSpPr>
        <p:spPr>
          <a:xfrm>
            <a:off x="2987824" y="4653136"/>
            <a:ext cx="2880320" cy="1152128"/>
          </a:xfrm>
          <a:prstGeom prst="ellipse">
            <a:avLst/>
          </a:prstGeom>
          <a:solidFill>
            <a:srgbClr val="002060"/>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ctr"/>
            <a:r>
              <a:rPr lang="ru-RU" sz="1600" b="1">
                <a:solidFill>
                  <a:srgbClr val="FFFFFF"/>
                </a:solidFill>
                <a:latin typeface="Times New Roman" pitchFamily="18" charset="0"/>
                <a:cs typeface="Times New Roman" pitchFamily="18" charset="0"/>
              </a:rPr>
              <a:t>43.01.20 Графический дизайнер</a:t>
            </a:r>
          </a:p>
        </p:txBody>
      </p:sp>
      <p:sp>
        <p:nvSpPr>
          <p:cNvPr id="9" name="Овал 8"/>
          <p:cNvSpPr/>
          <p:nvPr/>
        </p:nvSpPr>
        <p:spPr>
          <a:xfrm>
            <a:off x="6084168" y="1340768"/>
            <a:ext cx="2282552" cy="1130424"/>
          </a:xfrm>
          <a:prstGeom prst="ellipse">
            <a:avLst/>
          </a:prstGeom>
          <a:solidFill>
            <a:srgbClr val="002060"/>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ctr"/>
            <a:r>
              <a:rPr lang="ru-RU" sz="1600" b="1">
                <a:solidFill>
                  <a:srgbClr val="FFFFFF"/>
                </a:solidFill>
                <a:latin typeface="Times New Roman" pitchFamily="18" charset="0"/>
                <a:cs typeface="Times New Roman" pitchFamily="18" charset="0"/>
              </a:rPr>
              <a:t>43.01.09 Повар, кондитер</a:t>
            </a:r>
          </a:p>
        </p:txBody>
      </p:sp>
      <p:sp>
        <p:nvSpPr>
          <p:cNvPr id="10" name="Овал 9"/>
          <p:cNvSpPr/>
          <p:nvPr/>
        </p:nvSpPr>
        <p:spPr>
          <a:xfrm>
            <a:off x="2915816" y="1196752"/>
            <a:ext cx="3024336" cy="1080120"/>
          </a:xfrm>
          <a:prstGeom prst="ellipse">
            <a:avLst/>
          </a:prstGeom>
          <a:solidFill>
            <a:srgbClr val="002060"/>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ctr"/>
            <a:r>
              <a:rPr lang="ru-RU" sz="1600" b="1" dirty="0">
                <a:solidFill>
                  <a:srgbClr val="FFFFFF"/>
                </a:solidFill>
                <a:latin typeface="Times New Roman" pitchFamily="18" charset="0"/>
                <a:cs typeface="Times New Roman" pitchFamily="18" charset="0"/>
              </a:rPr>
              <a:t>43.02.12 Технология эстетических услуг</a:t>
            </a:r>
          </a:p>
        </p:txBody>
      </p:sp>
      <p:sp>
        <p:nvSpPr>
          <p:cNvPr id="4118" name="Прямоугольник 12"/>
          <p:cNvSpPr>
            <a:spLocks noChangeArrowheads="1"/>
          </p:cNvSpPr>
          <p:nvPr/>
        </p:nvSpPr>
        <p:spPr bwMode="auto">
          <a:xfrm>
            <a:off x="468313" y="188913"/>
            <a:ext cx="8207375" cy="922337"/>
          </a:xfrm>
          <a:prstGeom prst="rect">
            <a:avLst/>
          </a:prstGeom>
          <a:solidFill>
            <a:srgbClr val="002060"/>
          </a:solidFill>
          <a:ln w="9525">
            <a:noFill/>
            <a:miter lim="800000"/>
            <a:headEnd/>
            <a:tailEnd/>
          </a:ln>
        </p:spPr>
        <p:txBody>
          <a:bodyPr>
            <a:spAutoFit/>
          </a:bodyPr>
          <a:lstStyle/>
          <a:p>
            <a:pPr algn="ctr"/>
            <a:r>
              <a:rPr lang="ru-RU" b="1" dirty="0">
                <a:solidFill>
                  <a:schemeClr val="bg1"/>
                </a:solidFill>
                <a:latin typeface="Times New Roman" pitchFamily="18" charset="0"/>
                <a:cs typeface="Times New Roman" pitchFamily="18" charset="0"/>
              </a:rPr>
              <a:t>Профессиональные образовательные организации, реализующие профессии и специальности по перечню ТОП-50 в области подготовки: </a:t>
            </a:r>
          </a:p>
          <a:p>
            <a:pPr algn="ctr"/>
            <a:r>
              <a:rPr lang="ru-RU" b="1" dirty="0">
                <a:solidFill>
                  <a:schemeClr val="bg1"/>
                </a:solidFill>
                <a:latin typeface="Times New Roman" pitchFamily="18" charset="0"/>
                <a:cs typeface="Times New Roman" pitchFamily="18" charset="0"/>
              </a:rPr>
              <a:t>Искусство, дизайн и сфера услуг в Республике Саха (Якутия)</a:t>
            </a:r>
          </a:p>
        </p:txBody>
      </p:sp>
      <p:sp>
        <p:nvSpPr>
          <p:cNvPr id="14" name="Прямоугольник 13"/>
          <p:cNvSpPr/>
          <p:nvPr/>
        </p:nvSpPr>
        <p:spPr>
          <a:xfrm>
            <a:off x="6084888" y="2349500"/>
            <a:ext cx="2735262" cy="424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pPr>
            <a:r>
              <a:rPr lang="ru-RU" sz="1400" b="1">
                <a:solidFill>
                  <a:schemeClr val="bg1"/>
                </a:solidFill>
                <a:latin typeface="Times New Roman" pitchFamily="18" charset="0"/>
                <a:cs typeface="Courier New" pitchFamily="49" charset="0"/>
              </a:rPr>
              <a:t>1. ГАПОУ РС(Я) «Якутский технологический техникум сервиса»</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2. УСПО «Якутский торгово-экономический колледж потребительской кооперации»</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3. ГАПОУ РС(Я) «Региональный технический колледж в г. Мирном»;</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4. ГБПОУ РС(Я) «Жатайский техникум»</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5. ГБПОУ РС(Я) «Намский техникум»</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6. ГБПОУ РС(Я) «Сунтарский технологический колледж»</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7. ГБПОУ РС(Я) «Усть-Алданский техникум»</a:t>
            </a:r>
            <a:endParaRPr lang="ru-RU" sz="1400" b="1">
              <a:solidFill>
                <a:schemeClr val="bg1"/>
              </a:solidFill>
              <a:latin typeface="Courier New" pitchFamily="49" charset="0"/>
              <a:cs typeface="Courier New" pitchFamily="49" charset="0"/>
            </a:endParaRPr>
          </a:p>
        </p:txBody>
      </p:sp>
      <p:sp>
        <p:nvSpPr>
          <p:cNvPr id="15" name="Прямоугольник 14"/>
          <p:cNvSpPr/>
          <p:nvPr/>
        </p:nvSpPr>
        <p:spPr>
          <a:xfrm>
            <a:off x="3059113" y="5661025"/>
            <a:ext cx="2808287"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r>
              <a:rPr lang="ru-RU" sz="1400" b="1">
                <a:solidFill>
                  <a:schemeClr val="bg1"/>
                </a:solidFill>
                <a:latin typeface="Times New Roman" pitchFamily="18" charset="0"/>
                <a:cs typeface="Courier New" pitchFamily="49" charset="0"/>
              </a:rPr>
              <a:t>ГБПОУ РС(Я) «Якутский колледж технологии и дизайна</a:t>
            </a:r>
            <a:r>
              <a:rPr lang="ru-RU" sz="1400" b="1">
                <a:solidFill>
                  <a:schemeClr val="bg1"/>
                </a:solidFill>
                <a:latin typeface="Times New Roman" pitchFamily="18" charset="0"/>
                <a:cs typeface="Times New Roman" pitchFamily="18" charset="0"/>
              </a:rPr>
              <a:t>»</a:t>
            </a:r>
          </a:p>
        </p:txBody>
      </p:sp>
      <p:sp>
        <p:nvSpPr>
          <p:cNvPr id="16" name="Прямоугольник 15"/>
          <p:cNvSpPr/>
          <p:nvPr/>
        </p:nvSpPr>
        <p:spPr>
          <a:xfrm>
            <a:off x="250825" y="5013325"/>
            <a:ext cx="2520950"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pPr>
            <a:r>
              <a:rPr lang="ru-RU" sz="1400" b="1">
                <a:solidFill>
                  <a:schemeClr val="bg1"/>
                </a:solidFill>
                <a:latin typeface="Times New Roman" pitchFamily="18" charset="0"/>
                <a:cs typeface="Courier New" pitchFamily="49" charset="0"/>
              </a:rPr>
              <a:t>1. ГАПОУ РС(Я) «Якутский технологический техникум сервиса»</a:t>
            </a:r>
            <a:endParaRPr lang="ru-RU" sz="1400" b="1">
              <a:solidFill>
                <a:schemeClr val="bg1"/>
              </a:solidFill>
              <a:latin typeface="Courier New" pitchFamily="49" charset="0"/>
              <a:cs typeface="Courier New" pitchFamily="49" charset="0"/>
            </a:endParaRPr>
          </a:p>
          <a:p>
            <a:pPr>
              <a:spcAft>
                <a:spcPts val="600"/>
              </a:spcAft>
            </a:pPr>
            <a:r>
              <a:rPr lang="ru-RU" sz="1400" b="1">
                <a:solidFill>
                  <a:schemeClr val="bg1"/>
                </a:solidFill>
                <a:latin typeface="Times New Roman" pitchFamily="18" charset="0"/>
                <a:cs typeface="Courier New" pitchFamily="49" charset="0"/>
              </a:rPr>
              <a:t>2. УСПО «Якутский торгово-экономический колледж потребительской кооперации»</a:t>
            </a:r>
            <a:endParaRPr lang="ru-RU" sz="1400" b="1">
              <a:solidFill>
                <a:schemeClr val="bg1"/>
              </a:solidFill>
              <a:latin typeface="Courier New" pitchFamily="49" charset="0"/>
              <a:cs typeface="Courier New" pitchFamily="49" charset="0"/>
            </a:endParaRPr>
          </a:p>
        </p:txBody>
      </p:sp>
      <p:sp>
        <p:nvSpPr>
          <p:cNvPr id="17" name="Прямоугольник 16"/>
          <p:cNvSpPr/>
          <p:nvPr/>
        </p:nvSpPr>
        <p:spPr>
          <a:xfrm>
            <a:off x="323850" y="2636838"/>
            <a:ext cx="2447925"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1400" b="1">
                <a:solidFill>
                  <a:schemeClr val="bg1"/>
                </a:solidFill>
                <a:latin typeface="Times New Roman" pitchFamily="18" charset="0"/>
                <a:cs typeface="Courier New" pitchFamily="49" charset="0"/>
              </a:rPr>
              <a:t>ГАПОУ РС(Я) </a:t>
            </a:r>
          </a:p>
          <a:p>
            <a:pPr algn="ctr"/>
            <a:r>
              <a:rPr lang="ru-RU" sz="1400" b="1">
                <a:solidFill>
                  <a:schemeClr val="bg1"/>
                </a:solidFill>
                <a:latin typeface="Times New Roman" pitchFamily="18" charset="0"/>
                <a:cs typeface="Courier New" pitchFamily="49" charset="0"/>
              </a:rPr>
              <a:t>«Якутский технологический техникум сервиса»</a:t>
            </a:r>
            <a:endParaRPr lang="ru-RU" sz="1400" b="1">
              <a:solidFill>
                <a:schemeClr val="bg1"/>
              </a:solidFill>
              <a:latin typeface="Courier New" pitchFamily="49" charset="0"/>
              <a:cs typeface="Courier New" pitchFamily="49" charset="0"/>
            </a:endParaRPr>
          </a:p>
        </p:txBody>
      </p:sp>
      <p:sp>
        <p:nvSpPr>
          <p:cNvPr id="11" name="Прямоугольник 10"/>
          <p:cNvSpPr/>
          <p:nvPr/>
        </p:nvSpPr>
        <p:spPr>
          <a:xfrm>
            <a:off x="3276600" y="2133600"/>
            <a:ext cx="223202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indent="-292100" algn="ctr"/>
            <a:r>
              <a:rPr lang="ru-RU" sz="1400" b="1" dirty="0">
                <a:solidFill>
                  <a:srgbClr val="C00000"/>
                </a:solidFill>
                <a:latin typeface="Times New Roman" pitchFamily="18" charset="0"/>
                <a:cs typeface="Times New Roman" pitchFamily="18" charset="0"/>
              </a:rPr>
              <a:t>ГБПОУ РС(Я) «Якутский медицинский колледж»</a:t>
            </a:r>
          </a:p>
        </p:txBody>
      </p:sp>
      <p:sp>
        <p:nvSpPr>
          <p:cNvPr id="18" name="Прямоугольник 17"/>
          <p:cNvSpPr/>
          <p:nvPr/>
        </p:nvSpPr>
        <p:spPr>
          <a:xfrm>
            <a:off x="2916238" y="3716338"/>
            <a:ext cx="2951162"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1400" b="1">
                <a:solidFill>
                  <a:schemeClr val="bg1"/>
                </a:solidFill>
                <a:latin typeface="Times New Roman" pitchFamily="18" charset="0"/>
                <a:cs typeface="Courier New" pitchFamily="49" charset="0"/>
              </a:rPr>
              <a:t>ГАПОУ РС(Я) </a:t>
            </a:r>
          </a:p>
          <a:p>
            <a:pPr algn="ctr"/>
            <a:r>
              <a:rPr lang="ru-RU" sz="1400" b="1">
                <a:solidFill>
                  <a:schemeClr val="bg1"/>
                </a:solidFill>
                <a:latin typeface="Times New Roman" pitchFamily="18" charset="0"/>
                <a:cs typeface="Courier New" pitchFamily="49" charset="0"/>
              </a:rPr>
              <a:t>«Якутский технологический техникум сервиса»</a:t>
            </a:r>
            <a:endParaRPr lang="ru-RU" sz="1400" b="1">
              <a:solidFill>
                <a:schemeClr val="bg1"/>
              </a:solidFill>
              <a:latin typeface="Courier New" pitchFamily="49" charset="0"/>
              <a:cs typeface="Courier New" pitchFamily="49" charset="0"/>
            </a:endParaRPr>
          </a:p>
        </p:txBody>
      </p:sp>
    </p:spTree>
    <p:extLst>
      <p:ext uri="{BB962C8B-B14F-4D97-AF65-F5344CB8AC3E}">
        <p14:creationId xmlns:p14="http://schemas.microsoft.com/office/powerpoint/2010/main" val="23937280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awto-nowosti.ru/kyfatihuh/pic4802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Oval 2"/>
          <p:cNvSpPr>
            <a:spLocks noChangeArrowheads="1"/>
          </p:cNvSpPr>
          <p:nvPr/>
        </p:nvSpPr>
        <p:spPr bwMode="auto">
          <a:xfrm>
            <a:off x="1692275" y="549275"/>
            <a:ext cx="5616575" cy="5903913"/>
          </a:xfrm>
          <a:prstGeom prst="ellipse">
            <a:avLst/>
          </a:prstGeom>
          <a:solidFill>
            <a:srgbClr val="FDE9D9"/>
          </a:solidFill>
          <a:ln w="38100">
            <a:solidFill>
              <a:srgbClr val="C0504D"/>
            </a:solidFill>
            <a:round/>
            <a:headEnd/>
            <a:tailEnd/>
          </a:ln>
        </p:spPr>
        <p:txBody>
          <a:bodyPr/>
          <a:lstStyle/>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pPr>
              <a:spcAft>
                <a:spcPts val="1000"/>
              </a:spcAft>
            </a:pPr>
            <a:endParaRPr lang="ru-RU" sz="1100">
              <a:latin typeface="Times New Roman" pitchFamily="18" charset="0"/>
            </a:endParaRPr>
          </a:p>
          <a:p>
            <a:endParaRPr lang="ru-RU"/>
          </a:p>
        </p:txBody>
      </p:sp>
      <p:sp>
        <p:nvSpPr>
          <p:cNvPr id="5124" name="Oval 7"/>
          <p:cNvSpPr>
            <a:spLocks noChangeArrowheads="1"/>
          </p:cNvSpPr>
          <p:nvPr/>
        </p:nvSpPr>
        <p:spPr bwMode="auto">
          <a:xfrm>
            <a:off x="3059113" y="2060575"/>
            <a:ext cx="2808287" cy="2520950"/>
          </a:xfrm>
          <a:prstGeom prst="ellipse">
            <a:avLst/>
          </a:prstGeom>
          <a:solidFill>
            <a:srgbClr val="E5DFEC"/>
          </a:solidFill>
          <a:ln w="38100">
            <a:solidFill>
              <a:srgbClr val="5F497A"/>
            </a:solidFill>
            <a:round/>
            <a:headEnd/>
            <a:tailEnd/>
          </a:ln>
        </p:spPr>
        <p:txBody>
          <a:bodyPr/>
          <a:lstStyle/>
          <a:p>
            <a:endParaRPr lang="ru-RU"/>
          </a:p>
        </p:txBody>
      </p:sp>
      <p:sp>
        <p:nvSpPr>
          <p:cNvPr id="1028" name="Rectangle 4"/>
          <p:cNvSpPr>
            <a:spLocks noChangeArrowheads="1"/>
          </p:cNvSpPr>
          <p:nvPr/>
        </p:nvSpPr>
        <p:spPr bwMode="auto">
          <a:xfrm>
            <a:off x="323850" y="2060575"/>
            <a:ext cx="1727200" cy="2952750"/>
          </a:xfrm>
          <a:prstGeom prst="rect">
            <a:avLst/>
          </a:prstGeom>
          <a:solidFill>
            <a:srgbClr val="548DD4"/>
          </a:solidFill>
          <a:ln w="38100">
            <a:solidFill>
              <a:srgbClr val="548DD4"/>
            </a:solidFill>
            <a:miter lim="800000"/>
            <a:headEnd/>
            <a:tailEnd/>
          </a:ln>
          <a:effectLst>
            <a:outerShdw dist="107763" dir="2700000" algn="ctr" rotWithShape="0">
              <a:srgbClr val="808080">
                <a:alpha val="50000"/>
              </a:srgbClr>
            </a:outerShdw>
          </a:effectLst>
        </p:spPr>
        <p:txBody>
          <a:bodyPr/>
          <a:lstStyle/>
          <a:p>
            <a:pPr>
              <a:spcAft>
                <a:spcPts val="0"/>
              </a:spcAft>
              <a:defRPr/>
            </a:pPr>
            <a:r>
              <a:rPr lang="ru-RU" sz="1000" b="1" dirty="0">
                <a:latin typeface="Times New Roman" pitchFamily="18" charset="0"/>
              </a:rPr>
              <a:t>ФУМО;</a:t>
            </a:r>
          </a:p>
          <a:p>
            <a:pPr>
              <a:spcAft>
                <a:spcPts val="0"/>
              </a:spcAft>
              <a:defRPr/>
            </a:pPr>
            <a:r>
              <a:rPr lang="ru-RU" sz="1000" b="1" dirty="0">
                <a:latin typeface="Times New Roman" pitchFamily="18" charset="0"/>
              </a:rPr>
              <a:t>МЦК в области искусства, дизайна и сферы услуг;</a:t>
            </a:r>
          </a:p>
          <a:p>
            <a:pPr>
              <a:spcAft>
                <a:spcPts val="0"/>
              </a:spcAft>
              <a:defRPr/>
            </a:pPr>
            <a:r>
              <a:rPr lang="ru-RU" sz="1000" b="1" dirty="0">
                <a:latin typeface="Times New Roman" pitchFamily="18" charset="0"/>
              </a:rPr>
              <a:t>Совет по профессиональным квалификациям индустрии красоты;</a:t>
            </a:r>
          </a:p>
          <a:p>
            <a:pPr>
              <a:spcAft>
                <a:spcPts val="0"/>
              </a:spcAft>
              <a:defRPr/>
            </a:pPr>
            <a:r>
              <a:rPr lang="ru-RU" sz="1000" b="1" dirty="0">
                <a:latin typeface="Times New Roman" pitchFamily="18" charset="0"/>
              </a:rPr>
              <a:t>Совет по профессиональным квалификациям в  Индустрии гостеприимства;</a:t>
            </a:r>
          </a:p>
          <a:p>
            <a:pPr>
              <a:spcAft>
                <a:spcPts val="0"/>
              </a:spcAft>
              <a:defRPr/>
            </a:pPr>
            <a:r>
              <a:rPr lang="ru-RU" sz="1000" b="1" dirty="0">
                <a:latin typeface="Times New Roman" pitchFamily="18" charset="0"/>
              </a:rPr>
              <a:t>ФГБОУ ВПО «Кемеровский технологический институт пищевой промышленности»;</a:t>
            </a:r>
          </a:p>
          <a:p>
            <a:pPr>
              <a:spcAft>
                <a:spcPts val="0"/>
              </a:spcAft>
              <a:defRPr/>
            </a:pPr>
            <a:r>
              <a:rPr lang="ru-RU" sz="1000" b="1" dirty="0">
                <a:latin typeface="Times New Roman" pitchFamily="18" charset="0"/>
              </a:rPr>
              <a:t>ЯФ СУПК</a:t>
            </a:r>
          </a:p>
          <a:p>
            <a:pPr>
              <a:spcAft>
                <a:spcPts val="0"/>
              </a:spcAft>
              <a:defRPr/>
            </a:pPr>
            <a:r>
              <a:rPr lang="ru-RU" sz="1000" b="1" dirty="0">
                <a:solidFill>
                  <a:srgbClr val="000000"/>
                </a:solidFill>
                <a:latin typeface="Times New Roman" pitchFamily="18" charset="0"/>
              </a:rPr>
              <a:t>ФГБОУ ВПО «ЯГСХА</a:t>
            </a:r>
            <a:r>
              <a:rPr lang="ru-RU" sz="1000" dirty="0">
                <a:latin typeface="Times New Roman" pitchFamily="18" charset="0"/>
              </a:rPr>
              <a:t>»</a:t>
            </a:r>
            <a:endParaRPr lang="ru-RU" sz="1000" b="1" dirty="0">
              <a:solidFill>
                <a:srgbClr val="000000"/>
              </a:solidFill>
              <a:latin typeface="Times New Roman" pitchFamily="18" charset="0"/>
            </a:endParaRPr>
          </a:p>
          <a:p>
            <a:pPr>
              <a:spcAft>
                <a:spcPts val="1000"/>
              </a:spcAft>
              <a:defRPr/>
            </a:pPr>
            <a:endParaRPr lang="ru-RU" sz="1000" b="1" dirty="0">
              <a:latin typeface="Times New Roman" pitchFamily="18" charset="0"/>
            </a:endParaRPr>
          </a:p>
          <a:p>
            <a:pPr>
              <a:spcAft>
                <a:spcPts val="1000"/>
              </a:spcAft>
              <a:defRPr/>
            </a:pPr>
            <a:endParaRPr lang="ru-RU" sz="1000" b="1" dirty="0">
              <a:latin typeface="Times New Roman" pitchFamily="18" charset="0"/>
            </a:endParaRPr>
          </a:p>
          <a:p>
            <a:pPr>
              <a:defRPr/>
            </a:pPr>
            <a:endParaRPr lang="ru-RU" dirty="0">
              <a:latin typeface="Arial" pitchFamily="34" charset="0"/>
            </a:endParaRPr>
          </a:p>
        </p:txBody>
      </p:sp>
      <p:sp>
        <p:nvSpPr>
          <p:cNvPr id="1029" name="Rectangle 5"/>
          <p:cNvSpPr>
            <a:spLocks noChangeArrowheads="1"/>
          </p:cNvSpPr>
          <p:nvPr/>
        </p:nvSpPr>
        <p:spPr bwMode="auto">
          <a:xfrm>
            <a:off x="7092950" y="2060575"/>
            <a:ext cx="1616075" cy="3097213"/>
          </a:xfrm>
          <a:prstGeom prst="rect">
            <a:avLst/>
          </a:prstGeom>
          <a:solidFill>
            <a:srgbClr val="9BBB59"/>
          </a:solidFill>
          <a:ln w="38100">
            <a:solidFill>
              <a:srgbClr val="C2D69B"/>
            </a:solidFill>
            <a:miter lim="800000"/>
            <a:headEnd/>
            <a:tailEnd/>
          </a:ln>
          <a:effectLst>
            <a:outerShdw dist="107763" dir="2700000" algn="ctr" rotWithShape="0">
              <a:srgbClr val="808080">
                <a:alpha val="50000"/>
              </a:srgbClr>
            </a:outerShdw>
          </a:effectLst>
        </p:spPr>
        <p:txBody>
          <a:bodyPr/>
          <a:lstStyle/>
          <a:p>
            <a:pPr>
              <a:spcBef>
                <a:spcPts val="0"/>
              </a:spcBef>
              <a:spcAft>
                <a:spcPts val="0"/>
              </a:spcAft>
              <a:defRPr/>
            </a:pPr>
            <a:r>
              <a:rPr lang="ru-RU" sz="1000" b="1" dirty="0">
                <a:latin typeface="Times New Roman" pitchFamily="18" charset="0"/>
              </a:rPr>
              <a:t>ГАУ ДПО РС(Я) «Институт развития профессионального образования»</a:t>
            </a:r>
          </a:p>
          <a:p>
            <a:pPr>
              <a:spcBef>
                <a:spcPts val="0"/>
              </a:spcBef>
              <a:spcAft>
                <a:spcPts val="0"/>
              </a:spcAft>
              <a:defRPr/>
            </a:pPr>
            <a:r>
              <a:rPr lang="ru-RU" sz="1000" b="1" dirty="0">
                <a:latin typeface="Times New Roman" pitchFamily="18" charset="0"/>
              </a:rPr>
              <a:t>АУ ДПО «Бизнес школа»</a:t>
            </a:r>
          </a:p>
          <a:p>
            <a:pPr>
              <a:spcBef>
                <a:spcPts val="0"/>
              </a:spcBef>
              <a:spcAft>
                <a:spcPts val="0"/>
              </a:spcAft>
              <a:defRPr/>
            </a:pPr>
            <a:r>
              <a:rPr lang="ru-RU" sz="1000" b="1" dirty="0">
                <a:latin typeface="Times New Roman" pitchFamily="18" charset="0"/>
              </a:rPr>
              <a:t>Центр поддержки предпринимательства РС(Я)</a:t>
            </a:r>
          </a:p>
          <a:p>
            <a:pPr>
              <a:spcBef>
                <a:spcPts val="0"/>
              </a:spcBef>
              <a:spcAft>
                <a:spcPts val="0"/>
              </a:spcAft>
              <a:defRPr/>
            </a:pPr>
            <a:r>
              <a:rPr lang="ru-RU" sz="1000" b="1" dirty="0">
                <a:latin typeface="Times New Roman" pitchFamily="18" charset="0"/>
              </a:rPr>
              <a:t>Региональный координационный центр </a:t>
            </a:r>
            <a:r>
              <a:rPr lang="ru-RU" sz="1000" b="1" dirty="0" err="1">
                <a:latin typeface="Times New Roman" pitchFamily="18" charset="0"/>
              </a:rPr>
              <a:t>Ворлдскиллс</a:t>
            </a:r>
            <a:r>
              <a:rPr lang="ru-RU" sz="1000" b="1" dirty="0">
                <a:latin typeface="Times New Roman" pitchFamily="18" charset="0"/>
              </a:rPr>
              <a:t> в РС(Я);</a:t>
            </a:r>
          </a:p>
          <a:p>
            <a:pPr>
              <a:spcBef>
                <a:spcPts val="0"/>
              </a:spcBef>
              <a:spcAft>
                <a:spcPts val="0"/>
              </a:spcAft>
              <a:defRPr/>
            </a:pPr>
            <a:r>
              <a:rPr lang="ru-RU" sz="1000" b="1" dirty="0">
                <a:latin typeface="Times New Roman" pitchFamily="18" charset="0"/>
              </a:rPr>
              <a:t>ГБПОУ РС(Я) «Центр развития профессиональных компетенций»</a:t>
            </a:r>
          </a:p>
          <a:p>
            <a:pPr>
              <a:spcBef>
                <a:spcPts val="0"/>
              </a:spcBef>
              <a:spcAft>
                <a:spcPts val="0"/>
              </a:spcAft>
              <a:defRPr/>
            </a:pPr>
            <a:r>
              <a:rPr lang="ru-RU" sz="1000" b="1" dirty="0">
                <a:latin typeface="Times New Roman" pitchFamily="18" charset="0"/>
              </a:rPr>
              <a:t>ГАУ «Технопарк «Якутия»</a:t>
            </a:r>
          </a:p>
          <a:p>
            <a:pPr>
              <a:defRPr/>
            </a:pPr>
            <a:endParaRPr lang="ru-RU" dirty="0">
              <a:latin typeface="Arial" pitchFamily="34" charset="0"/>
            </a:endParaRPr>
          </a:p>
        </p:txBody>
      </p:sp>
      <p:sp>
        <p:nvSpPr>
          <p:cNvPr id="5127" name="Rectangle 8"/>
          <p:cNvSpPr>
            <a:spLocks noChangeArrowheads="1"/>
          </p:cNvSpPr>
          <p:nvPr/>
        </p:nvSpPr>
        <p:spPr bwMode="auto">
          <a:xfrm>
            <a:off x="3635375" y="2852738"/>
            <a:ext cx="2016125" cy="792162"/>
          </a:xfrm>
          <a:prstGeom prst="rect">
            <a:avLst/>
          </a:prstGeom>
          <a:solidFill>
            <a:srgbClr val="7030A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7030A0"/>
            </a:extrusionClr>
          </a:sp3d>
        </p:spPr>
        <p:txBody>
          <a:bodyPr>
            <a:flatTx/>
          </a:bodyPr>
          <a:lstStyle/>
          <a:p>
            <a:pPr algn="ctr">
              <a:spcAft>
                <a:spcPts val="1000"/>
              </a:spcAft>
            </a:pPr>
            <a:r>
              <a:rPr lang="ru-RU" sz="1000" b="1" dirty="0">
                <a:solidFill>
                  <a:srgbClr val="FFFFFF"/>
                </a:solidFill>
                <a:latin typeface="Times New Roman" pitchFamily="18" charset="0"/>
              </a:rPr>
              <a:t>ГАПОУ РС(Я) «ЯТТС» - региональная площадка сетевого взаимодействия;</a:t>
            </a:r>
          </a:p>
          <a:p>
            <a:pPr lvl="1">
              <a:spcAft>
                <a:spcPts val="1000"/>
              </a:spcAft>
            </a:pPr>
            <a:endParaRPr lang="ru-RU" sz="1000" dirty="0">
              <a:solidFill>
                <a:srgbClr val="FFFFFF"/>
              </a:solidFill>
              <a:latin typeface="Times New Roman" pitchFamily="18" charset="0"/>
            </a:endParaRPr>
          </a:p>
        </p:txBody>
      </p:sp>
      <p:sp>
        <p:nvSpPr>
          <p:cNvPr id="5128" name="Oval 9"/>
          <p:cNvSpPr>
            <a:spLocks noChangeArrowheads="1"/>
          </p:cNvSpPr>
          <p:nvPr/>
        </p:nvSpPr>
        <p:spPr bwMode="auto">
          <a:xfrm>
            <a:off x="2555875" y="2781300"/>
            <a:ext cx="936625" cy="647700"/>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ГБПОУ РС(Я) «ЯМК»</a:t>
            </a:r>
          </a:p>
          <a:p>
            <a:endParaRPr lang="ru-RU"/>
          </a:p>
        </p:txBody>
      </p:sp>
      <p:sp>
        <p:nvSpPr>
          <p:cNvPr id="5129" name="Oval 10"/>
          <p:cNvSpPr>
            <a:spLocks noChangeArrowheads="1"/>
          </p:cNvSpPr>
          <p:nvPr/>
        </p:nvSpPr>
        <p:spPr bwMode="auto">
          <a:xfrm>
            <a:off x="2843213" y="1989138"/>
            <a:ext cx="865187" cy="719137"/>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УСПО "ЯТЭК ПК"</a:t>
            </a:r>
            <a:endParaRPr lang="ru-RU" b="1"/>
          </a:p>
        </p:txBody>
      </p:sp>
      <p:sp>
        <p:nvSpPr>
          <p:cNvPr id="5130" name="Oval 11"/>
          <p:cNvSpPr>
            <a:spLocks noChangeArrowheads="1"/>
          </p:cNvSpPr>
          <p:nvPr/>
        </p:nvSpPr>
        <p:spPr bwMode="auto">
          <a:xfrm>
            <a:off x="5724525" y="2781300"/>
            <a:ext cx="1008063" cy="792163"/>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ГБПОУ РС(Я) «НТ»</a:t>
            </a:r>
          </a:p>
          <a:p>
            <a:endParaRPr lang="ru-RU"/>
          </a:p>
        </p:txBody>
      </p:sp>
      <p:sp>
        <p:nvSpPr>
          <p:cNvPr id="5131" name="Oval 12"/>
          <p:cNvSpPr>
            <a:spLocks noChangeArrowheads="1"/>
          </p:cNvSpPr>
          <p:nvPr/>
        </p:nvSpPr>
        <p:spPr bwMode="auto">
          <a:xfrm>
            <a:off x="5435600" y="1989138"/>
            <a:ext cx="936625" cy="792162"/>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ГБПОУ РС(Я) «ЖТ»</a:t>
            </a:r>
          </a:p>
          <a:p>
            <a:endParaRPr lang="ru-RU"/>
          </a:p>
        </p:txBody>
      </p:sp>
      <p:sp>
        <p:nvSpPr>
          <p:cNvPr id="5132" name="Oval 13"/>
          <p:cNvSpPr>
            <a:spLocks noChangeArrowheads="1"/>
          </p:cNvSpPr>
          <p:nvPr/>
        </p:nvSpPr>
        <p:spPr bwMode="auto">
          <a:xfrm>
            <a:off x="4643438" y="4005263"/>
            <a:ext cx="936625" cy="863600"/>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ГБПОУ РС(Я) «СТК»</a:t>
            </a:r>
          </a:p>
          <a:p>
            <a:endParaRPr lang="ru-RU"/>
          </a:p>
        </p:txBody>
      </p:sp>
      <p:sp>
        <p:nvSpPr>
          <p:cNvPr id="5133" name="Oval 14"/>
          <p:cNvSpPr>
            <a:spLocks noChangeArrowheads="1"/>
          </p:cNvSpPr>
          <p:nvPr/>
        </p:nvSpPr>
        <p:spPr bwMode="auto">
          <a:xfrm>
            <a:off x="5508625" y="3644900"/>
            <a:ext cx="935038" cy="792163"/>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ГБПОУ РС(Я) «УАТ»</a:t>
            </a:r>
          </a:p>
          <a:p>
            <a:endParaRPr lang="ru-RU"/>
          </a:p>
        </p:txBody>
      </p:sp>
      <p:sp>
        <p:nvSpPr>
          <p:cNvPr id="5134" name="Oval 15"/>
          <p:cNvSpPr>
            <a:spLocks noChangeArrowheads="1"/>
          </p:cNvSpPr>
          <p:nvPr/>
        </p:nvSpPr>
        <p:spPr bwMode="auto">
          <a:xfrm>
            <a:off x="2555875" y="3644900"/>
            <a:ext cx="1079500" cy="720725"/>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ГБПОУ РС(Я) «ЯКТиД»</a:t>
            </a:r>
          </a:p>
          <a:p>
            <a:endParaRPr lang="ru-RU"/>
          </a:p>
        </p:txBody>
      </p:sp>
      <p:sp>
        <p:nvSpPr>
          <p:cNvPr id="5135" name="AutoShape 16"/>
          <p:cNvSpPr>
            <a:spLocks noChangeArrowheads="1"/>
          </p:cNvSpPr>
          <p:nvPr/>
        </p:nvSpPr>
        <p:spPr bwMode="auto">
          <a:xfrm>
            <a:off x="4356100" y="1844675"/>
            <a:ext cx="369888" cy="504825"/>
          </a:xfrm>
          <a:prstGeom prst="upDownArrow">
            <a:avLst>
              <a:gd name="adj1" fmla="val 50000"/>
              <a:gd name="adj2" fmla="val 32067"/>
            </a:avLst>
          </a:prstGeom>
          <a:solidFill>
            <a:srgbClr val="C0504D"/>
          </a:solidFill>
          <a:ln w="9525">
            <a:solidFill>
              <a:srgbClr val="FFFFFF"/>
            </a:solidFill>
            <a:miter lim="800000"/>
            <a:headEnd/>
            <a:tailEnd/>
          </a:ln>
        </p:spPr>
        <p:txBody>
          <a:bodyPr vert="eaVert"/>
          <a:lstStyle/>
          <a:p>
            <a:endParaRPr lang="ru-RU">
              <a:latin typeface="Calibri" pitchFamily="34" charset="0"/>
            </a:endParaRPr>
          </a:p>
        </p:txBody>
      </p:sp>
      <p:sp>
        <p:nvSpPr>
          <p:cNvPr id="5136" name="AutoShape 19"/>
          <p:cNvSpPr>
            <a:spLocks noChangeArrowheads="1"/>
          </p:cNvSpPr>
          <p:nvPr/>
        </p:nvSpPr>
        <p:spPr bwMode="auto">
          <a:xfrm rot="5400000">
            <a:off x="6533356" y="3412332"/>
            <a:ext cx="339725" cy="661988"/>
          </a:xfrm>
          <a:prstGeom prst="upDownArrow">
            <a:avLst>
              <a:gd name="adj1" fmla="val 50000"/>
              <a:gd name="adj2" fmla="val 38972"/>
            </a:avLst>
          </a:prstGeom>
          <a:solidFill>
            <a:srgbClr val="C0504D"/>
          </a:solidFill>
          <a:ln w="9525">
            <a:solidFill>
              <a:srgbClr val="FFFFFF"/>
            </a:solidFill>
            <a:miter lim="800000"/>
            <a:headEnd/>
            <a:tailEnd/>
          </a:ln>
        </p:spPr>
        <p:txBody>
          <a:bodyPr vert="eaVert"/>
          <a:lstStyle/>
          <a:p>
            <a:endParaRPr lang="ru-RU">
              <a:latin typeface="Calibri" pitchFamily="34" charset="0"/>
            </a:endParaRPr>
          </a:p>
        </p:txBody>
      </p:sp>
      <p:sp>
        <p:nvSpPr>
          <p:cNvPr id="5137" name="WordArt 20"/>
          <p:cNvSpPr>
            <a:spLocks noChangeArrowheads="1" noChangeShapeType="1" noTextEdit="1"/>
          </p:cNvSpPr>
          <p:nvPr/>
        </p:nvSpPr>
        <p:spPr bwMode="auto">
          <a:xfrm>
            <a:off x="3419475" y="2420938"/>
            <a:ext cx="2243138" cy="285750"/>
          </a:xfrm>
          <a:prstGeom prst="rect">
            <a:avLst/>
          </a:prstGeom>
        </p:spPr>
        <p:txBody>
          <a:bodyPr wrap="none" fromWordArt="1">
            <a:prstTxWarp prst="textCanDown">
              <a:avLst>
                <a:gd name="adj" fmla="val 33333"/>
              </a:avLst>
            </a:prstTxWarp>
          </a:bodyPr>
          <a:lstStyle/>
          <a:p>
            <a:pPr algn="ctr"/>
            <a:r>
              <a:rPr lang="ru-RU" sz="3600" kern="10">
                <a:ln w="9525">
                  <a:solidFill>
                    <a:srgbClr val="622423"/>
                  </a:solidFill>
                  <a:round/>
                  <a:headEnd/>
                  <a:tailEnd/>
                </a:ln>
                <a:solidFill>
                  <a:srgbClr val="622423"/>
                </a:solidFill>
                <a:latin typeface="Times New Roman"/>
                <a:cs typeface="Times New Roman"/>
              </a:rPr>
              <a:t>сетевая кооперация</a:t>
            </a:r>
          </a:p>
        </p:txBody>
      </p:sp>
      <p:sp>
        <p:nvSpPr>
          <p:cNvPr id="5138" name="Oval 21"/>
          <p:cNvSpPr>
            <a:spLocks noChangeArrowheads="1"/>
          </p:cNvSpPr>
          <p:nvPr/>
        </p:nvSpPr>
        <p:spPr bwMode="auto">
          <a:xfrm>
            <a:off x="3635375" y="4005263"/>
            <a:ext cx="1008063" cy="857250"/>
          </a:xfrm>
          <a:prstGeom prst="ellipse">
            <a:avLst/>
          </a:prstGeom>
          <a:solidFill>
            <a:srgbClr val="FFFFFF"/>
          </a:solidFill>
          <a:ln w="9525">
            <a:solidFill>
              <a:srgbClr val="7030A0"/>
            </a:solidFill>
            <a:round/>
            <a:headEnd/>
            <a:tailEnd/>
          </a:ln>
        </p:spPr>
        <p:txBody>
          <a:bodyPr/>
          <a:lstStyle/>
          <a:p>
            <a:pPr>
              <a:spcAft>
                <a:spcPts val="1000"/>
              </a:spcAft>
            </a:pPr>
            <a:r>
              <a:rPr lang="ru-RU" sz="1000" b="1">
                <a:latin typeface="Times New Roman" pitchFamily="18" charset="0"/>
              </a:rPr>
              <a:t>ГАПОУ РС(Я) «МРТК"</a:t>
            </a:r>
          </a:p>
          <a:p>
            <a:endParaRPr lang="ru-RU"/>
          </a:p>
        </p:txBody>
      </p:sp>
      <p:sp>
        <p:nvSpPr>
          <p:cNvPr id="1046" name="Rectangle 22"/>
          <p:cNvSpPr>
            <a:spLocks noChangeArrowheads="1"/>
          </p:cNvSpPr>
          <p:nvPr/>
        </p:nvSpPr>
        <p:spPr bwMode="auto">
          <a:xfrm>
            <a:off x="2195513" y="5445125"/>
            <a:ext cx="4897437" cy="1098550"/>
          </a:xfrm>
          <a:prstGeom prst="rect">
            <a:avLst/>
          </a:prstGeom>
          <a:solidFill>
            <a:srgbClr val="341AF4"/>
          </a:solidFill>
          <a:ln w="38100">
            <a:solidFill>
              <a:srgbClr val="F2F2F2"/>
            </a:solidFill>
            <a:miter lim="800000"/>
            <a:headEnd/>
            <a:tailEnd/>
          </a:ln>
          <a:effectLst>
            <a:outerShdw dist="107763" dir="2700000" algn="ctr" rotWithShape="0">
              <a:srgbClr val="622423">
                <a:alpha val="50000"/>
              </a:srgbClr>
            </a:outerShdw>
          </a:effectLst>
        </p:spPr>
        <p:txBody>
          <a:bodyPr/>
          <a:lstStyle/>
          <a:p>
            <a:pPr>
              <a:spcAft>
                <a:spcPts val="0"/>
              </a:spcAft>
              <a:defRPr/>
            </a:pPr>
            <a:r>
              <a:rPr lang="ru-RU" sz="1000" b="1" dirty="0">
                <a:solidFill>
                  <a:srgbClr val="FFFFFF"/>
                </a:solidFill>
                <a:latin typeface="Times New Roman" pitchFamily="18" charset="0"/>
              </a:rPr>
              <a:t>Союз "Торгово-промышленная палата Республики Саха (Якутия)</a:t>
            </a:r>
          </a:p>
          <a:p>
            <a:pPr>
              <a:spcAft>
                <a:spcPts val="0"/>
              </a:spcAft>
              <a:defRPr/>
            </a:pPr>
            <a:r>
              <a:rPr lang="ru-RU" sz="1000" b="1" dirty="0">
                <a:solidFill>
                  <a:srgbClr val="FFFFFF"/>
                </a:solidFill>
                <a:latin typeface="Times New Roman" pitchFamily="18" charset="0"/>
              </a:rPr>
              <a:t>Союз потребительской  кооперации РС(Я) "</a:t>
            </a:r>
            <a:r>
              <a:rPr lang="ru-RU" sz="1000" b="1" dirty="0" err="1">
                <a:solidFill>
                  <a:srgbClr val="FFFFFF"/>
                </a:solidFill>
                <a:latin typeface="Times New Roman" pitchFamily="18" charset="0"/>
              </a:rPr>
              <a:t>Холбос</a:t>
            </a:r>
            <a:r>
              <a:rPr lang="ru-RU" sz="1000" b="1" dirty="0">
                <a:solidFill>
                  <a:srgbClr val="FFFFFF"/>
                </a:solidFill>
                <a:latin typeface="Times New Roman" pitchFamily="18" charset="0"/>
              </a:rPr>
              <a:t>"</a:t>
            </a:r>
          </a:p>
          <a:p>
            <a:pPr>
              <a:spcAft>
                <a:spcPts val="0"/>
              </a:spcAft>
              <a:defRPr/>
            </a:pPr>
            <a:r>
              <a:rPr lang="ru-RU" sz="1000" b="1" dirty="0">
                <a:solidFill>
                  <a:srgbClr val="FFFFFF"/>
                </a:solidFill>
                <a:latin typeface="Times New Roman" pitchFamily="18" charset="0"/>
              </a:rPr>
              <a:t>Национальная Ассоциация рестораторов, </a:t>
            </a:r>
            <a:r>
              <a:rPr lang="ru-RU" sz="1000" b="1" dirty="0" err="1">
                <a:solidFill>
                  <a:srgbClr val="FFFFFF"/>
                </a:solidFill>
                <a:latin typeface="Times New Roman" pitchFamily="18" charset="0"/>
              </a:rPr>
              <a:t>отельеров</a:t>
            </a:r>
            <a:r>
              <a:rPr lang="ru-RU" sz="1000" b="1" dirty="0">
                <a:solidFill>
                  <a:srgbClr val="FFFFFF"/>
                </a:solidFill>
                <a:latin typeface="Times New Roman" pitchFamily="18" charset="0"/>
              </a:rPr>
              <a:t> и туризма  «Ассоциация гостеприимства РС(Я)»</a:t>
            </a:r>
          </a:p>
          <a:p>
            <a:pPr>
              <a:spcAft>
                <a:spcPts val="0"/>
              </a:spcAft>
              <a:defRPr/>
            </a:pPr>
            <a:r>
              <a:rPr lang="ru-RU" sz="1000" b="1" dirty="0">
                <a:solidFill>
                  <a:srgbClr val="FFFFFF"/>
                </a:solidFill>
                <a:latin typeface="Times New Roman" pitchFamily="18" charset="0"/>
              </a:rPr>
              <a:t>НК «Ассоциация парикмахеров и косметологов РС(Я)»</a:t>
            </a:r>
          </a:p>
          <a:p>
            <a:pPr>
              <a:spcAft>
                <a:spcPts val="0"/>
              </a:spcAft>
              <a:defRPr/>
            </a:pPr>
            <a:r>
              <a:rPr lang="ru-RU" sz="1000" b="1" dirty="0">
                <a:solidFill>
                  <a:srgbClr val="FFFFFF"/>
                </a:solidFill>
                <a:latin typeface="Times New Roman" pitchFamily="18" charset="0"/>
              </a:rPr>
              <a:t>НП «Объединение частных медицинских клиник и центров Якутии»</a:t>
            </a:r>
          </a:p>
          <a:p>
            <a:pPr>
              <a:spcAft>
                <a:spcPts val="0"/>
              </a:spcAft>
              <a:defRPr/>
            </a:pPr>
            <a:endParaRPr lang="ru-RU" dirty="0">
              <a:latin typeface="Arial" pitchFamily="34" charset="0"/>
            </a:endParaRPr>
          </a:p>
        </p:txBody>
      </p:sp>
      <p:sp>
        <p:nvSpPr>
          <p:cNvPr id="5140" name="AutoShape 16"/>
          <p:cNvSpPr>
            <a:spLocks noChangeArrowheads="1"/>
          </p:cNvSpPr>
          <p:nvPr/>
        </p:nvSpPr>
        <p:spPr bwMode="auto">
          <a:xfrm>
            <a:off x="4427538" y="4868863"/>
            <a:ext cx="369887" cy="504825"/>
          </a:xfrm>
          <a:prstGeom prst="upDownArrow">
            <a:avLst>
              <a:gd name="adj1" fmla="val 50000"/>
              <a:gd name="adj2" fmla="val 32067"/>
            </a:avLst>
          </a:prstGeom>
          <a:solidFill>
            <a:srgbClr val="C0504D"/>
          </a:solidFill>
          <a:ln w="9525">
            <a:solidFill>
              <a:srgbClr val="FFFFFF"/>
            </a:solidFill>
            <a:miter lim="800000"/>
            <a:headEnd/>
            <a:tailEnd/>
          </a:ln>
        </p:spPr>
        <p:txBody>
          <a:bodyPr vert="eaVert"/>
          <a:lstStyle/>
          <a:p>
            <a:endParaRPr lang="ru-RU">
              <a:latin typeface="Calibri" pitchFamily="34" charset="0"/>
            </a:endParaRPr>
          </a:p>
        </p:txBody>
      </p:sp>
      <p:sp>
        <p:nvSpPr>
          <p:cNvPr id="2" name="Заголовок 1"/>
          <p:cNvSpPr>
            <a:spLocks noGrp="1"/>
          </p:cNvSpPr>
          <p:nvPr>
            <p:ph type="title" idx="4294967295"/>
          </p:nvPr>
        </p:nvSpPr>
        <p:spPr>
          <a:xfrm>
            <a:off x="539750" y="188913"/>
            <a:ext cx="7993063" cy="346075"/>
          </a:xfrm>
          <a:solidFill>
            <a:srgbClr val="002060"/>
          </a:solidFill>
        </p:spPr>
        <p:txBody>
          <a:bodyPr rtlCol="0">
            <a:normAutofit fontScale="90000"/>
          </a:bodyPr>
          <a:lstStyle/>
          <a:p>
            <a:pPr fontAlgn="auto">
              <a:spcAft>
                <a:spcPts val="0"/>
              </a:spcAft>
              <a:defRPr/>
            </a:pPr>
            <a:r>
              <a:rPr lang="ru-RU" sz="2400" b="1" dirty="0" smtClean="0">
                <a:solidFill>
                  <a:schemeClr val="bg1"/>
                </a:solidFill>
                <a:latin typeface="Times New Roman" pitchFamily="18" charset="0"/>
                <a:cs typeface="Times New Roman" pitchFamily="18" charset="0"/>
              </a:rPr>
              <a:t>Модель целевого взаимодействия</a:t>
            </a:r>
            <a:endParaRPr lang="ru-RU" sz="2400" b="1" dirty="0">
              <a:solidFill>
                <a:schemeClr val="bg1"/>
              </a:solidFill>
              <a:latin typeface="Times New Roman" pitchFamily="18" charset="0"/>
              <a:cs typeface="Times New Roman" pitchFamily="18" charset="0"/>
            </a:endParaRPr>
          </a:p>
        </p:txBody>
      </p:sp>
      <p:sp>
        <p:nvSpPr>
          <p:cNvPr id="5142" name="AutoShape 17"/>
          <p:cNvSpPr>
            <a:spLocks noChangeArrowheads="1"/>
          </p:cNvSpPr>
          <p:nvPr/>
        </p:nvSpPr>
        <p:spPr bwMode="auto">
          <a:xfrm rot="5400000">
            <a:off x="2269331" y="3355182"/>
            <a:ext cx="339725" cy="630238"/>
          </a:xfrm>
          <a:prstGeom prst="upDownArrow">
            <a:avLst>
              <a:gd name="adj1" fmla="val 50000"/>
              <a:gd name="adj2" fmla="val 37103"/>
            </a:avLst>
          </a:prstGeom>
          <a:solidFill>
            <a:srgbClr val="C0504D"/>
          </a:solidFill>
          <a:ln w="9525">
            <a:solidFill>
              <a:srgbClr val="FFFFFF"/>
            </a:solidFill>
            <a:miter lim="800000"/>
            <a:headEnd/>
            <a:tailEnd/>
          </a:ln>
        </p:spPr>
        <p:txBody>
          <a:bodyPr vert="eaVert"/>
          <a:lstStyle/>
          <a:p>
            <a:endParaRPr lang="ru-RU">
              <a:latin typeface="Calibri" pitchFamily="34" charset="0"/>
            </a:endParaRPr>
          </a:p>
        </p:txBody>
      </p:sp>
      <p:sp>
        <p:nvSpPr>
          <p:cNvPr id="1027" name="Rectangle 3"/>
          <p:cNvSpPr>
            <a:spLocks noChangeArrowheads="1"/>
          </p:cNvSpPr>
          <p:nvPr/>
        </p:nvSpPr>
        <p:spPr bwMode="auto">
          <a:xfrm>
            <a:off x="684213" y="620713"/>
            <a:ext cx="7704137" cy="1152525"/>
          </a:xfrm>
          <a:prstGeom prst="rect">
            <a:avLst/>
          </a:prstGeom>
          <a:solidFill>
            <a:srgbClr val="C0504D"/>
          </a:solidFill>
          <a:ln w="38100">
            <a:solidFill>
              <a:srgbClr val="F2F2F2"/>
            </a:solidFill>
            <a:miter lim="800000"/>
            <a:headEnd/>
            <a:tailEnd/>
          </a:ln>
          <a:effectLst>
            <a:outerShdw dist="107763" dir="2700000" algn="ctr" rotWithShape="0">
              <a:srgbClr val="622423">
                <a:alpha val="50000"/>
              </a:srgbClr>
            </a:outerShdw>
          </a:effectLst>
        </p:spPr>
        <p:txBody>
          <a:bodyPr/>
          <a:lstStyle/>
          <a:p>
            <a:pPr algn="ctr">
              <a:spcAft>
                <a:spcPts val="0"/>
              </a:spcAft>
              <a:defRPr/>
            </a:pPr>
            <a:r>
              <a:rPr lang="ru-RU" sz="1000" b="1" dirty="0">
                <a:solidFill>
                  <a:srgbClr val="FFFFFF"/>
                </a:solidFill>
                <a:latin typeface="Times New Roman" pitchFamily="18" charset="0"/>
              </a:rPr>
              <a:t>Министерство образования и науки РС(Я)      Министерство инвестиционного развития и  предпринимательства РС(Я)</a:t>
            </a:r>
          </a:p>
          <a:p>
            <a:pPr algn="ctr">
              <a:spcAft>
                <a:spcPts val="0"/>
              </a:spcAft>
              <a:defRPr/>
            </a:pPr>
            <a:r>
              <a:rPr lang="ru-RU" sz="1000" b="1" dirty="0">
                <a:solidFill>
                  <a:srgbClr val="FFFFFF"/>
                </a:solidFill>
                <a:latin typeface="Times New Roman" pitchFamily="18" charset="0"/>
              </a:rPr>
              <a:t>Министерство здравоохранения РС(Я) </a:t>
            </a:r>
          </a:p>
          <a:p>
            <a:pPr algn="ctr">
              <a:spcAft>
                <a:spcPts val="0"/>
              </a:spcAft>
              <a:defRPr/>
            </a:pPr>
            <a:r>
              <a:rPr lang="ru-RU" sz="1000" b="1" dirty="0">
                <a:solidFill>
                  <a:srgbClr val="FFFFFF"/>
                </a:solidFill>
                <a:latin typeface="Times New Roman" pitchFamily="18" charset="0"/>
              </a:rPr>
              <a:t>Министерство сельского хозяйства РС(Я)  </a:t>
            </a:r>
          </a:p>
          <a:p>
            <a:pPr algn="ctr">
              <a:spcAft>
                <a:spcPts val="0"/>
              </a:spcAft>
              <a:defRPr/>
            </a:pPr>
            <a:r>
              <a:rPr lang="ru-RU" sz="1000" b="1" dirty="0">
                <a:solidFill>
                  <a:srgbClr val="FFFFFF"/>
                </a:solidFill>
                <a:latin typeface="Times New Roman" pitchFamily="18" charset="0"/>
              </a:rPr>
              <a:t>Министерство экономики РС(Я)</a:t>
            </a:r>
          </a:p>
          <a:p>
            <a:pPr algn="ctr">
              <a:spcAft>
                <a:spcPts val="0"/>
              </a:spcAft>
              <a:defRPr/>
            </a:pPr>
            <a:r>
              <a:rPr lang="ru-RU" sz="1000" b="1" dirty="0">
                <a:solidFill>
                  <a:srgbClr val="FFFFFF"/>
                </a:solidFill>
                <a:latin typeface="Times New Roman" pitchFamily="18" charset="0"/>
              </a:rPr>
              <a:t>Государственная служба занятости населения</a:t>
            </a:r>
          </a:p>
          <a:p>
            <a:pPr algn="ctr">
              <a:spcAft>
                <a:spcPts val="0"/>
              </a:spcAft>
              <a:defRPr/>
            </a:pPr>
            <a:r>
              <a:rPr lang="ru-RU" sz="1000" b="1" dirty="0">
                <a:solidFill>
                  <a:srgbClr val="FFFFFF"/>
                </a:solidFill>
                <a:latin typeface="Times New Roman" pitchFamily="18" charset="0"/>
              </a:rPr>
              <a:t>Департамент занятости РС(Я)</a:t>
            </a:r>
          </a:p>
          <a:p>
            <a:pPr algn="ctr">
              <a:spcAft>
                <a:spcPts val="0"/>
              </a:spcAft>
              <a:defRPr/>
            </a:pPr>
            <a:r>
              <a:rPr lang="ru-RU" sz="1000" b="1" dirty="0">
                <a:solidFill>
                  <a:srgbClr val="FFFFFF"/>
                </a:solidFill>
                <a:latin typeface="Times New Roman" pitchFamily="18" charset="0"/>
              </a:rPr>
              <a:t>Департамент предпринимательства, потребительского рынка, развития туризма и транспорта</a:t>
            </a:r>
          </a:p>
          <a:p>
            <a:pPr algn="ctr">
              <a:spcAft>
                <a:spcPts val="1000"/>
              </a:spcAft>
              <a:defRPr/>
            </a:pPr>
            <a:endParaRPr lang="ru-RU" sz="1000" b="1" dirty="0">
              <a:solidFill>
                <a:srgbClr val="FFFFFF"/>
              </a:solidFill>
              <a:latin typeface="Times New Roman" pitchFamily="18" charset="0"/>
            </a:endParaRPr>
          </a:p>
          <a:p>
            <a:pPr algn="ctr">
              <a:spcAft>
                <a:spcPts val="1000"/>
              </a:spcAft>
              <a:defRPr/>
            </a:pPr>
            <a:endParaRPr lang="ru-RU" sz="1000" dirty="0">
              <a:solidFill>
                <a:srgbClr val="FFFFFF"/>
              </a:solidFill>
              <a:latin typeface="Times New Roman" pitchFamily="18" charset="0"/>
            </a:endParaRPr>
          </a:p>
          <a:p>
            <a:pPr>
              <a:defRPr/>
            </a:pPr>
            <a:endParaRPr lang="ru-RU" dirty="0">
              <a:latin typeface="Arial" pitchFamily="34" charset="0"/>
            </a:endParaRPr>
          </a:p>
        </p:txBody>
      </p:sp>
      <p:sp>
        <p:nvSpPr>
          <p:cNvPr id="5144" name="WordArt 23"/>
          <p:cNvSpPr>
            <a:spLocks noChangeArrowheads="1" noChangeShapeType="1" noTextEdit="1"/>
          </p:cNvSpPr>
          <p:nvPr/>
        </p:nvSpPr>
        <p:spPr bwMode="auto">
          <a:xfrm>
            <a:off x="2987675" y="4941888"/>
            <a:ext cx="3238500" cy="314325"/>
          </a:xfrm>
          <a:prstGeom prst="rect">
            <a:avLst/>
          </a:prstGeom>
        </p:spPr>
        <p:txBody>
          <a:bodyPr wrap="none" fromWordArt="1">
            <a:prstTxWarp prst="textDeflate">
              <a:avLst>
                <a:gd name="adj" fmla="val 26227"/>
              </a:avLst>
            </a:prstTxWarp>
          </a:bodyPr>
          <a:lstStyle/>
          <a:p>
            <a:pPr algn="ctr"/>
            <a:r>
              <a:rPr lang="ru-RU" kern="10">
                <a:ln w="9525">
                  <a:solidFill>
                    <a:srgbClr val="622423"/>
                  </a:solidFill>
                  <a:round/>
                  <a:headEnd/>
                  <a:tailEnd/>
                </a:ln>
                <a:solidFill>
                  <a:srgbClr val="002060"/>
                </a:solidFill>
                <a:latin typeface="Impact"/>
              </a:rPr>
              <a:t>сетевое взаимодействие</a:t>
            </a:r>
          </a:p>
        </p:txBody>
      </p:sp>
      <p:cxnSp>
        <p:nvCxnSpPr>
          <p:cNvPr id="33" name="Прямая со стрелкой 32"/>
          <p:cNvCxnSpPr/>
          <p:nvPr/>
        </p:nvCxnSpPr>
        <p:spPr>
          <a:xfrm>
            <a:off x="3492500" y="2636838"/>
            <a:ext cx="142875" cy="215900"/>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38" name="Прямая со стрелкой 37"/>
          <p:cNvCxnSpPr>
            <a:endCxn id="5127" idx="1"/>
          </p:cNvCxnSpPr>
          <p:nvPr/>
        </p:nvCxnSpPr>
        <p:spPr>
          <a:xfrm flipV="1">
            <a:off x="3419475" y="3249613"/>
            <a:ext cx="215900" cy="34925"/>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43" name="Прямая со стрелкой 42"/>
          <p:cNvCxnSpPr/>
          <p:nvPr/>
        </p:nvCxnSpPr>
        <p:spPr>
          <a:xfrm flipV="1">
            <a:off x="3635375" y="3789363"/>
            <a:ext cx="288925" cy="144462"/>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45" name="Прямая со стрелкой 44"/>
          <p:cNvCxnSpPr>
            <a:stCxn id="5138" idx="7"/>
          </p:cNvCxnSpPr>
          <p:nvPr/>
        </p:nvCxnSpPr>
        <p:spPr>
          <a:xfrm flipV="1">
            <a:off x="4495800" y="3789363"/>
            <a:ext cx="147638" cy="341312"/>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50" name="Прямая со стрелкой 49"/>
          <p:cNvCxnSpPr>
            <a:stCxn id="5132" idx="0"/>
          </p:cNvCxnSpPr>
          <p:nvPr/>
        </p:nvCxnSpPr>
        <p:spPr>
          <a:xfrm flipH="1" flipV="1">
            <a:off x="4859338" y="3789363"/>
            <a:ext cx="252412" cy="215900"/>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54" name="Прямая со стрелкой 53"/>
          <p:cNvCxnSpPr/>
          <p:nvPr/>
        </p:nvCxnSpPr>
        <p:spPr>
          <a:xfrm flipH="1" flipV="1">
            <a:off x="5219700" y="3716338"/>
            <a:ext cx="360363" cy="217487"/>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57" name="Прямая со стрелкой 56"/>
          <p:cNvCxnSpPr/>
          <p:nvPr/>
        </p:nvCxnSpPr>
        <p:spPr>
          <a:xfrm flipH="1">
            <a:off x="5580063" y="3213100"/>
            <a:ext cx="215900" cy="44450"/>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cxnSp>
        <p:nvCxnSpPr>
          <p:cNvPr id="60" name="Прямая со стрелкой 59"/>
          <p:cNvCxnSpPr/>
          <p:nvPr/>
        </p:nvCxnSpPr>
        <p:spPr>
          <a:xfrm flipH="1">
            <a:off x="5508625" y="2636838"/>
            <a:ext cx="215900" cy="215900"/>
          </a:xfrm>
          <a:prstGeom prst="straightConnector1">
            <a:avLst/>
          </a:prstGeom>
          <a:ln>
            <a:headEnd type="stealth" w="lg" len="sm"/>
            <a:tailEnd type="stealth"/>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96713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fontScale="90000"/>
          </a:bodyPr>
          <a:lstStyle/>
          <a:p>
            <a:r>
              <a:rPr lang="ru-RU" sz="2400" b="1" dirty="0" smtClean="0">
                <a:solidFill>
                  <a:srgbClr val="C00000"/>
                </a:solidFill>
                <a:latin typeface="Times New Roman" pitchFamily="18" charset="0"/>
                <a:cs typeface="Times New Roman" pitchFamily="18" charset="0"/>
              </a:rPr>
              <a:t>   Сфера услуг:  компетенция</a:t>
            </a:r>
            <a:br>
              <a:rPr lang="ru-RU" sz="2400" b="1" dirty="0" smtClean="0">
                <a:solidFill>
                  <a:srgbClr val="C00000"/>
                </a:solidFill>
                <a:latin typeface="Times New Roman" pitchFamily="18" charset="0"/>
                <a:cs typeface="Times New Roman" pitchFamily="18" charset="0"/>
              </a:rPr>
            </a:br>
            <a:r>
              <a:rPr lang="ru-RU" sz="2400" b="1" dirty="0" smtClean="0">
                <a:solidFill>
                  <a:srgbClr val="C00000"/>
                </a:solidFill>
                <a:latin typeface="Times New Roman" pitchFamily="18" charset="0"/>
                <a:cs typeface="Times New Roman" pitchFamily="18" charset="0"/>
              </a:rPr>
              <a:t>  Прикладная эстетика</a:t>
            </a:r>
            <a:endParaRPr lang="ru-RU" sz="24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214422"/>
            <a:ext cx="8229600" cy="4911741"/>
          </a:xfrm>
        </p:spPr>
        <p:txBody>
          <a:bodyPr/>
          <a:lstStyle/>
          <a:p>
            <a:pPr>
              <a:buNone/>
            </a:pPr>
            <a:r>
              <a:rPr lang="ru-RU" dirty="0" smtClean="0"/>
              <a:t> </a:t>
            </a:r>
            <a:endParaRPr lang="ru-RU" dirty="0"/>
          </a:p>
        </p:txBody>
      </p:sp>
      <p:pic>
        <p:nvPicPr>
          <p:cNvPr id="4" name="Рисунок 3" descr="http://wsr.megaplan.ru/"/>
          <p:cNvPicPr/>
          <p:nvPr/>
        </p:nvPicPr>
        <p:blipFill>
          <a:blip r:embed="rId2" cstate="print"/>
          <a:srcRect/>
          <a:stretch>
            <a:fillRect/>
          </a:stretch>
        </p:blipFill>
        <p:spPr bwMode="auto">
          <a:xfrm>
            <a:off x="214282" y="214290"/>
            <a:ext cx="2357454" cy="1774550"/>
          </a:xfrm>
          <a:prstGeom prst="rect">
            <a:avLst/>
          </a:prstGeom>
          <a:ln>
            <a:noFill/>
          </a:ln>
          <a:effectLst>
            <a:outerShdw blurRad="190500" algn="tl" rotWithShape="0">
              <a:srgbClr val="000000">
                <a:alpha val="70000"/>
              </a:srgbClr>
            </a:outerShdw>
          </a:effectLst>
        </p:spPr>
      </p:pic>
      <p:pic>
        <p:nvPicPr>
          <p:cNvPr id="5" name="Picture 2" descr="D:\2017-03-23\DSC03865.JPG"/>
          <p:cNvPicPr>
            <a:picLocks noChangeAspect="1" noChangeArrowheads="1"/>
          </p:cNvPicPr>
          <p:nvPr/>
        </p:nvPicPr>
        <p:blipFill>
          <a:blip r:embed="rId3" cstate="print"/>
          <a:srcRect/>
          <a:stretch>
            <a:fillRect/>
          </a:stretch>
        </p:blipFill>
        <p:spPr bwMode="auto">
          <a:xfrm>
            <a:off x="179512" y="2564904"/>
            <a:ext cx="4857784" cy="3005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5429256" y="1071547"/>
            <a:ext cx="3571900" cy="2092881"/>
          </a:xfrm>
          <a:prstGeom prst="rect">
            <a:avLst/>
          </a:prstGeom>
          <a:noFill/>
        </p:spPr>
        <p:txBody>
          <a:bodyPr wrap="square" rtlCol="0">
            <a:spAutoFit/>
          </a:bodyPr>
          <a:lstStyle/>
          <a:p>
            <a:r>
              <a:rPr lang="ru-RU" sz="1600" b="1" dirty="0" smtClean="0">
                <a:solidFill>
                  <a:srgbClr val="7030A0"/>
                </a:solidFill>
                <a:latin typeface="Times New Roman" pitchFamily="18" charset="0"/>
                <a:cs typeface="Times New Roman" pitchFamily="18" charset="0"/>
              </a:rPr>
              <a:t>Региональный чемпионат 2017г. Якутск</a:t>
            </a:r>
          </a:p>
          <a:p>
            <a:r>
              <a:rPr lang="ru-RU" sz="1600" dirty="0" smtClean="0">
                <a:solidFill>
                  <a:srgbClr val="002060"/>
                </a:solidFill>
                <a:latin typeface="Times New Roman" pitchFamily="18" charset="0"/>
                <a:cs typeface="Times New Roman" pitchFamily="18" charset="0"/>
              </a:rPr>
              <a:t>Отборочные соревнования </a:t>
            </a:r>
          </a:p>
          <a:p>
            <a:r>
              <a:rPr lang="ru-RU" sz="1600" dirty="0" smtClean="0">
                <a:solidFill>
                  <a:srgbClr val="002060"/>
                </a:solidFill>
                <a:latin typeface="Times New Roman" pitchFamily="18" charset="0"/>
                <a:cs typeface="Times New Roman" pitchFamily="18" charset="0"/>
              </a:rPr>
              <a:t>чемпионата </a:t>
            </a:r>
            <a:r>
              <a:rPr lang="ru-RU" sz="1600" b="1" dirty="0" smtClean="0">
                <a:solidFill>
                  <a:srgbClr val="002060"/>
                </a:solidFill>
                <a:latin typeface="Times New Roman" pitchFamily="18" charset="0"/>
                <a:cs typeface="Times New Roman" pitchFamily="18" charset="0"/>
              </a:rPr>
              <a:t>«Молодые профессионалы» Якутск 2017</a:t>
            </a:r>
            <a:endParaRPr lang="ru-RU" sz="1600" dirty="0" smtClean="0">
              <a:solidFill>
                <a:srgbClr val="002060"/>
              </a:solidFill>
              <a:latin typeface="Times New Roman" pitchFamily="18" charset="0"/>
              <a:cs typeface="Times New Roman" pitchFamily="18" charset="0"/>
            </a:endParaRPr>
          </a:p>
          <a:p>
            <a:r>
              <a:rPr lang="ru-RU" sz="1600" b="1" dirty="0" smtClean="0">
                <a:solidFill>
                  <a:srgbClr val="C00000"/>
                </a:solidFill>
                <a:latin typeface="Times New Roman" pitchFamily="18" charset="0"/>
                <a:cs typeface="Times New Roman" pitchFamily="18" charset="0"/>
              </a:rPr>
              <a:t>Финал V Национального чемпионата «Молодые профессионалы» Краснодар </a:t>
            </a:r>
            <a:r>
              <a:rPr lang="ru-RU" b="1" dirty="0" smtClean="0">
                <a:solidFill>
                  <a:srgbClr val="C00000"/>
                </a:solidFill>
                <a:latin typeface="Times New Roman" pitchFamily="18" charset="0"/>
                <a:cs typeface="Times New Roman" pitchFamily="18" charset="0"/>
              </a:rPr>
              <a:t>2017</a:t>
            </a:r>
            <a:endParaRPr lang="ru-RU" dirty="0">
              <a:solidFill>
                <a:srgbClr val="C00000"/>
              </a:solidFill>
              <a:latin typeface="Times New Roman" pitchFamily="18" charset="0"/>
              <a:cs typeface="Times New Roman" pitchFamily="18" charset="0"/>
            </a:endParaRPr>
          </a:p>
        </p:txBody>
      </p:sp>
      <p:pic>
        <p:nvPicPr>
          <p:cNvPr id="7" name="Picture 2" descr="D:\2017-05-14\DSC03986.JPG"/>
          <p:cNvPicPr>
            <a:picLocks noChangeAspect="1" noChangeArrowheads="1"/>
          </p:cNvPicPr>
          <p:nvPr/>
        </p:nvPicPr>
        <p:blipFill>
          <a:blip r:embed="rId4" cstate="print"/>
          <a:srcRect/>
          <a:stretch>
            <a:fillRect/>
          </a:stretch>
        </p:blipFill>
        <p:spPr bwMode="auto">
          <a:xfrm>
            <a:off x="5286380" y="3933056"/>
            <a:ext cx="3714776" cy="27106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8249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p:cNvSpPr>
          <p:nvPr>
            <p:ph type="title"/>
          </p:nvPr>
        </p:nvSpPr>
        <p:spPr>
          <a:xfrm>
            <a:off x="457200" y="44450"/>
            <a:ext cx="8229600" cy="1143000"/>
          </a:xfrm>
        </p:spPr>
        <p:txBody>
          <a:bodyPr/>
          <a:lstStyle/>
          <a:p>
            <a:pPr eaLnBrk="1" hangingPunct="1"/>
            <a:r>
              <a:rPr lang="ru-RU" sz="3800" b="1" smtClean="0">
                <a:solidFill>
                  <a:schemeClr val="tx2"/>
                </a:solidFill>
                <a:latin typeface="Arial" charset="0"/>
              </a:rPr>
              <a:t>Медицинская сестра участковая</a:t>
            </a:r>
          </a:p>
        </p:txBody>
      </p:sp>
      <p:sp>
        <p:nvSpPr>
          <p:cNvPr id="4100" name="Rectangle 3"/>
          <p:cNvSpPr>
            <a:spLocks noGrp="1"/>
          </p:cNvSpPr>
          <p:nvPr>
            <p:ph type="body" idx="4294967295"/>
          </p:nvPr>
        </p:nvSpPr>
        <p:spPr>
          <a:xfrm>
            <a:off x="0" y="1600200"/>
            <a:ext cx="8229600" cy="4525963"/>
          </a:xfrm>
        </p:spPr>
        <p:txBody>
          <a:bodyPr/>
          <a:lstStyle/>
          <a:p>
            <a:pPr eaLnBrk="1" hangingPunct="1">
              <a:buFont typeface="Arial" charset="0"/>
              <a:buNone/>
            </a:pPr>
            <a:r>
              <a:rPr lang="ru-RU" smtClean="0"/>
              <a:t>.</a:t>
            </a:r>
          </a:p>
        </p:txBody>
      </p:sp>
      <p:graphicFrame>
        <p:nvGraphicFramePr>
          <p:cNvPr id="4098" name="Object 4"/>
          <p:cNvGraphicFramePr>
            <a:graphicFrameLocks noChangeAspect="1"/>
          </p:cNvGraphicFramePr>
          <p:nvPr/>
        </p:nvGraphicFramePr>
        <p:xfrm>
          <a:off x="217488" y="1341438"/>
          <a:ext cx="8801100" cy="4514850"/>
        </p:xfrm>
        <a:graphic>
          <a:graphicData uri="http://schemas.openxmlformats.org/presentationml/2006/ole">
            <mc:AlternateContent xmlns:mc="http://schemas.openxmlformats.org/markup-compatibility/2006">
              <mc:Choice xmlns:v="urn:schemas-microsoft-com:vml" Requires="v">
                <p:oleObj spid="_x0000_s12294" name="Диаграмма" r:id="rId3" imgW="8854584" imgH="4541744" progId="MSGraph.Chart.8">
                  <p:embed followColorScheme="full"/>
                </p:oleObj>
              </mc:Choice>
              <mc:Fallback>
                <p:oleObj name="Диаграмма" r:id="rId3" imgW="8854584" imgH="4541744" progId="MSGraph.Chart.8">
                  <p:embed followColorScheme="full"/>
                  <p:pic>
                    <p:nvPicPr>
                      <p:cNvPr id="0" name=""/>
                      <p:cNvPicPr>
                        <a:picLocks noChangeAspect="1" noChangeArrowheads="1"/>
                      </p:cNvPicPr>
                      <p:nvPr/>
                    </p:nvPicPr>
                    <p:blipFill>
                      <a:blip r:embed="rId4"/>
                      <a:srcRect/>
                      <a:stretch>
                        <a:fillRect/>
                      </a:stretch>
                    </p:blipFill>
                    <p:spPr bwMode="auto">
                      <a:xfrm>
                        <a:off x="217488" y="1341438"/>
                        <a:ext cx="8801100"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1" name="Picture 5" descr="doctor_r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1213" y="4124325"/>
            <a:ext cx="92075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5570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latin typeface="Times New Roman" pitchFamily="18" charset="0"/>
                <a:cs typeface="Times New Roman" pitchFamily="18" charset="0"/>
              </a:rPr>
              <a:t>              Инновационное направление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          деятельности «ЯМК»</a:t>
            </a:r>
            <a:endParaRPr lang="ru-RU" sz="3200" dirty="0">
              <a:latin typeface="Times New Roman" pitchFamily="18" charset="0"/>
              <a:cs typeface="Times New Roman" pitchFamily="18" charset="0"/>
            </a:endParaRPr>
          </a:p>
        </p:txBody>
      </p:sp>
      <p:pic>
        <p:nvPicPr>
          <p:cNvPr id="5" name="Picture 2" descr="C:\Documents and Settings\Ivan\Рабочий стол\фото учеб центра\_MG_0148.JPG"/>
          <p:cNvPicPr>
            <a:picLocks noGrp="1" noChangeAspect="1" noChangeArrowheads="1"/>
          </p:cNvPicPr>
          <p:nvPr>
            <p:ph sz="quarter" idx="1"/>
          </p:nvPr>
        </p:nvPicPr>
        <p:blipFill>
          <a:blip r:embed="rId2" cstate="print"/>
          <a:srcRect/>
          <a:stretch>
            <a:fillRect/>
          </a:stretch>
        </p:blipFill>
        <p:spPr bwMode="auto">
          <a:xfrm>
            <a:off x="5486400" y="1428736"/>
            <a:ext cx="3291417" cy="4803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2" descr="C:\Documents and Settings\Ivan\Рабочий стол\фото учеб центра\_MG_0154.JPG"/>
          <p:cNvPicPr>
            <a:picLocks noChangeAspect="1" noChangeArrowheads="1"/>
          </p:cNvPicPr>
          <p:nvPr/>
        </p:nvPicPr>
        <p:blipFill>
          <a:blip r:embed="rId3" cstate="print"/>
          <a:srcRect/>
          <a:stretch>
            <a:fillRect/>
          </a:stretch>
        </p:blipFill>
        <p:spPr bwMode="auto">
          <a:xfrm>
            <a:off x="381000" y="1928802"/>
            <a:ext cx="4845844" cy="3435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2" descr="C:\Documents and Settings\Ivan\Рабочий стол\фото учеб центра\_MG_0101.JPG"/>
          <p:cNvPicPr>
            <a:picLocks noChangeAspect="1" noChangeArrowheads="1"/>
          </p:cNvPicPr>
          <p:nvPr/>
        </p:nvPicPr>
        <p:blipFill>
          <a:blip r:embed="rId4" cstate="print"/>
          <a:srcRect l="13987" t="7717" r="16045" b="5852"/>
          <a:stretch>
            <a:fillRect/>
          </a:stretch>
        </p:blipFill>
        <p:spPr bwMode="auto">
          <a:xfrm>
            <a:off x="214282" y="285728"/>
            <a:ext cx="1857388" cy="1428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284527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rmAutofit/>
          </a:bodyPr>
          <a:lstStyle/>
          <a:p>
            <a:r>
              <a:rPr lang="ru-RU" sz="3200" dirty="0" smtClean="0">
                <a:latin typeface="Times New Roman" pitchFamily="18" charset="0"/>
                <a:cs typeface="Times New Roman" pitchFamily="18" charset="0"/>
              </a:rPr>
              <a:t>                         Инновационное направление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                        деятельности «ЯМК»</a:t>
            </a:r>
            <a:endParaRPr lang="ru-RU" sz="3200" dirty="0"/>
          </a:p>
        </p:txBody>
      </p:sp>
      <p:pic>
        <p:nvPicPr>
          <p:cNvPr id="5" name="Picture 2" descr="C:\Documents and Settings\Ivan\Рабочий стол\фото учеб центра\_MG_0146.JPG"/>
          <p:cNvPicPr>
            <a:picLocks noGrp="1" noChangeAspect="1" noChangeArrowheads="1"/>
          </p:cNvPicPr>
          <p:nvPr>
            <p:ph sz="quarter" idx="1"/>
          </p:nvPr>
        </p:nvPicPr>
        <p:blipFill>
          <a:blip r:embed="rId2" cstate="print"/>
          <a:srcRect/>
          <a:stretch>
            <a:fillRect/>
          </a:stretch>
        </p:blipFill>
        <p:spPr bwMode="auto">
          <a:xfrm>
            <a:off x="357157" y="2000240"/>
            <a:ext cx="2643207" cy="42148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2" descr="C:\Documents and Settings\Ivan\Рабочий стол\фото учеб центра\_MG_0101.JPG"/>
          <p:cNvPicPr>
            <a:picLocks noChangeAspect="1" noChangeArrowheads="1"/>
          </p:cNvPicPr>
          <p:nvPr/>
        </p:nvPicPr>
        <p:blipFill>
          <a:blip r:embed="rId3" cstate="print"/>
          <a:srcRect l="13987" t="7717" r="16045" b="5852"/>
          <a:stretch>
            <a:fillRect/>
          </a:stretch>
        </p:blipFill>
        <p:spPr bwMode="auto">
          <a:xfrm>
            <a:off x="214282" y="285728"/>
            <a:ext cx="1571636" cy="1143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2" descr="C:\Documents and Settings\Ivan\Рабочий стол\фото учеб центра\_MG_0101.JPG"/>
          <p:cNvPicPr>
            <a:picLocks noChangeAspect="1" noChangeArrowheads="1"/>
          </p:cNvPicPr>
          <p:nvPr/>
        </p:nvPicPr>
        <p:blipFill>
          <a:blip r:embed="rId4" cstate="print"/>
          <a:srcRect l="13987" t="7717" r="16045" b="5852"/>
          <a:stretch>
            <a:fillRect/>
          </a:stretch>
        </p:blipFill>
        <p:spPr bwMode="auto">
          <a:xfrm>
            <a:off x="214282" y="285728"/>
            <a:ext cx="2071702" cy="1428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2" descr="C:\Documents and Settings\Ivan\Рабочий стол\фото учеб центра\_MG_0120.JPG"/>
          <p:cNvPicPr>
            <a:picLocks noChangeAspect="1" noChangeArrowheads="1"/>
          </p:cNvPicPr>
          <p:nvPr/>
        </p:nvPicPr>
        <p:blipFill>
          <a:blip r:embed="rId5" cstate="print"/>
          <a:srcRect/>
          <a:stretch>
            <a:fillRect/>
          </a:stretch>
        </p:blipFill>
        <p:spPr bwMode="auto">
          <a:xfrm>
            <a:off x="3357554" y="1357298"/>
            <a:ext cx="5357850" cy="2357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2" descr="C:\Documents and Settings\Ivan\Рабочий стол\фото учеб центра\_MG_0092.JPG"/>
          <p:cNvPicPr>
            <a:picLocks noChangeAspect="1" noChangeArrowheads="1"/>
          </p:cNvPicPr>
          <p:nvPr/>
        </p:nvPicPr>
        <p:blipFill>
          <a:blip r:embed="rId6" cstate="print"/>
          <a:srcRect/>
          <a:stretch>
            <a:fillRect/>
          </a:stretch>
        </p:blipFill>
        <p:spPr bwMode="auto">
          <a:xfrm>
            <a:off x="4038600" y="3929066"/>
            <a:ext cx="4845844" cy="2714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649776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                             Инновационное направление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                              деятельности «ЯМК»</a:t>
            </a:r>
            <a:endParaRPr lang="ru-RU" sz="3200" dirty="0"/>
          </a:p>
        </p:txBody>
      </p:sp>
      <p:pic>
        <p:nvPicPr>
          <p:cNvPr id="6" name="Picture 2" descr="C:\Documents and Settings\Ivan\Рабочий стол\фото учеб центра\_MG_0088.JPG"/>
          <p:cNvPicPr>
            <a:picLocks noChangeAspect="1" noChangeArrowheads="1"/>
          </p:cNvPicPr>
          <p:nvPr/>
        </p:nvPicPr>
        <p:blipFill>
          <a:blip r:embed="rId2" cstate="print"/>
          <a:srcRect/>
          <a:stretch>
            <a:fillRect/>
          </a:stretch>
        </p:blipFill>
        <p:spPr bwMode="auto">
          <a:xfrm>
            <a:off x="5000628" y="2428868"/>
            <a:ext cx="3929090" cy="40005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2" descr="C:\Documents and Settings\Ivan\Рабочий стол\фото учеб центра\_MG_0073.JPG"/>
          <p:cNvPicPr>
            <a:picLocks noGrp="1" noChangeAspect="1" noChangeArrowheads="1"/>
          </p:cNvPicPr>
          <p:nvPr>
            <p:ph idx="1"/>
          </p:nvPr>
        </p:nvPicPr>
        <p:blipFill>
          <a:blip r:embed="rId3" cstate="print"/>
          <a:srcRect/>
          <a:stretch>
            <a:fillRect/>
          </a:stretch>
        </p:blipFill>
        <p:spPr bwMode="auto">
          <a:xfrm>
            <a:off x="357158" y="1857364"/>
            <a:ext cx="4000529" cy="435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2" descr="C:\Documents and Settings\Ivan\Рабочий стол\фото учеб центра\_MG_0101.JPG"/>
          <p:cNvPicPr>
            <a:picLocks noChangeAspect="1" noChangeArrowheads="1"/>
          </p:cNvPicPr>
          <p:nvPr/>
        </p:nvPicPr>
        <p:blipFill>
          <a:blip r:embed="rId4" cstate="print"/>
          <a:srcRect l="13987" t="7717" r="16045" b="5852"/>
          <a:stretch>
            <a:fillRect/>
          </a:stretch>
        </p:blipFill>
        <p:spPr bwMode="auto">
          <a:xfrm>
            <a:off x="357158" y="285728"/>
            <a:ext cx="2143140" cy="1428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15134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latin typeface="Times New Roman" pitchFamily="18" charset="0"/>
                <a:cs typeface="Times New Roman" pitchFamily="18" charset="0"/>
              </a:rPr>
              <a:t>                                            </a:t>
            </a:r>
            <a:r>
              <a:rPr lang="ru-RU" sz="2800" dirty="0" smtClean="0">
                <a:latin typeface="Times New Roman" pitchFamily="18" charset="0"/>
                <a:cs typeface="Times New Roman" pitchFamily="18" charset="0"/>
              </a:rPr>
              <a:t>Инновационное направление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                                              деятельности «ЯМК»</a:t>
            </a:r>
            <a:endParaRPr lang="ru-RU" sz="2800" dirty="0"/>
          </a:p>
        </p:txBody>
      </p:sp>
      <p:pic>
        <p:nvPicPr>
          <p:cNvPr id="5" name="Picture 2" descr="C:\Documents and Settings\Ivan\Рабочий стол\фото учеб центра\_MG_0076.JPG"/>
          <p:cNvPicPr>
            <a:picLocks noGrp="1" noChangeAspect="1" noChangeArrowheads="1"/>
          </p:cNvPicPr>
          <p:nvPr>
            <p:ph sz="quarter" idx="1"/>
          </p:nvPr>
        </p:nvPicPr>
        <p:blipFill>
          <a:blip r:embed="rId2" cstate="print"/>
          <a:srcRect/>
          <a:stretch>
            <a:fillRect/>
          </a:stretch>
        </p:blipFill>
        <p:spPr bwMode="auto">
          <a:xfrm>
            <a:off x="4714876" y="2428868"/>
            <a:ext cx="4143404" cy="3803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2" descr="C:\Documents and Settings\Ivan\Рабочий стол\фото учеб центра\_MG_0112.JPG"/>
          <p:cNvPicPr>
            <a:picLocks noChangeAspect="1" noChangeArrowheads="1"/>
          </p:cNvPicPr>
          <p:nvPr/>
        </p:nvPicPr>
        <p:blipFill>
          <a:blip r:embed="rId3" cstate="print"/>
          <a:srcRect/>
          <a:stretch>
            <a:fillRect/>
          </a:stretch>
        </p:blipFill>
        <p:spPr bwMode="auto">
          <a:xfrm>
            <a:off x="285720" y="1857364"/>
            <a:ext cx="4143404" cy="45005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2" descr="C:\Documents and Settings\Ivan\Рабочий стол\фото учеб центра\_MG_0101.JPG"/>
          <p:cNvPicPr>
            <a:picLocks noChangeAspect="1" noChangeArrowheads="1"/>
          </p:cNvPicPr>
          <p:nvPr/>
        </p:nvPicPr>
        <p:blipFill>
          <a:blip r:embed="rId4" cstate="print"/>
          <a:srcRect l="13987" t="7717" r="16045" b="5852"/>
          <a:stretch>
            <a:fillRect/>
          </a:stretch>
        </p:blipFill>
        <p:spPr bwMode="auto">
          <a:xfrm>
            <a:off x="357158" y="285728"/>
            <a:ext cx="2143140" cy="1428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43306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Autofit/>
          </a:bodyPr>
          <a:lstStyle/>
          <a:p>
            <a:r>
              <a:rPr lang="ru-RU" sz="2800" dirty="0" smtClean="0">
                <a:latin typeface="Times New Roman" pitchFamily="18" charset="0"/>
                <a:cs typeface="Times New Roman" pitchFamily="18" charset="0"/>
              </a:rPr>
              <a:t>Реализация </a:t>
            </a:r>
            <a:r>
              <a:rPr lang="ru-RU" sz="2800" dirty="0" err="1" smtClean="0">
                <a:latin typeface="Times New Roman" pitchFamily="18" charset="0"/>
                <a:cs typeface="Times New Roman" pitchFamily="18" charset="0"/>
              </a:rPr>
              <a:t>имиджевой</a:t>
            </a:r>
            <a:r>
              <a:rPr lang="ru-RU" sz="2800" dirty="0" smtClean="0">
                <a:latin typeface="Times New Roman" pitchFamily="18" charset="0"/>
                <a:cs typeface="Times New Roman" pitchFamily="18" charset="0"/>
              </a:rPr>
              <a:t> политики «ЯМК» путем применения современных </a:t>
            </a:r>
            <a:r>
              <a:rPr lang="en-US" sz="2800" dirty="0" smtClean="0">
                <a:latin typeface="Times New Roman" pitchFamily="18" charset="0"/>
                <a:cs typeface="Times New Roman" pitchFamily="18" charset="0"/>
              </a:rPr>
              <a:t>PR- </a:t>
            </a:r>
            <a:r>
              <a:rPr lang="ru-RU" sz="2800" dirty="0" smtClean="0">
                <a:latin typeface="Times New Roman" pitchFamily="18" charset="0"/>
                <a:cs typeface="Times New Roman" pitchFamily="18" charset="0"/>
              </a:rPr>
              <a:t>технологий</a:t>
            </a: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endParaRPr lang="ru-RU" dirty="0"/>
          </a:p>
        </p:txBody>
      </p:sp>
      <p:pic>
        <p:nvPicPr>
          <p:cNvPr id="2050" name="Picture 2" descr="X:\фото\IMG_3150.JPG"/>
          <p:cNvPicPr>
            <a:picLocks noChangeAspect="1" noChangeArrowheads="1"/>
          </p:cNvPicPr>
          <p:nvPr/>
        </p:nvPicPr>
        <p:blipFill>
          <a:blip r:embed="rId2" cstate="print"/>
          <a:srcRect r="7809"/>
          <a:stretch>
            <a:fillRect/>
          </a:stretch>
        </p:blipFill>
        <p:spPr bwMode="auto">
          <a:xfrm>
            <a:off x="6372200" y="4005064"/>
            <a:ext cx="1800200" cy="2603588"/>
          </a:xfrm>
          <a:prstGeom prst="rect">
            <a:avLst/>
          </a:prstGeom>
          <a:noFill/>
        </p:spPr>
      </p:pic>
      <p:pic>
        <p:nvPicPr>
          <p:cNvPr id="2051" name="Picture 3" descr="X:\фото\IMG_3147.JPG"/>
          <p:cNvPicPr>
            <a:picLocks noChangeAspect="1" noChangeArrowheads="1"/>
          </p:cNvPicPr>
          <p:nvPr/>
        </p:nvPicPr>
        <p:blipFill>
          <a:blip r:embed="rId3" cstate="print"/>
          <a:srcRect l="10801" t="10101" r="22000" b="2751"/>
          <a:stretch>
            <a:fillRect/>
          </a:stretch>
        </p:blipFill>
        <p:spPr bwMode="auto">
          <a:xfrm>
            <a:off x="6732240" y="980728"/>
            <a:ext cx="1728192" cy="2901838"/>
          </a:xfrm>
          <a:prstGeom prst="rect">
            <a:avLst/>
          </a:prstGeom>
          <a:noFill/>
        </p:spPr>
      </p:pic>
      <p:pic>
        <p:nvPicPr>
          <p:cNvPr id="2052" name="Picture 4" descr="X:\фото\DSCF5922.JPG"/>
          <p:cNvPicPr>
            <a:picLocks noChangeAspect="1" noChangeArrowheads="1"/>
          </p:cNvPicPr>
          <p:nvPr/>
        </p:nvPicPr>
        <p:blipFill>
          <a:blip r:embed="rId4" cstate="print"/>
          <a:srcRect l="2751" t="10886" r="2751" b="10886"/>
          <a:stretch>
            <a:fillRect/>
          </a:stretch>
        </p:blipFill>
        <p:spPr bwMode="auto">
          <a:xfrm>
            <a:off x="395536" y="1052736"/>
            <a:ext cx="6130967" cy="2861118"/>
          </a:xfrm>
          <a:prstGeom prst="rect">
            <a:avLst/>
          </a:prstGeom>
          <a:noFill/>
        </p:spPr>
      </p:pic>
      <p:pic>
        <p:nvPicPr>
          <p:cNvPr id="2053" name="Picture 5" descr="C:\Users\ХТВ\Desktop\P70921-095056.jpg"/>
          <p:cNvPicPr>
            <a:picLocks noChangeAspect="1" noChangeArrowheads="1"/>
          </p:cNvPicPr>
          <p:nvPr/>
        </p:nvPicPr>
        <p:blipFill>
          <a:blip r:embed="rId5" cstate="print"/>
          <a:srcRect t="22700" r="3538" b="12201"/>
          <a:stretch>
            <a:fillRect/>
          </a:stretch>
        </p:blipFill>
        <p:spPr bwMode="auto">
          <a:xfrm>
            <a:off x="755576" y="4005064"/>
            <a:ext cx="4896544" cy="2478393"/>
          </a:xfrm>
          <a:prstGeom prst="rect">
            <a:avLst/>
          </a:prstGeom>
          <a:noFill/>
        </p:spPr>
      </p:pic>
    </p:spTree>
    <p:extLst>
      <p:ext uri="{BB962C8B-B14F-4D97-AF65-F5344CB8AC3E}">
        <p14:creationId xmlns:p14="http://schemas.microsoft.com/office/powerpoint/2010/main" val="32325472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5" name="Picture 3"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2143125"/>
            <a:ext cx="30480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6" name="Picture 4"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813" y="2751138"/>
            <a:ext cx="24876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7" name="Picture 5" desc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71688"/>
            <a:ext cx="20716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8" name="Picture 6"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4688" y="4343400"/>
            <a:ext cx="3048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9" name="Picture 7" descr="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86300"/>
            <a:ext cx="32623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80" name="Picture 8" descr="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991100"/>
            <a:ext cx="3048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82" name="Picture 10" descr="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0"/>
            <a:ext cx="245268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83" name="Text Box 11"/>
          <p:cNvSpPr txBox="1">
            <a:spLocks noChangeArrowheads="1"/>
          </p:cNvSpPr>
          <p:nvPr/>
        </p:nvSpPr>
        <p:spPr bwMode="auto">
          <a:xfrm>
            <a:off x="2714625" y="5286375"/>
            <a:ext cx="4143375" cy="1354138"/>
          </a:xfrm>
          <a:prstGeom prst="rect">
            <a:avLst/>
          </a:prstGeom>
          <a:noFill/>
          <a:ln w="9525" algn="ctr">
            <a:noFill/>
            <a:miter lim="800000"/>
            <a:headEnd/>
            <a:tailEnd/>
          </a:ln>
          <a:effectLst>
            <a:outerShdw dist="107763" dir="2700000" algn="ctr" rotWithShape="0">
              <a:srgbClr val="000000"/>
            </a:outerShdw>
          </a:effectLst>
        </p:spPr>
        <p:txBody>
          <a:bodyPr lIns="0" tIns="0" bIns="0">
            <a:spAutoFit/>
          </a:bodyPr>
          <a:lstStyle/>
          <a:p>
            <a:pPr fontAlgn="auto">
              <a:spcBef>
                <a:spcPts val="0"/>
              </a:spcBef>
              <a:spcAft>
                <a:spcPts val="0"/>
              </a:spcAft>
              <a:defRPr/>
            </a:pPr>
            <a:r>
              <a:rPr lang="ru-RU" sz="4400" b="1">
                <a:solidFill>
                  <a:srgbClr val="FFFF00"/>
                </a:solidFill>
                <a:effectLst>
                  <a:outerShdw blurRad="38100" dist="38100" dir="2700000" algn="tl">
                    <a:srgbClr val="000000"/>
                  </a:outerShdw>
                </a:effectLst>
                <a:latin typeface="Arial" charset="0"/>
                <a:cs typeface="Arial" charset="0"/>
              </a:rPr>
              <a:t>Благодарю за</a:t>
            </a:r>
          </a:p>
          <a:p>
            <a:pPr fontAlgn="auto">
              <a:spcBef>
                <a:spcPts val="0"/>
              </a:spcBef>
              <a:spcAft>
                <a:spcPts val="0"/>
              </a:spcAft>
              <a:defRPr/>
            </a:pPr>
            <a:r>
              <a:rPr lang="ru-RU" sz="4400" b="1">
                <a:solidFill>
                  <a:srgbClr val="FFFF00"/>
                </a:solidFill>
                <a:effectLst>
                  <a:outerShdw blurRad="38100" dist="38100" dir="2700000" algn="tl">
                    <a:srgbClr val="000000"/>
                  </a:outerShdw>
                </a:effectLst>
                <a:latin typeface="Arial" charset="0"/>
                <a:cs typeface="Arial" charset="0"/>
              </a:rPr>
              <a:t> внимание !</a:t>
            </a:r>
          </a:p>
        </p:txBody>
      </p:sp>
      <p:sp>
        <p:nvSpPr>
          <p:cNvPr id="13" name="Номер слайда 12"/>
          <p:cNvSpPr txBox="1">
            <a:spLocks noGrp="1"/>
          </p:cNvSpPr>
          <p:nvPr/>
        </p:nvSpPr>
        <p:spPr>
          <a:xfrm>
            <a:off x="8348663" y="6111875"/>
            <a:ext cx="457200" cy="365125"/>
          </a:xfrm>
          <a:prstGeom prst="rect">
            <a:avLst/>
          </a:prstGeom>
          <a:noFill/>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F438699B-5CD7-4F7B-9712-2DA656515D08}" type="slidenum">
              <a:rPr lang="ru-RU" altLang="ru-RU" sz="1000">
                <a:solidFill>
                  <a:srgbClr val="AFADA5"/>
                </a:solidFill>
              </a:rPr>
              <a:pPr algn="r" eaLnBrk="1" hangingPunct="1"/>
              <a:t>135</a:t>
            </a:fld>
            <a:endParaRPr lang="ru-RU" altLang="ru-RU" sz="1000">
              <a:solidFill>
                <a:srgbClr val="AFADA5"/>
              </a:solidFill>
            </a:endParaRPr>
          </a:p>
        </p:txBody>
      </p:sp>
      <p:pic>
        <p:nvPicPr>
          <p:cNvPr id="16" name="Picture 12" descr="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3313" y="2714625"/>
            <a:ext cx="29606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3563" y="142875"/>
            <a:ext cx="36623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997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p:cTn id="7" dur="500" fill="hold"/>
                                        <p:tgtEl>
                                          <p:spTgt spid="540675"/>
                                        </p:tgtEl>
                                        <p:attrNameLst>
                                          <p:attrName>ppt_w</p:attrName>
                                        </p:attrNameLst>
                                      </p:cBhvr>
                                      <p:tavLst>
                                        <p:tav tm="0">
                                          <p:val>
                                            <p:fltVal val="0"/>
                                          </p:val>
                                        </p:tav>
                                        <p:tav tm="100000">
                                          <p:val>
                                            <p:strVal val="#ppt_w"/>
                                          </p:val>
                                        </p:tav>
                                      </p:tavLst>
                                    </p:anim>
                                    <p:anim calcmode="lin" valueType="num">
                                      <p:cBhvr>
                                        <p:cTn id="8" dur="500" fill="hold"/>
                                        <p:tgtEl>
                                          <p:spTgt spid="540675"/>
                                        </p:tgtEl>
                                        <p:attrNameLst>
                                          <p:attrName>ppt_h</p:attrName>
                                        </p:attrNameLst>
                                      </p:cBhvr>
                                      <p:tavLst>
                                        <p:tav tm="0">
                                          <p:val>
                                            <p:fltVal val="0"/>
                                          </p:val>
                                        </p:tav>
                                        <p:tav tm="100000">
                                          <p:val>
                                            <p:strVal val="#ppt_h"/>
                                          </p:val>
                                        </p:tav>
                                      </p:tavLst>
                                    </p:anim>
                                    <p:anim calcmode="lin" valueType="num">
                                      <p:cBhvr>
                                        <p:cTn id="9" dur="500" fill="hold"/>
                                        <p:tgtEl>
                                          <p:spTgt spid="54067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406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500"/>
                            </p:stCondLst>
                            <p:childTnLst>
                              <p:par>
                                <p:cTn id="12" presetID="15" presetClass="entr" presetSubtype="0" fill="hold" nodeType="afterEffect">
                                  <p:stCondLst>
                                    <p:cond delay="0"/>
                                  </p:stCondLst>
                                  <p:childTnLst>
                                    <p:set>
                                      <p:cBhvr>
                                        <p:cTn id="13" dur="1" fill="hold">
                                          <p:stCondLst>
                                            <p:cond delay="0"/>
                                          </p:stCondLst>
                                        </p:cTn>
                                        <p:tgtEl>
                                          <p:spTgt spid="540674"/>
                                        </p:tgtEl>
                                        <p:attrNameLst>
                                          <p:attrName>style.visibility</p:attrName>
                                        </p:attrNameLst>
                                      </p:cBhvr>
                                      <p:to>
                                        <p:strVal val="visible"/>
                                      </p:to>
                                    </p:set>
                                    <p:anim calcmode="lin" valueType="num">
                                      <p:cBhvr>
                                        <p:cTn id="14" dur="500" fill="hold"/>
                                        <p:tgtEl>
                                          <p:spTgt spid="540674"/>
                                        </p:tgtEl>
                                        <p:attrNameLst>
                                          <p:attrName>ppt_w</p:attrName>
                                        </p:attrNameLst>
                                      </p:cBhvr>
                                      <p:tavLst>
                                        <p:tav tm="0">
                                          <p:val>
                                            <p:fltVal val="0"/>
                                          </p:val>
                                        </p:tav>
                                        <p:tav tm="100000">
                                          <p:val>
                                            <p:strVal val="#ppt_w"/>
                                          </p:val>
                                        </p:tav>
                                      </p:tavLst>
                                    </p:anim>
                                    <p:anim calcmode="lin" valueType="num">
                                      <p:cBhvr>
                                        <p:cTn id="15" dur="500" fill="hold"/>
                                        <p:tgtEl>
                                          <p:spTgt spid="540674"/>
                                        </p:tgtEl>
                                        <p:attrNameLst>
                                          <p:attrName>ppt_h</p:attrName>
                                        </p:attrNameLst>
                                      </p:cBhvr>
                                      <p:tavLst>
                                        <p:tav tm="0">
                                          <p:val>
                                            <p:fltVal val="0"/>
                                          </p:val>
                                        </p:tav>
                                        <p:tav tm="100000">
                                          <p:val>
                                            <p:strVal val="#ppt_h"/>
                                          </p:val>
                                        </p:tav>
                                      </p:tavLst>
                                    </p:anim>
                                    <p:anim calcmode="lin" valueType="num">
                                      <p:cBhvr>
                                        <p:cTn id="16" dur="500" fill="hold"/>
                                        <p:tgtEl>
                                          <p:spTgt spid="540674"/>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54067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000"/>
                            </p:stCondLst>
                            <p:childTnLst>
                              <p:par>
                                <p:cTn id="19" presetID="15" presetClass="entr" presetSubtype="0" fill="hold" nodeType="afterEffect">
                                  <p:stCondLst>
                                    <p:cond delay="0"/>
                                  </p:stCondLst>
                                  <p:childTnLst>
                                    <p:set>
                                      <p:cBhvr>
                                        <p:cTn id="20" dur="1" fill="hold">
                                          <p:stCondLst>
                                            <p:cond delay="0"/>
                                          </p:stCondLst>
                                        </p:cTn>
                                        <p:tgtEl>
                                          <p:spTgt spid="540676"/>
                                        </p:tgtEl>
                                        <p:attrNameLst>
                                          <p:attrName>style.visibility</p:attrName>
                                        </p:attrNameLst>
                                      </p:cBhvr>
                                      <p:to>
                                        <p:strVal val="visible"/>
                                      </p:to>
                                    </p:set>
                                    <p:anim calcmode="lin" valueType="num">
                                      <p:cBhvr>
                                        <p:cTn id="21" dur="500" fill="hold"/>
                                        <p:tgtEl>
                                          <p:spTgt spid="540676"/>
                                        </p:tgtEl>
                                        <p:attrNameLst>
                                          <p:attrName>ppt_w</p:attrName>
                                        </p:attrNameLst>
                                      </p:cBhvr>
                                      <p:tavLst>
                                        <p:tav tm="0">
                                          <p:val>
                                            <p:fltVal val="0"/>
                                          </p:val>
                                        </p:tav>
                                        <p:tav tm="100000">
                                          <p:val>
                                            <p:strVal val="#ppt_w"/>
                                          </p:val>
                                        </p:tav>
                                      </p:tavLst>
                                    </p:anim>
                                    <p:anim calcmode="lin" valueType="num">
                                      <p:cBhvr>
                                        <p:cTn id="22" dur="500" fill="hold"/>
                                        <p:tgtEl>
                                          <p:spTgt spid="540676"/>
                                        </p:tgtEl>
                                        <p:attrNameLst>
                                          <p:attrName>ppt_h</p:attrName>
                                        </p:attrNameLst>
                                      </p:cBhvr>
                                      <p:tavLst>
                                        <p:tav tm="0">
                                          <p:val>
                                            <p:fltVal val="0"/>
                                          </p:val>
                                        </p:tav>
                                        <p:tav tm="100000">
                                          <p:val>
                                            <p:strVal val="#ppt_h"/>
                                          </p:val>
                                        </p:tav>
                                      </p:tavLst>
                                    </p:anim>
                                    <p:anim calcmode="lin" valueType="num">
                                      <p:cBhvr>
                                        <p:cTn id="23" dur="500" fill="hold"/>
                                        <p:tgtEl>
                                          <p:spTgt spid="540676"/>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54067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500"/>
                            </p:stCondLst>
                            <p:childTnLst>
                              <p:par>
                                <p:cTn id="26" presetID="15" presetClass="entr" presetSubtype="0" fill="hold" nodeType="afterEffect">
                                  <p:stCondLst>
                                    <p:cond delay="0"/>
                                  </p:stCondLst>
                                  <p:childTnLst>
                                    <p:set>
                                      <p:cBhvr>
                                        <p:cTn id="27" dur="1" fill="hold">
                                          <p:stCondLst>
                                            <p:cond delay="0"/>
                                          </p:stCondLst>
                                        </p:cTn>
                                        <p:tgtEl>
                                          <p:spTgt spid="540677"/>
                                        </p:tgtEl>
                                        <p:attrNameLst>
                                          <p:attrName>style.visibility</p:attrName>
                                        </p:attrNameLst>
                                      </p:cBhvr>
                                      <p:to>
                                        <p:strVal val="visible"/>
                                      </p:to>
                                    </p:set>
                                    <p:anim calcmode="lin" valueType="num">
                                      <p:cBhvr>
                                        <p:cTn id="28" dur="500" fill="hold"/>
                                        <p:tgtEl>
                                          <p:spTgt spid="540677"/>
                                        </p:tgtEl>
                                        <p:attrNameLst>
                                          <p:attrName>ppt_w</p:attrName>
                                        </p:attrNameLst>
                                      </p:cBhvr>
                                      <p:tavLst>
                                        <p:tav tm="0">
                                          <p:val>
                                            <p:fltVal val="0"/>
                                          </p:val>
                                        </p:tav>
                                        <p:tav tm="100000">
                                          <p:val>
                                            <p:strVal val="#ppt_w"/>
                                          </p:val>
                                        </p:tav>
                                      </p:tavLst>
                                    </p:anim>
                                    <p:anim calcmode="lin" valueType="num">
                                      <p:cBhvr>
                                        <p:cTn id="29" dur="500" fill="hold"/>
                                        <p:tgtEl>
                                          <p:spTgt spid="540677"/>
                                        </p:tgtEl>
                                        <p:attrNameLst>
                                          <p:attrName>ppt_h</p:attrName>
                                        </p:attrNameLst>
                                      </p:cBhvr>
                                      <p:tavLst>
                                        <p:tav tm="0">
                                          <p:val>
                                            <p:fltVal val="0"/>
                                          </p:val>
                                        </p:tav>
                                        <p:tav tm="100000">
                                          <p:val>
                                            <p:strVal val="#ppt_h"/>
                                          </p:val>
                                        </p:tav>
                                      </p:tavLst>
                                    </p:anim>
                                    <p:anim calcmode="lin" valueType="num">
                                      <p:cBhvr>
                                        <p:cTn id="30" dur="500" fill="hold"/>
                                        <p:tgtEl>
                                          <p:spTgt spid="540677"/>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54067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nodeType="afterEffect">
                                  <p:stCondLst>
                                    <p:cond delay="0"/>
                                  </p:stCondLst>
                                  <p:childTnLst>
                                    <p:set>
                                      <p:cBhvr>
                                        <p:cTn id="34" dur="1" fill="hold">
                                          <p:stCondLst>
                                            <p:cond delay="0"/>
                                          </p:stCondLst>
                                        </p:cTn>
                                        <p:tgtEl>
                                          <p:spTgt spid="540678"/>
                                        </p:tgtEl>
                                        <p:attrNameLst>
                                          <p:attrName>style.visibility</p:attrName>
                                        </p:attrNameLst>
                                      </p:cBhvr>
                                      <p:to>
                                        <p:strVal val="visible"/>
                                      </p:to>
                                    </p:set>
                                    <p:anim calcmode="lin" valueType="num">
                                      <p:cBhvr>
                                        <p:cTn id="35" dur="500" fill="hold"/>
                                        <p:tgtEl>
                                          <p:spTgt spid="540678"/>
                                        </p:tgtEl>
                                        <p:attrNameLst>
                                          <p:attrName>ppt_w</p:attrName>
                                        </p:attrNameLst>
                                      </p:cBhvr>
                                      <p:tavLst>
                                        <p:tav tm="0">
                                          <p:val>
                                            <p:fltVal val="0"/>
                                          </p:val>
                                        </p:tav>
                                        <p:tav tm="100000">
                                          <p:val>
                                            <p:strVal val="#ppt_w"/>
                                          </p:val>
                                        </p:tav>
                                      </p:tavLst>
                                    </p:anim>
                                    <p:anim calcmode="lin" valueType="num">
                                      <p:cBhvr>
                                        <p:cTn id="36" dur="500" fill="hold"/>
                                        <p:tgtEl>
                                          <p:spTgt spid="540678"/>
                                        </p:tgtEl>
                                        <p:attrNameLst>
                                          <p:attrName>ppt_h</p:attrName>
                                        </p:attrNameLst>
                                      </p:cBhvr>
                                      <p:tavLst>
                                        <p:tav tm="0">
                                          <p:val>
                                            <p:fltVal val="0"/>
                                          </p:val>
                                        </p:tav>
                                        <p:tav tm="100000">
                                          <p:val>
                                            <p:strVal val="#ppt_h"/>
                                          </p:val>
                                        </p:tav>
                                      </p:tavLst>
                                    </p:anim>
                                    <p:anim calcmode="lin" valueType="num">
                                      <p:cBhvr>
                                        <p:cTn id="37" dur="500" fill="hold"/>
                                        <p:tgtEl>
                                          <p:spTgt spid="540678"/>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54067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2500"/>
                            </p:stCondLst>
                            <p:childTnLst>
                              <p:par>
                                <p:cTn id="40" presetID="15" presetClass="entr" presetSubtype="0" fill="hold" nodeType="afterEffect">
                                  <p:stCondLst>
                                    <p:cond delay="0"/>
                                  </p:stCondLst>
                                  <p:childTnLst>
                                    <p:set>
                                      <p:cBhvr>
                                        <p:cTn id="41" dur="1" fill="hold">
                                          <p:stCondLst>
                                            <p:cond delay="0"/>
                                          </p:stCondLst>
                                        </p:cTn>
                                        <p:tgtEl>
                                          <p:spTgt spid="540679"/>
                                        </p:tgtEl>
                                        <p:attrNameLst>
                                          <p:attrName>style.visibility</p:attrName>
                                        </p:attrNameLst>
                                      </p:cBhvr>
                                      <p:to>
                                        <p:strVal val="visible"/>
                                      </p:to>
                                    </p:set>
                                    <p:anim calcmode="lin" valueType="num">
                                      <p:cBhvr>
                                        <p:cTn id="42" dur="500" fill="hold"/>
                                        <p:tgtEl>
                                          <p:spTgt spid="540679"/>
                                        </p:tgtEl>
                                        <p:attrNameLst>
                                          <p:attrName>ppt_w</p:attrName>
                                        </p:attrNameLst>
                                      </p:cBhvr>
                                      <p:tavLst>
                                        <p:tav tm="0">
                                          <p:val>
                                            <p:fltVal val="0"/>
                                          </p:val>
                                        </p:tav>
                                        <p:tav tm="100000">
                                          <p:val>
                                            <p:strVal val="#ppt_w"/>
                                          </p:val>
                                        </p:tav>
                                      </p:tavLst>
                                    </p:anim>
                                    <p:anim calcmode="lin" valueType="num">
                                      <p:cBhvr>
                                        <p:cTn id="43" dur="500" fill="hold"/>
                                        <p:tgtEl>
                                          <p:spTgt spid="540679"/>
                                        </p:tgtEl>
                                        <p:attrNameLst>
                                          <p:attrName>ppt_h</p:attrName>
                                        </p:attrNameLst>
                                      </p:cBhvr>
                                      <p:tavLst>
                                        <p:tav tm="0">
                                          <p:val>
                                            <p:fltVal val="0"/>
                                          </p:val>
                                        </p:tav>
                                        <p:tav tm="100000">
                                          <p:val>
                                            <p:strVal val="#ppt_h"/>
                                          </p:val>
                                        </p:tav>
                                      </p:tavLst>
                                    </p:anim>
                                    <p:anim calcmode="lin" valueType="num">
                                      <p:cBhvr>
                                        <p:cTn id="44" dur="500" fill="hold"/>
                                        <p:tgtEl>
                                          <p:spTgt spid="540679"/>
                                        </p:tgtEl>
                                        <p:attrNameLst>
                                          <p:attrName>ppt_x</p:attrName>
                                        </p:attrNameLst>
                                      </p:cBhvr>
                                      <p:tavLst>
                                        <p:tav tm="0" fmla="#ppt_x+(cos(-2*pi*(1-$))*-#ppt_x-sin(-2*pi*(1-$))*(1-#ppt_y))*(1-$)">
                                          <p:val>
                                            <p:fltVal val="0"/>
                                          </p:val>
                                        </p:tav>
                                        <p:tav tm="100000">
                                          <p:val>
                                            <p:fltVal val="1"/>
                                          </p:val>
                                        </p:tav>
                                      </p:tavLst>
                                    </p:anim>
                                    <p:anim calcmode="lin" valueType="num">
                                      <p:cBhvr>
                                        <p:cTn id="45" dur="500" fill="hold"/>
                                        <p:tgtEl>
                                          <p:spTgt spid="54067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3000"/>
                            </p:stCondLst>
                            <p:childTnLst>
                              <p:par>
                                <p:cTn id="47" presetID="15" presetClass="entr" presetSubtype="0" fill="hold" nodeType="afterEffect">
                                  <p:stCondLst>
                                    <p:cond delay="0"/>
                                  </p:stCondLst>
                                  <p:childTnLst>
                                    <p:set>
                                      <p:cBhvr>
                                        <p:cTn id="48" dur="1" fill="hold">
                                          <p:stCondLst>
                                            <p:cond delay="0"/>
                                          </p:stCondLst>
                                        </p:cTn>
                                        <p:tgtEl>
                                          <p:spTgt spid="540680"/>
                                        </p:tgtEl>
                                        <p:attrNameLst>
                                          <p:attrName>style.visibility</p:attrName>
                                        </p:attrNameLst>
                                      </p:cBhvr>
                                      <p:to>
                                        <p:strVal val="visible"/>
                                      </p:to>
                                    </p:set>
                                    <p:anim calcmode="lin" valueType="num">
                                      <p:cBhvr>
                                        <p:cTn id="49" dur="500" fill="hold"/>
                                        <p:tgtEl>
                                          <p:spTgt spid="540680"/>
                                        </p:tgtEl>
                                        <p:attrNameLst>
                                          <p:attrName>ppt_w</p:attrName>
                                        </p:attrNameLst>
                                      </p:cBhvr>
                                      <p:tavLst>
                                        <p:tav tm="0">
                                          <p:val>
                                            <p:fltVal val="0"/>
                                          </p:val>
                                        </p:tav>
                                        <p:tav tm="100000">
                                          <p:val>
                                            <p:strVal val="#ppt_w"/>
                                          </p:val>
                                        </p:tav>
                                      </p:tavLst>
                                    </p:anim>
                                    <p:anim calcmode="lin" valueType="num">
                                      <p:cBhvr>
                                        <p:cTn id="50" dur="500" fill="hold"/>
                                        <p:tgtEl>
                                          <p:spTgt spid="540680"/>
                                        </p:tgtEl>
                                        <p:attrNameLst>
                                          <p:attrName>ppt_h</p:attrName>
                                        </p:attrNameLst>
                                      </p:cBhvr>
                                      <p:tavLst>
                                        <p:tav tm="0">
                                          <p:val>
                                            <p:fltVal val="0"/>
                                          </p:val>
                                        </p:tav>
                                        <p:tav tm="100000">
                                          <p:val>
                                            <p:strVal val="#ppt_h"/>
                                          </p:val>
                                        </p:tav>
                                      </p:tavLst>
                                    </p:anim>
                                    <p:anim calcmode="lin" valueType="num">
                                      <p:cBhvr>
                                        <p:cTn id="51" dur="500" fill="hold"/>
                                        <p:tgtEl>
                                          <p:spTgt spid="540680"/>
                                        </p:tgtEl>
                                        <p:attrNameLst>
                                          <p:attrName>ppt_x</p:attrName>
                                        </p:attrNameLst>
                                      </p:cBhvr>
                                      <p:tavLst>
                                        <p:tav tm="0" fmla="#ppt_x+(cos(-2*pi*(1-$))*-#ppt_x-sin(-2*pi*(1-$))*(1-#ppt_y))*(1-$)">
                                          <p:val>
                                            <p:fltVal val="0"/>
                                          </p:val>
                                        </p:tav>
                                        <p:tav tm="100000">
                                          <p:val>
                                            <p:fltVal val="1"/>
                                          </p:val>
                                        </p:tav>
                                      </p:tavLst>
                                    </p:anim>
                                    <p:anim calcmode="lin" valueType="num">
                                      <p:cBhvr>
                                        <p:cTn id="52" dur="500" fill="hold"/>
                                        <p:tgtEl>
                                          <p:spTgt spid="540680"/>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3500"/>
                            </p:stCondLst>
                            <p:childTnLst>
                              <p:par>
                                <p:cTn id="54" presetID="15" presetClass="entr" presetSubtype="0" fill="hold" nodeType="afterEffect">
                                  <p:stCondLst>
                                    <p:cond delay="0"/>
                                  </p:stCondLst>
                                  <p:childTnLst>
                                    <p:set>
                                      <p:cBhvr>
                                        <p:cTn id="55" dur="1" fill="hold">
                                          <p:stCondLst>
                                            <p:cond delay="0"/>
                                          </p:stCondLst>
                                        </p:cTn>
                                        <p:tgtEl>
                                          <p:spTgt spid="540682"/>
                                        </p:tgtEl>
                                        <p:attrNameLst>
                                          <p:attrName>style.visibility</p:attrName>
                                        </p:attrNameLst>
                                      </p:cBhvr>
                                      <p:to>
                                        <p:strVal val="visible"/>
                                      </p:to>
                                    </p:set>
                                    <p:anim calcmode="lin" valueType="num">
                                      <p:cBhvr>
                                        <p:cTn id="56" dur="1000" fill="hold"/>
                                        <p:tgtEl>
                                          <p:spTgt spid="540682"/>
                                        </p:tgtEl>
                                        <p:attrNameLst>
                                          <p:attrName>ppt_w</p:attrName>
                                        </p:attrNameLst>
                                      </p:cBhvr>
                                      <p:tavLst>
                                        <p:tav tm="0">
                                          <p:val>
                                            <p:fltVal val="0"/>
                                          </p:val>
                                        </p:tav>
                                        <p:tav tm="100000">
                                          <p:val>
                                            <p:strVal val="#ppt_w"/>
                                          </p:val>
                                        </p:tav>
                                      </p:tavLst>
                                    </p:anim>
                                    <p:anim calcmode="lin" valueType="num">
                                      <p:cBhvr>
                                        <p:cTn id="57" dur="1000" fill="hold"/>
                                        <p:tgtEl>
                                          <p:spTgt spid="540682"/>
                                        </p:tgtEl>
                                        <p:attrNameLst>
                                          <p:attrName>ppt_h</p:attrName>
                                        </p:attrNameLst>
                                      </p:cBhvr>
                                      <p:tavLst>
                                        <p:tav tm="0">
                                          <p:val>
                                            <p:fltVal val="0"/>
                                          </p:val>
                                        </p:tav>
                                        <p:tav tm="100000">
                                          <p:val>
                                            <p:strVal val="#ppt_h"/>
                                          </p:val>
                                        </p:tav>
                                      </p:tavLst>
                                    </p:anim>
                                    <p:anim calcmode="lin" valueType="num">
                                      <p:cBhvr>
                                        <p:cTn id="58" dur="1000" fill="hold"/>
                                        <p:tgtEl>
                                          <p:spTgt spid="540682"/>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540682"/>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4500"/>
                            </p:stCondLst>
                            <p:childTnLst>
                              <p:par>
                                <p:cTn id="61" presetID="9" presetClass="entr" presetSubtype="0" fill="hold" grpId="0" nodeType="afterEffect">
                                  <p:stCondLst>
                                    <p:cond delay="0"/>
                                  </p:stCondLst>
                                  <p:childTnLst>
                                    <p:set>
                                      <p:cBhvr>
                                        <p:cTn id="62" dur="1" fill="hold">
                                          <p:stCondLst>
                                            <p:cond delay="0"/>
                                          </p:stCondLst>
                                        </p:cTn>
                                        <p:tgtEl>
                                          <p:spTgt spid="540683"/>
                                        </p:tgtEl>
                                        <p:attrNameLst>
                                          <p:attrName>style.visibility</p:attrName>
                                        </p:attrNameLst>
                                      </p:cBhvr>
                                      <p:to>
                                        <p:strVal val="visible"/>
                                      </p:to>
                                    </p:set>
                                    <p:animEffect transition="in" filter="dissolve">
                                      <p:cBhvr>
                                        <p:cTn id="63" dur="1000"/>
                                        <p:tgtEl>
                                          <p:spTgt spid="540683"/>
                                        </p:tgtEl>
                                      </p:cBhvr>
                                    </p:animEffect>
                                  </p:childTnLst>
                                </p:cTn>
                              </p:par>
                            </p:childTnLst>
                          </p:cTn>
                        </p:par>
                        <p:par>
                          <p:cTn id="64" fill="hold" nodeType="afterGroup">
                            <p:stCondLst>
                              <p:cond delay="5500"/>
                            </p:stCondLst>
                            <p:childTnLst>
                              <p:par>
                                <p:cTn id="65" presetID="15"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 calcmode="lin" valueType="num">
                                      <p:cBhvr>
                                        <p:cTn id="6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Адрес электронной почты</a:t>
            </a:r>
            <a:endParaRPr lang="ru-RU" dirty="0"/>
          </a:p>
        </p:txBody>
      </p:sp>
      <p:sp>
        <p:nvSpPr>
          <p:cNvPr id="3" name="Объект 2"/>
          <p:cNvSpPr>
            <a:spLocks noGrp="1"/>
          </p:cNvSpPr>
          <p:nvPr>
            <p:ph idx="1"/>
          </p:nvPr>
        </p:nvSpPr>
        <p:spPr/>
        <p:txBody>
          <a:bodyPr>
            <a:normAutofit/>
          </a:bodyPr>
          <a:lstStyle/>
          <a:p>
            <a:pPr marL="0" indent="0" algn="ctr">
              <a:buNone/>
            </a:pPr>
            <a:r>
              <a:rPr lang="en-US" sz="5400" dirty="0" smtClean="0"/>
              <a:t>l</a:t>
            </a:r>
            <a:r>
              <a:rPr lang="en-US" sz="5400" dirty="0" smtClean="0"/>
              <a:t>ara.lariss@mail</a:t>
            </a:r>
            <a:r>
              <a:rPr lang="en-US" sz="5400" dirty="0" smtClean="0"/>
              <a:t>.</a:t>
            </a:r>
            <a:r>
              <a:rPr lang="en-US" sz="5400" dirty="0" smtClean="0"/>
              <a:t>ru</a:t>
            </a:r>
            <a:endParaRPr lang="ru-RU" sz="5400" dirty="0"/>
          </a:p>
        </p:txBody>
      </p:sp>
    </p:spTree>
    <p:extLst>
      <p:ext uri="{BB962C8B-B14F-4D97-AF65-F5344CB8AC3E}">
        <p14:creationId xmlns:p14="http://schemas.microsoft.com/office/powerpoint/2010/main" val="3565989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Прямоугольник 2"/>
          <p:cNvSpPr>
            <a:spLocks noChangeArrowheads="1"/>
          </p:cNvSpPr>
          <p:nvPr/>
        </p:nvSpPr>
        <p:spPr bwMode="auto">
          <a:xfrm>
            <a:off x="138113" y="196850"/>
            <a:ext cx="8867775" cy="641350"/>
          </a:xfrm>
          <a:prstGeom prst="rect">
            <a:avLst/>
          </a:prstGeom>
          <a:noFill/>
          <a:ln w="9525">
            <a:noFill/>
            <a:miter lim="800000"/>
            <a:headEnd/>
            <a:tailEnd/>
          </a:ln>
        </p:spPr>
        <p:txBody>
          <a:bodyPr>
            <a:spAutoFit/>
          </a:bodyPr>
          <a:lstStyle/>
          <a:p>
            <a:pPr algn="ctr">
              <a:defRPr/>
            </a:pPr>
            <a:r>
              <a:rPr lang="ru-RU" b="0">
                <a:solidFill>
                  <a:schemeClr val="tx2"/>
                </a:solidFill>
                <a:effectLst>
                  <a:outerShdw blurRad="38100" dist="38100" dir="2700000" algn="tl">
                    <a:srgbClr val="C0C0C0"/>
                  </a:outerShdw>
                </a:effectLst>
              </a:rPr>
              <a:t>Детальный анализ основного времени, затрачиваемого на пациента</a:t>
            </a:r>
            <a:r>
              <a:rPr lang="ru-RU" sz="1400" b="0" i="1">
                <a:solidFill>
                  <a:schemeClr val="tx2"/>
                </a:solidFill>
                <a:effectLst>
                  <a:outerShdw blurRad="38100" dist="38100" dir="2700000" algn="tl">
                    <a:srgbClr val="C0C0C0"/>
                  </a:outerShdw>
                </a:effectLst>
              </a:rPr>
              <a:t/>
            </a:r>
            <a:br>
              <a:rPr lang="ru-RU" sz="1400" b="0" i="1">
                <a:solidFill>
                  <a:schemeClr val="tx2"/>
                </a:solidFill>
                <a:effectLst>
                  <a:outerShdw blurRad="38100" dist="38100" dir="2700000" algn="tl">
                    <a:srgbClr val="C0C0C0"/>
                  </a:outerShdw>
                </a:effectLst>
              </a:rPr>
            </a:br>
            <a:r>
              <a:rPr lang="ru-RU" b="0">
                <a:solidFill>
                  <a:srgbClr val="FF0000"/>
                </a:solidFill>
                <a:effectLst>
                  <a:outerShdw blurRad="38100" dist="38100" dir="2700000" algn="tl">
                    <a:srgbClr val="C0C0C0"/>
                  </a:outerShdw>
                </a:effectLst>
              </a:rPr>
              <a:t>врачом терапевтом участковым </a:t>
            </a:r>
            <a:r>
              <a:rPr lang="ru-RU" b="0">
                <a:solidFill>
                  <a:schemeClr val="tx2"/>
                </a:solidFill>
                <a:effectLst>
                  <a:outerShdw blurRad="38100" dist="38100" dir="2700000" algn="tl">
                    <a:srgbClr val="C0C0C0"/>
                  </a:outerShdw>
                </a:effectLst>
              </a:rPr>
              <a:t>показал, что </a:t>
            </a:r>
          </a:p>
        </p:txBody>
      </p:sp>
      <p:sp>
        <p:nvSpPr>
          <p:cNvPr id="16387" name="Прямоугольник 2"/>
          <p:cNvSpPr>
            <a:spLocks noChangeArrowheads="1"/>
          </p:cNvSpPr>
          <p:nvPr/>
        </p:nvSpPr>
        <p:spPr bwMode="auto">
          <a:xfrm>
            <a:off x="207963" y="1146175"/>
            <a:ext cx="8936037" cy="796925"/>
          </a:xfrm>
          <a:prstGeom prst="roundRect">
            <a:avLst>
              <a:gd name="adj" fmla="val 16667"/>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indent="358775" algn="ctr"/>
            <a:r>
              <a:rPr lang="ru-RU" sz="2000" b="0"/>
              <a:t>основная деятельность </a:t>
            </a:r>
            <a:r>
              <a:rPr lang="ru-RU" sz="2000">
                <a:solidFill>
                  <a:srgbClr val="FF0000"/>
                </a:solidFill>
              </a:rPr>
              <a:t>врача-терапевта участкового</a:t>
            </a:r>
            <a:r>
              <a:rPr lang="ru-RU" sz="2000" b="0"/>
              <a:t> при приеме, </a:t>
            </a:r>
            <a:br>
              <a:rPr lang="ru-RU" sz="2000" b="0"/>
            </a:br>
            <a:r>
              <a:rPr lang="ru-RU" sz="2000" b="0"/>
              <a:t> занимает</a:t>
            </a:r>
            <a:r>
              <a:rPr lang="ru-RU" sz="1400" b="0"/>
              <a:t> </a:t>
            </a:r>
            <a:r>
              <a:rPr lang="ru-RU" sz="1600" b="0">
                <a:solidFill>
                  <a:srgbClr val="FF0000"/>
                </a:solidFill>
              </a:rPr>
              <a:t>от </a:t>
            </a:r>
            <a:r>
              <a:rPr lang="ru-RU" sz="1600">
                <a:solidFill>
                  <a:srgbClr val="FF0000"/>
                </a:solidFill>
              </a:rPr>
              <a:t>6</a:t>
            </a:r>
            <a:r>
              <a:rPr lang="ru-RU" sz="1600" b="0">
                <a:solidFill>
                  <a:srgbClr val="FF0000"/>
                </a:solidFill>
              </a:rPr>
              <a:t> до </a:t>
            </a:r>
            <a:r>
              <a:rPr lang="ru-RU" sz="1600">
                <a:solidFill>
                  <a:srgbClr val="FF0000"/>
                </a:solidFill>
              </a:rPr>
              <a:t>9 минут</a:t>
            </a:r>
            <a:endParaRPr lang="ru-RU" sz="1400" b="0">
              <a:solidFill>
                <a:srgbClr val="FF0000"/>
              </a:solidFill>
            </a:endParaRPr>
          </a:p>
        </p:txBody>
      </p:sp>
      <p:sp>
        <p:nvSpPr>
          <p:cNvPr id="16388" name="Прямоугольник 2"/>
          <p:cNvSpPr>
            <a:spLocks noChangeArrowheads="1"/>
          </p:cNvSpPr>
          <p:nvPr/>
        </p:nvSpPr>
        <p:spPr bwMode="auto">
          <a:xfrm>
            <a:off x="236538" y="2333625"/>
            <a:ext cx="8658225" cy="17049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a:t>При этом на манипуляции, которые могут быть переданы медицинской сестре </a:t>
            </a:r>
            <a:br>
              <a:rPr lang="ru-RU" sz="1400"/>
            </a:br>
            <a:r>
              <a:rPr lang="ru-RU" sz="1400"/>
              <a:t>в соответствии с уровнем ее навыков и умений:</a:t>
            </a:r>
          </a:p>
          <a:p>
            <a:pPr>
              <a:buClr>
                <a:srgbClr val="FF0000"/>
              </a:buClr>
              <a:buFont typeface="Wingdings" pitchFamily="2" charset="2"/>
              <a:buChar char="þ"/>
            </a:pPr>
            <a:r>
              <a:rPr lang="ru-RU" sz="1400"/>
              <a:t> измерение артериального давления, </a:t>
            </a:r>
          </a:p>
          <a:p>
            <a:pPr>
              <a:buClr>
                <a:srgbClr val="FF0000"/>
              </a:buClr>
              <a:buFont typeface="Wingdings" pitchFamily="2" charset="2"/>
              <a:buChar char="þ"/>
            </a:pPr>
            <a:r>
              <a:rPr lang="ru-RU" sz="1400"/>
              <a:t> подсчет пульса, </a:t>
            </a:r>
          </a:p>
          <a:p>
            <a:pPr>
              <a:buClr>
                <a:srgbClr val="FF0000"/>
              </a:buClr>
              <a:buFont typeface="Wingdings" pitchFamily="2" charset="2"/>
              <a:buChar char="þ"/>
            </a:pPr>
            <a:r>
              <a:rPr lang="ru-RU" sz="1400"/>
              <a:t> частоты дыхательных движений</a:t>
            </a:r>
          </a:p>
          <a:p>
            <a:r>
              <a:rPr lang="ru-RU">
                <a:solidFill>
                  <a:srgbClr val="FF0000"/>
                </a:solidFill>
              </a:rPr>
              <a:t>врач в настоящее время затрачивает 24,5% из времени на основную деятельность или  2,2 мин.</a:t>
            </a:r>
          </a:p>
        </p:txBody>
      </p:sp>
      <p:sp>
        <p:nvSpPr>
          <p:cNvPr id="16389" name="AutoShape 8"/>
          <p:cNvSpPr>
            <a:spLocks noChangeArrowheads="1"/>
          </p:cNvSpPr>
          <p:nvPr/>
        </p:nvSpPr>
        <p:spPr bwMode="auto">
          <a:xfrm>
            <a:off x="3848100" y="1935163"/>
            <a:ext cx="1108075" cy="366712"/>
          </a:xfrm>
          <a:prstGeom prst="downArrow">
            <a:avLst>
              <a:gd name="adj1" fmla="val 57380"/>
              <a:gd name="adj2" fmla="val 56708"/>
            </a:avLst>
          </a:prstGeom>
          <a:solidFill>
            <a:schemeClr val="accent1"/>
          </a:solidFill>
          <a:ln w="9525">
            <a:solidFill>
              <a:schemeClr val="tx1"/>
            </a:solidFill>
            <a:miter lim="800000"/>
            <a:headEnd/>
            <a:tailEnd/>
          </a:ln>
        </p:spPr>
        <p:txBody>
          <a:bodyPr wrap="none" anchor="ctr"/>
          <a:lstStyle/>
          <a:p>
            <a:endParaRPr lang="ru-RU"/>
          </a:p>
        </p:txBody>
      </p:sp>
      <p:sp>
        <p:nvSpPr>
          <p:cNvPr id="16390" name="AutoShape 10"/>
          <p:cNvSpPr>
            <a:spLocks noChangeArrowheads="1"/>
          </p:cNvSpPr>
          <p:nvPr/>
        </p:nvSpPr>
        <p:spPr bwMode="auto">
          <a:xfrm>
            <a:off x="3840163" y="803275"/>
            <a:ext cx="1092200" cy="350838"/>
          </a:xfrm>
          <a:prstGeom prst="downArrow">
            <a:avLst>
              <a:gd name="adj1" fmla="val 57380"/>
              <a:gd name="adj2" fmla="val 56708"/>
            </a:avLst>
          </a:prstGeom>
          <a:solidFill>
            <a:schemeClr val="accent1"/>
          </a:solidFill>
          <a:ln w="9525">
            <a:solidFill>
              <a:schemeClr val="tx1"/>
            </a:solidFill>
            <a:miter lim="800000"/>
            <a:headEnd/>
            <a:tailEnd/>
          </a:ln>
        </p:spPr>
        <p:txBody>
          <a:bodyPr wrap="none" anchor="ctr"/>
          <a:lstStyle/>
          <a:p>
            <a:endParaRPr lang="ru-RU"/>
          </a:p>
        </p:txBody>
      </p:sp>
      <p:pic>
        <p:nvPicPr>
          <p:cNvPr id="567315" name="Picture 19" descr="doc-nur1_09"/>
          <p:cNvPicPr>
            <a:picLocks noChangeAspect="1" noChangeArrowheads="1"/>
          </p:cNvPicPr>
          <p:nvPr/>
        </p:nvPicPr>
        <p:blipFill>
          <a:blip r:embed="rId2"/>
          <a:srcRect/>
          <a:stretch>
            <a:fillRect/>
          </a:stretch>
        </p:blipFill>
        <p:spPr bwMode="auto">
          <a:xfrm>
            <a:off x="103188" y="692150"/>
            <a:ext cx="547687" cy="1490663"/>
          </a:xfrm>
          <a:prstGeom prst="rect">
            <a:avLst/>
          </a:prstGeom>
          <a:noFill/>
          <a:effectLst>
            <a:outerShdw dist="35921" dir="2700000" algn="ctr" rotWithShape="0">
              <a:srgbClr val="808080"/>
            </a:outerShdw>
          </a:effectLst>
        </p:spPr>
      </p:pic>
      <p:sp>
        <p:nvSpPr>
          <p:cNvPr id="16392" name="Прямоугольник 2"/>
          <p:cNvSpPr>
            <a:spLocks noChangeArrowheads="1"/>
          </p:cNvSpPr>
          <p:nvPr/>
        </p:nvSpPr>
        <p:spPr bwMode="auto">
          <a:xfrm>
            <a:off x="257175" y="4400550"/>
            <a:ext cx="8408988" cy="877888"/>
          </a:xfrm>
          <a:prstGeom prst="roundRect">
            <a:avLst>
              <a:gd name="adj" fmla="val 34597"/>
            </a:avLst>
          </a:pr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lIns="18000" tIns="0" rIns="18000" bIns="0">
            <a:spAutoFit/>
          </a:bodyPr>
          <a:lstStyle/>
          <a:p>
            <a:pPr algn="ctr">
              <a:lnSpc>
                <a:spcPct val="85000"/>
              </a:lnSpc>
            </a:pPr>
            <a:r>
              <a:rPr lang="ru-RU" b="0"/>
              <a:t>На манипуляции, которые могут быть переданы медицинской сестре </a:t>
            </a:r>
            <a:br>
              <a:rPr lang="ru-RU" b="0"/>
            </a:br>
            <a:r>
              <a:rPr lang="ru-RU" b="0">
                <a:solidFill>
                  <a:srgbClr val="FF0000"/>
                </a:solidFill>
              </a:rPr>
              <a:t>врач общей практики и  врач педиатр участковый в настоящее время затрачивает около 1,5 мин.</a:t>
            </a:r>
          </a:p>
        </p:txBody>
      </p:sp>
      <p:sp>
        <p:nvSpPr>
          <p:cNvPr id="16393" name="AutoShape 22"/>
          <p:cNvSpPr>
            <a:spLocks noChangeArrowheads="1"/>
          </p:cNvSpPr>
          <p:nvPr/>
        </p:nvSpPr>
        <p:spPr bwMode="auto">
          <a:xfrm>
            <a:off x="3854450" y="5303838"/>
            <a:ext cx="1236663" cy="366712"/>
          </a:xfrm>
          <a:prstGeom prst="downArrow">
            <a:avLst>
              <a:gd name="adj1" fmla="val 57380"/>
              <a:gd name="adj2" fmla="val 56708"/>
            </a:avLst>
          </a:prstGeom>
          <a:solidFill>
            <a:schemeClr val="accent1"/>
          </a:solidFill>
          <a:ln w="9525">
            <a:solidFill>
              <a:schemeClr val="tx1"/>
            </a:solidFill>
            <a:miter lim="800000"/>
            <a:headEnd/>
            <a:tailEnd/>
          </a:ln>
        </p:spPr>
        <p:txBody>
          <a:bodyPr wrap="none" anchor="ctr"/>
          <a:lstStyle/>
          <a:p>
            <a:endParaRPr lang="ru-RU"/>
          </a:p>
        </p:txBody>
      </p:sp>
      <p:sp>
        <p:nvSpPr>
          <p:cNvPr id="16394" name="AutoShape 24"/>
          <p:cNvSpPr>
            <a:spLocks noChangeArrowheads="1"/>
          </p:cNvSpPr>
          <p:nvPr/>
        </p:nvSpPr>
        <p:spPr bwMode="auto">
          <a:xfrm>
            <a:off x="2081213" y="5716588"/>
            <a:ext cx="6916737" cy="812800"/>
          </a:xfrm>
          <a:prstGeom prst="roundRect">
            <a:avLst>
              <a:gd name="adj" fmla="val 16667"/>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lIns="18000" tIns="0" rIns="18000" bIns="0" anchor="ctr">
            <a:spAutoFit/>
          </a:bodyPr>
          <a:lstStyle/>
          <a:p>
            <a:pPr algn="ctr"/>
            <a:r>
              <a:rPr lang="ru-RU" sz="1600">
                <a:solidFill>
                  <a:srgbClr val="FF0000"/>
                </a:solidFill>
              </a:rPr>
              <a:t>Таким образом, если эти функции передать медицинской высвободить у врача первичного звена высвободится дополнительное время для работы с пациентом</a:t>
            </a:r>
          </a:p>
        </p:txBody>
      </p:sp>
      <p:sp>
        <p:nvSpPr>
          <p:cNvPr id="16395" name="AutoShape 29"/>
          <p:cNvSpPr>
            <a:spLocks noChangeArrowheads="1"/>
          </p:cNvSpPr>
          <p:nvPr/>
        </p:nvSpPr>
        <p:spPr bwMode="auto">
          <a:xfrm>
            <a:off x="3876675" y="4046538"/>
            <a:ext cx="1114425" cy="366712"/>
          </a:xfrm>
          <a:prstGeom prst="downArrow">
            <a:avLst>
              <a:gd name="adj1" fmla="val 57380"/>
              <a:gd name="adj2" fmla="val 56708"/>
            </a:avLst>
          </a:prstGeom>
          <a:solidFill>
            <a:schemeClr val="accent1"/>
          </a:solidFill>
          <a:ln w="9525">
            <a:solidFill>
              <a:schemeClr val="tx1"/>
            </a:solidFill>
            <a:miter lim="800000"/>
            <a:headEnd/>
            <a:tailEnd/>
          </a:ln>
        </p:spPr>
        <p:txBody>
          <a:bodyPr wrap="none" anchor="ctr"/>
          <a:lstStyle/>
          <a:p>
            <a:endParaRPr lang="ru-RU"/>
          </a:p>
        </p:txBody>
      </p:sp>
      <p:sp>
        <p:nvSpPr>
          <p:cNvPr id="16396" name="Прямоугольник 2"/>
          <p:cNvSpPr>
            <a:spLocks noChangeArrowheads="1"/>
          </p:cNvSpPr>
          <p:nvPr/>
        </p:nvSpPr>
        <p:spPr bwMode="auto">
          <a:xfrm>
            <a:off x="236538" y="2333625"/>
            <a:ext cx="8658225" cy="17049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a:t>При этом на манипуляции, которые могут быть переданы медицинской сестре </a:t>
            </a:r>
            <a:br>
              <a:rPr lang="ru-RU" sz="1400"/>
            </a:br>
            <a:r>
              <a:rPr lang="ru-RU" sz="1400"/>
              <a:t>в соответствии с уровнем ее навыков и умений:</a:t>
            </a:r>
          </a:p>
          <a:p>
            <a:pPr>
              <a:buClr>
                <a:srgbClr val="FF0000"/>
              </a:buClr>
              <a:buFont typeface="Wingdings" pitchFamily="2" charset="2"/>
              <a:buChar char="þ"/>
            </a:pPr>
            <a:r>
              <a:rPr lang="ru-RU" sz="1400"/>
              <a:t> измерение артериального давления, </a:t>
            </a:r>
          </a:p>
          <a:p>
            <a:pPr>
              <a:buClr>
                <a:srgbClr val="FF0000"/>
              </a:buClr>
              <a:buFont typeface="Wingdings" pitchFamily="2" charset="2"/>
              <a:buChar char="þ"/>
            </a:pPr>
            <a:r>
              <a:rPr lang="ru-RU" sz="1400"/>
              <a:t> подсчет пульса, </a:t>
            </a:r>
          </a:p>
          <a:p>
            <a:pPr>
              <a:buClr>
                <a:srgbClr val="FF0000"/>
              </a:buClr>
              <a:buFont typeface="Wingdings" pitchFamily="2" charset="2"/>
              <a:buChar char="þ"/>
            </a:pPr>
            <a:r>
              <a:rPr lang="ru-RU" sz="1400"/>
              <a:t> частоты дыхательных движений</a:t>
            </a:r>
          </a:p>
          <a:p>
            <a:r>
              <a:rPr lang="ru-RU">
                <a:solidFill>
                  <a:srgbClr val="FF0000"/>
                </a:solidFill>
              </a:rPr>
              <a:t>врач в настоящее время затрачивает 24,5% из времени на основную деятельность или  2,2 мин.</a:t>
            </a:r>
          </a:p>
        </p:txBody>
      </p:sp>
    </p:spTree>
    <p:extLst>
      <p:ext uri="{BB962C8B-B14F-4D97-AF65-F5344CB8AC3E}">
        <p14:creationId xmlns:p14="http://schemas.microsoft.com/office/powerpoint/2010/main" val="798123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3do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277938"/>
            <a:ext cx="587375" cy="587375"/>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Rectangle 3"/>
          <p:cNvSpPr>
            <a:spLocks noGrp="1"/>
          </p:cNvSpPr>
          <p:nvPr>
            <p:ph type="body" idx="4294967295"/>
          </p:nvPr>
        </p:nvSpPr>
        <p:spPr>
          <a:xfrm>
            <a:off x="1271588" y="1195388"/>
            <a:ext cx="7764462" cy="1581150"/>
          </a:xfrm>
        </p:spPr>
        <p:txBody>
          <a:bodyPr/>
          <a:lstStyle/>
          <a:p>
            <a:pPr marL="0" indent="0" eaLnBrk="1" hangingPunct="1">
              <a:lnSpc>
                <a:spcPct val="75000"/>
              </a:lnSpc>
              <a:spcBef>
                <a:spcPct val="25000"/>
              </a:spcBef>
              <a:buFont typeface="Arial" charset="0"/>
              <a:buNone/>
            </a:pPr>
            <a:r>
              <a:rPr lang="ru-RU" altLang="ru-RU" sz="3100" b="1" smtClean="0">
                <a:solidFill>
                  <a:srgbClr val="CC0000"/>
                </a:solidFill>
              </a:rPr>
              <a:t>1.  Внедрение самостоятельного сестринского приема</a:t>
            </a:r>
            <a:r>
              <a:rPr lang="ru-RU" altLang="ru-RU" sz="3100" b="1" smtClean="0"/>
              <a:t> </a:t>
            </a:r>
          </a:p>
          <a:p>
            <a:pPr marL="0" indent="0" eaLnBrk="1" hangingPunct="1">
              <a:lnSpc>
                <a:spcPct val="80000"/>
              </a:lnSpc>
              <a:buFont typeface="Arial" charset="0"/>
              <a:buNone/>
            </a:pPr>
            <a:endParaRPr lang="ru-RU" altLang="ru-RU" sz="2000" b="1" smtClean="0">
              <a:solidFill>
                <a:srgbClr val="CC0000"/>
              </a:solidFill>
            </a:endParaRPr>
          </a:p>
          <a:p>
            <a:pPr marL="0" indent="0" eaLnBrk="1" hangingPunct="1">
              <a:lnSpc>
                <a:spcPct val="80000"/>
              </a:lnSpc>
              <a:buFont typeface="Arial" charset="0"/>
              <a:buNone/>
            </a:pPr>
            <a:r>
              <a:rPr lang="ru-RU" altLang="ru-RU" sz="3100" b="1" smtClean="0">
                <a:solidFill>
                  <a:srgbClr val="CC0000"/>
                </a:solidFill>
              </a:rPr>
              <a:t>2.  Организация сестринских постов </a:t>
            </a:r>
          </a:p>
          <a:p>
            <a:pPr marL="0" indent="0" eaLnBrk="1" hangingPunct="1">
              <a:lnSpc>
                <a:spcPct val="75000"/>
              </a:lnSpc>
              <a:spcBef>
                <a:spcPct val="25000"/>
              </a:spcBef>
              <a:buFont typeface="Arial" charset="0"/>
              <a:buNone/>
            </a:pPr>
            <a:endParaRPr lang="ru-RU" altLang="ru-RU" sz="3100" b="1" smtClean="0">
              <a:solidFill>
                <a:srgbClr val="CC0000"/>
              </a:solidFill>
            </a:endParaRPr>
          </a:p>
        </p:txBody>
      </p:sp>
      <p:sp>
        <p:nvSpPr>
          <p:cNvPr id="17412" name="Rectangle 2"/>
          <p:cNvSpPr>
            <a:spLocks/>
          </p:cNvSpPr>
          <p:nvPr/>
        </p:nvSpPr>
        <p:spPr bwMode="auto">
          <a:xfrm>
            <a:off x="0" y="-57150"/>
            <a:ext cx="9144000" cy="1190625"/>
          </a:xfrm>
          <a:prstGeom prst="rect">
            <a:avLst/>
          </a:prstGeom>
          <a:solidFill>
            <a:srgbClr val="426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ru-RU" altLang="ru-RU" sz="3600" b="0">
                <a:solidFill>
                  <a:schemeClr val="bg1"/>
                </a:solidFill>
                <a:latin typeface="Calibri" pitchFamily="34" charset="0"/>
              </a:rPr>
              <a:t>Повышение роли среднего </a:t>
            </a:r>
            <a:br>
              <a:rPr lang="ru-RU" altLang="ru-RU" sz="3600" b="0">
                <a:solidFill>
                  <a:schemeClr val="bg1"/>
                </a:solidFill>
                <a:latin typeface="Calibri" pitchFamily="34" charset="0"/>
              </a:rPr>
            </a:br>
            <a:r>
              <a:rPr lang="ru-RU" altLang="ru-RU" sz="3600" b="0">
                <a:solidFill>
                  <a:schemeClr val="bg1"/>
                </a:solidFill>
                <a:latin typeface="Calibri" pitchFamily="34" charset="0"/>
              </a:rPr>
              <a:t>медицинского персонала</a:t>
            </a:r>
            <a:endParaRPr lang="ru-RU" altLang="ru-RU" sz="2800" b="0">
              <a:solidFill>
                <a:schemeClr val="bg1"/>
              </a:solidFill>
              <a:latin typeface="Calibri" pitchFamily="34" charset="0"/>
            </a:endParaRPr>
          </a:p>
        </p:txBody>
      </p:sp>
      <p:pic>
        <p:nvPicPr>
          <p:cNvPr id="17413" name="Picture 5" descr="15477-42d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2263775"/>
            <a:ext cx="647700" cy="627063"/>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17414" name="Rectangle 7"/>
          <p:cNvSpPr>
            <a:spLocks noChangeArrowheads="1"/>
          </p:cNvSpPr>
          <p:nvPr/>
        </p:nvSpPr>
        <p:spPr bwMode="auto">
          <a:xfrm>
            <a:off x="1454150" y="3244850"/>
            <a:ext cx="74644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3100">
                <a:solidFill>
                  <a:srgbClr val="CC0000"/>
                </a:solidFill>
                <a:latin typeface="Calibri" pitchFamily="34" charset="0"/>
              </a:rPr>
              <a:t>3. Организация централизованной  патронажной службы</a:t>
            </a:r>
            <a:endParaRPr lang="ru-RU" sz="3100">
              <a:solidFill>
                <a:srgbClr val="CC0000"/>
              </a:solidFill>
              <a:latin typeface="Calibri" pitchFamily="34" charset="0"/>
            </a:endParaRPr>
          </a:p>
        </p:txBody>
      </p:sp>
      <p:pic>
        <p:nvPicPr>
          <p:cNvPr id="17415" name="Picture 8" descr="doctor_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3411538"/>
            <a:ext cx="698500" cy="690562"/>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813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8"/>
          <p:cNvSpPr>
            <a:spLocks noChangeArrowheads="1"/>
          </p:cNvSpPr>
          <p:nvPr/>
        </p:nvSpPr>
        <p:spPr bwMode="auto">
          <a:xfrm>
            <a:off x="6637338" y="1227138"/>
            <a:ext cx="2316162" cy="4948237"/>
          </a:xfrm>
          <a:prstGeom prst="roundRect">
            <a:avLst>
              <a:gd name="adj" fmla="val 16667"/>
            </a:avLst>
          </a:prstGeom>
          <a:solidFill>
            <a:srgbClr val="CC990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90000"/>
              </a:lnSpc>
              <a:buFont typeface="Arial" charset="0"/>
              <a:buNone/>
            </a:pPr>
            <a:endParaRPr lang="ru-RU" altLang="ru-RU" sz="3200">
              <a:solidFill>
                <a:schemeClr val="bg1"/>
              </a:solidFill>
              <a:latin typeface="Calibri" pitchFamily="34" charset="0"/>
            </a:endParaRPr>
          </a:p>
        </p:txBody>
      </p:sp>
      <p:sp>
        <p:nvSpPr>
          <p:cNvPr id="18435" name="AutoShape 27"/>
          <p:cNvSpPr>
            <a:spLocks noChangeArrowheads="1"/>
          </p:cNvSpPr>
          <p:nvPr/>
        </p:nvSpPr>
        <p:spPr bwMode="auto">
          <a:xfrm>
            <a:off x="3232150" y="1227138"/>
            <a:ext cx="3314700" cy="4948237"/>
          </a:xfrm>
          <a:prstGeom prst="roundRect">
            <a:avLst>
              <a:gd name="adj" fmla="val 16667"/>
            </a:avLst>
          </a:prstGeom>
          <a:solidFill>
            <a:srgbClr val="008080">
              <a:alpha val="3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90000"/>
              </a:lnSpc>
              <a:buFont typeface="Arial" charset="0"/>
              <a:buNone/>
            </a:pPr>
            <a:endParaRPr lang="ru-RU" altLang="ru-RU" sz="3200">
              <a:solidFill>
                <a:schemeClr val="bg1"/>
              </a:solidFill>
              <a:latin typeface="Calibri" pitchFamily="34" charset="0"/>
            </a:endParaRPr>
          </a:p>
        </p:txBody>
      </p:sp>
      <p:sp>
        <p:nvSpPr>
          <p:cNvPr id="18436" name="AutoShape 26"/>
          <p:cNvSpPr>
            <a:spLocks noChangeArrowheads="1"/>
          </p:cNvSpPr>
          <p:nvPr/>
        </p:nvSpPr>
        <p:spPr bwMode="auto">
          <a:xfrm>
            <a:off x="-6350" y="1227138"/>
            <a:ext cx="3032125" cy="4948237"/>
          </a:xfrm>
          <a:prstGeom prst="roundRect">
            <a:avLst>
              <a:gd name="adj" fmla="val 16667"/>
            </a:avLst>
          </a:prstGeom>
          <a:solidFill>
            <a:srgbClr val="426997">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lnSpc>
                <a:spcPct val="90000"/>
              </a:lnSpc>
              <a:buFont typeface="Arial" charset="0"/>
              <a:buNone/>
            </a:pPr>
            <a:endParaRPr lang="ru-RU" altLang="ru-RU" sz="3200">
              <a:solidFill>
                <a:schemeClr val="bg1"/>
              </a:solidFill>
              <a:latin typeface="Calibri" pitchFamily="34" charset="0"/>
            </a:endParaRPr>
          </a:p>
        </p:txBody>
      </p:sp>
      <p:sp>
        <p:nvSpPr>
          <p:cNvPr id="18437" name="Rectangle 2"/>
          <p:cNvSpPr>
            <a:spLocks noGrp="1"/>
          </p:cNvSpPr>
          <p:nvPr>
            <p:ph type="title" idx="4294967295"/>
          </p:nvPr>
        </p:nvSpPr>
        <p:spPr>
          <a:xfrm>
            <a:off x="-6350" y="647700"/>
            <a:ext cx="8959850" cy="565150"/>
          </a:xfrm>
        </p:spPr>
        <p:txBody>
          <a:bodyPr>
            <a:spAutoFit/>
          </a:bodyPr>
          <a:lstStyle/>
          <a:p>
            <a:pPr eaLnBrk="1" hangingPunct="1"/>
            <a:r>
              <a:rPr lang="ru-RU" sz="3100" b="1" smtClean="0">
                <a:solidFill>
                  <a:srgbClr val="CC0000"/>
                </a:solidFill>
              </a:rPr>
              <a:t>4. Передача функций немедицинскому персоналу</a:t>
            </a:r>
          </a:p>
        </p:txBody>
      </p:sp>
      <p:sp>
        <p:nvSpPr>
          <p:cNvPr id="178179" name="Rectangle 3"/>
          <p:cNvSpPr>
            <a:spLocks noChangeArrowheads="1"/>
          </p:cNvSpPr>
          <p:nvPr/>
        </p:nvSpPr>
        <p:spPr bwMode="auto">
          <a:xfrm>
            <a:off x="82550" y="3127375"/>
            <a:ext cx="2873375" cy="1766888"/>
          </a:xfrm>
          <a:prstGeom prst="rect">
            <a:avLst/>
          </a:prstGeom>
          <a:solidFill>
            <a:srgbClr val="4F81BD"/>
          </a:solidFill>
          <a:ln w="9525">
            <a:noFill/>
            <a:miter lim="800000"/>
            <a:headEnd/>
            <a:tailEnd/>
          </a:ln>
          <a:effectLst>
            <a:prstShdw prst="shdw17" dist="17961" dir="2700000">
              <a:srgbClr val="4F81BD">
                <a:gamma/>
                <a:shade val="60000"/>
                <a:invGamma/>
              </a:srgbClr>
            </a:prstShdw>
          </a:effectLst>
        </p:spPr>
        <p:txBody>
          <a:bodyPr anchor="ctr">
            <a:spAutoFit/>
          </a:bodyPr>
          <a:lstStyle/>
          <a:p>
            <a:pPr algn="r" eaLnBrk="0" hangingPunct="0">
              <a:defRPr/>
            </a:pPr>
            <a:r>
              <a:rPr lang="ru-RU" sz="2200">
                <a:solidFill>
                  <a:schemeClr val="bg1"/>
                </a:solidFill>
                <a:effectLst>
                  <a:outerShdw blurRad="38100" dist="38100" dir="2700000" algn="tl">
                    <a:srgbClr val="000000"/>
                  </a:outerShdw>
                </a:effectLst>
              </a:rPr>
              <a:t>Медицинская сестра </a:t>
            </a:r>
          </a:p>
          <a:p>
            <a:pPr algn="r" eaLnBrk="0" hangingPunct="0">
              <a:defRPr/>
            </a:pPr>
            <a:r>
              <a:rPr lang="ru-RU" sz="2200">
                <a:solidFill>
                  <a:schemeClr val="bg1"/>
                </a:solidFill>
                <a:effectLst>
                  <a:outerShdw blurRad="38100" dist="38100" dir="2700000" algn="tl">
                    <a:srgbClr val="000000"/>
                  </a:outerShdw>
                </a:effectLst>
              </a:rPr>
              <a:t>врача </a:t>
            </a:r>
          </a:p>
          <a:p>
            <a:pPr algn="r" eaLnBrk="0" hangingPunct="0">
              <a:defRPr/>
            </a:pPr>
            <a:r>
              <a:rPr lang="ru-RU" sz="2200">
                <a:solidFill>
                  <a:schemeClr val="bg1"/>
                </a:solidFill>
                <a:effectLst>
                  <a:outerShdw blurRad="38100" dist="38100" dir="2700000" algn="tl">
                    <a:srgbClr val="000000"/>
                  </a:outerShdw>
                </a:effectLst>
              </a:rPr>
              <a:t>амбулаторного приема</a:t>
            </a:r>
          </a:p>
        </p:txBody>
      </p:sp>
      <p:sp>
        <p:nvSpPr>
          <p:cNvPr id="178180" name="Rectangle 4"/>
          <p:cNvSpPr>
            <a:spLocks noChangeArrowheads="1"/>
          </p:cNvSpPr>
          <p:nvPr/>
        </p:nvSpPr>
        <p:spPr bwMode="auto">
          <a:xfrm>
            <a:off x="4083050" y="1633538"/>
            <a:ext cx="1455738" cy="361950"/>
          </a:xfrm>
          <a:prstGeom prst="rect">
            <a:avLst/>
          </a:prstGeom>
          <a:solidFill>
            <a:srgbClr val="339966"/>
          </a:solidFill>
          <a:ln w="9525">
            <a:noFill/>
            <a:miter lim="800000"/>
            <a:headEnd/>
            <a:tailEnd/>
          </a:ln>
          <a:effectLst>
            <a:prstShdw prst="shdw17" dist="17961" dir="2700000">
              <a:srgbClr val="339966">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функции</a:t>
            </a:r>
          </a:p>
        </p:txBody>
      </p:sp>
      <p:sp>
        <p:nvSpPr>
          <p:cNvPr id="178181" name="Rectangle 5"/>
          <p:cNvSpPr>
            <a:spLocks noChangeArrowheads="1"/>
          </p:cNvSpPr>
          <p:nvPr/>
        </p:nvSpPr>
        <p:spPr bwMode="auto">
          <a:xfrm>
            <a:off x="6827838" y="2509838"/>
            <a:ext cx="2125662" cy="585787"/>
          </a:xfrm>
          <a:prstGeom prst="rect">
            <a:avLst/>
          </a:prstGeom>
          <a:solidFill>
            <a:srgbClr val="CC9900"/>
          </a:solidFill>
          <a:ln w="9525">
            <a:noFill/>
            <a:miter lim="800000"/>
            <a:headEnd/>
            <a:tailEnd/>
          </a:ln>
          <a:effectLst>
            <a:prstShdw prst="shdw17" dist="17961" dir="2700000">
              <a:srgbClr val="CC9900">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секретарь врача</a:t>
            </a:r>
          </a:p>
        </p:txBody>
      </p:sp>
      <p:sp>
        <p:nvSpPr>
          <p:cNvPr id="178182" name="Rectangle 6"/>
          <p:cNvSpPr>
            <a:spLocks noChangeArrowheads="1"/>
          </p:cNvSpPr>
          <p:nvPr/>
        </p:nvSpPr>
        <p:spPr bwMode="auto">
          <a:xfrm>
            <a:off x="6827838" y="3792538"/>
            <a:ext cx="2125662" cy="619125"/>
          </a:xfrm>
          <a:prstGeom prst="rect">
            <a:avLst/>
          </a:prstGeom>
          <a:solidFill>
            <a:srgbClr val="CC9900"/>
          </a:solidFill>
          <a:ln w="9525">
            <a:noFill/>
            <a:miter lim="800000"/>
            <a:headEnd/>
            <a:tailEnd/>
          </a:ln>
          <a:effectLst>
            <a:prstShdw prst="shdw17" dist="17961" dir="2700000">
              <a:srgbClr val="CC9900">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регистратор</a:t>
            </a:r>
          </a:p>
        </p:txBody>
      </p:sp>
      <p:sp>
        <p:nvSpPr>
          <p:cNvPr id="178183" name="Rectangle 7"/>
          <p:cNvSpPr>
            <a:spLocks noChangeArrowheads="1"/>
          </p:cNvSpPr>
          <p:nvPr/>
        </p:nvSpPr>
        <p:spPr bwMode="auto">
          <a:xfrm>
            <a:off x="3371850" y="2509838"/>
            <a:ext cx="3040063" cy="412750"/>
          </a:xfrm>
          <a:prstGeom prst="rect">
            <a:avLst/>
          </a:prstGeom>
          <a:solidFill>
            <a:srgbClr val="339966"/>
          </a:solidFill>
          <a:ln w="9525">
            <a:noFill/>
            <a:miter lim="800000"/>
            <a:headEnd/>
            <a:tailEnd/>
          </a:ln>
          <a:effectLst>
            <a:prstShdw prst="shdw17" dist="17961" dir="2700000">
              <a:srgbClr val="339966">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Ведение документации</a:t>
            </a:r>
          </a:p>
        </p:txBody>
      </p:sp>
      <p:sp>
        <p:nvSpPr>
          <p:cNvPr id="178184" name="Rectangle 8"/>
          <p:cNvSpPr>
            <a:spLocks noChangeArrowheads="1"/>
          </p:cNvSpPr>
          <p:nvPr/>
        </p:nvSpPr>
        <p:spPr bwMode="auto">
          <a:xfrm>
            <a:off x="3371850" y="4862513"/>
            <a:ext cx="3040063" cy="914400"/>
          </a:xfrm>
          <a:prstGeom prst="rect">
            <a:avLst/>
          </a:prstGeom>
          <a:solidFill>
            <a:srgbClr val="339966"/>
          </a:solidFill>
          <a:ln w="9525">
            <a:noFill/>
            <a:miter lim="800000"/>
            <a:headEnd/>
            <a:tailEnd/>
          </a:ln>
          <a:effectLst>
            <a:prstShdw prst="shdw17" dist="17961" dir="2700000">
              <a:srgbClr val="339966">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Оказание </a:t>
            </a:r>
            <a:br>
              <a:rPr lang="ru-RU" sz="1000">
                <a:solidFill>
                  <a:schemeClr val="bg1"/>
                </a:solidFill>
                <a:effectLst>
                  <a:outerShdw blurRad="38100" dist="38100" dir="2700000" algn="tl">
                    <a:srgbClr val="000000"/>
                  </a:outerShdw>
                </a:effectLst>
              </a:rPr>
            </a:br>
            <a:r>
              <a:rPr lang="ru-RU" sz="1000">
                <a:solidFill>
                  <a:schemeClr val="bg1"/>
                </a:solidFill>
                <a:effectLst>
                  <a:outerShdw blurRad="38100" dist="38100" dir="2700000" algn="tl">
                    <a:srgbClr val="000000"/>
                  </a:outerShdw>
                </a:effectLst>
              </a:rPr>
              <a:t>медицинских услуг</a:t>
            </a:r>
          </a:p>
        </p:txBody>
      </p:sp>
      <p:sp>
        <p:nvSpPr>
          <p:cNvPr id="178185" name="Rectangle 9"/>
          <p:cNvSpPr>
            <a:spLocks noChangeArrowheads="1"/>
          </p:cNvSpPr>
          <p:nvPr/>
        </p:nvSpPr>
        <p:spPr bwMode="auto">
          <a:xfrm>
            <a:off x="3371850" y="3265488"/>
            <a:ext cx="3040063" cy="1263650"/>
          </a:xfrm>
          <a:prstGeom prst="rect">
            <a:avLst/>
          </a:prstGeom>
          <a:solidFill>
            <a:srgbClr val="339966"/>
          </a:solidFill>
          <a:ln w="9525">
            <a:noFill/>
            <a:miter lim="800000"/>
            <a:headEnd/>
            <a:tailEnd/>
          </a:ln>
          <a:effectLst>
            <a:prstShdw prst="shdw17" dist="17961" dir="2700000">
              <a:srgbClr val="339966">
                <a:gamma/>
                <a:shade val="60000"/>
                <a:invGamma/>
              </a:srgbClr>
            </a:prstShdw>
          </a:effectLst>
        </p:spPr>
        <p:txBody>
          <a:bodyPr anchor="ctr">
            <a:spAutoFit/>
          </a:bodyPr>
          <a:lstStyle/>
          <a:p>
            <a:pPr algn="ctr" eaLnBrk="0" hangingPunct="0">
              <a:lnSpc>
                <a:spcPct val="85000"/>
              </a:lnSpc>
              <a:defRPr/>
            </a:pPr>
            <a:r>
              <a:rPr lang="ru-RU" sz="1000">
                <a:solidFill>
                  <a:schemeClr val="bg1"/>
                </a:solidFill>
                <a:effectLst>
                  <a:outerShdw blurRad="38100" dist="38100" dir="2700000" algn="tl">
                    <a:srgbClr val="000000"/>
                  </a:outerShdw>
                </a:effectLst>
              </a:rPr>
              <a:t>Сопровождение пациента при </a:t>
            </a:r>
          </a:p>
          <a:p>
            <a:pPr algn="ctr" eaLnBrk="0" hangingPunct="0">
              <a:lnSpc>
                <a:spcPct val="85000"/>
              </a:lnSpc>
              <a:defRPr/>
            </a:pPr>
            <a:r>
              <a:rPr lang="ru-RU" sz="1000">
                <a:solidFill>
                  <a:schemeClr val="bg1"/>
                </a:solidFill>
                <a:effectLst>
                  <a:outerShdw blurRad="38100" dist="38100" dir="2700000" algn="tl">
                    <a:srgbClr val="000000"/>
                  </a:outerShdw>
                </a:effectLst>
              </a:rPr>
              <a:t>необходимости консультации у других </a:t>
            </a:r>
          </a:p>
          <a:p>
            <a:pPr algn="ctr" eaLnBrk="0" hangingPunct="0">
              <a:lnSpc>
                <a:spcPct val="85000"/>
              </a:lnSpc>
              <a:defRPr/>
            </a:pPr>
            <a:r>
              <a:rPr lang="ru-RU" sz="1000">
                <a:solidFill>
                  <a:schemeClr val="bg1"/>
                </a:solidFill>
                <a:effectLst>
                  <a:outerShdw blurRad="38100" dist="38100" dir="2700000" algn="tl">
                    <a:srgbClr val="000000"/>
                  </a:outerShdw>
                </a:effectLst>
              </a:rPr>
              <a:t>специалистов на период </a:t>
            </a:r>
            <a:br>
              <a:rPr lang="ru-RU" sz="1000">
                <a:solidFill>
                  <a:schemeClr val="bg1"/>
                </a:solidFill>
                <a:effectLst>
                  <a:outerShdw blurRad="38100" dist="38100" dir="2700000" algn="tl">
                    <a:srgbClr val="000000"/>
                  </a:outerShdw>
                </a:effectLst>
              </a:rPr>
            </a:br>
            <a:r>
              <a:rPr lang="ru-RU" sz="1000">
                <a:solidFill>
                  <a:schemeClr val="bg1"/>
                </a:solidFill>
                <a:effectLst>
                  <a:outerShdw blurRad="38100" dist="38100" dir="2700000" algn="tl">
                    <a:srgbClr val="000000"/>
                  </a:outerShdw>
                </a:effectLst>
              </a:rPr>
              <a:t>«случая лечения», </a:t>
            </a:r>
          </a:p>
          <a:p>
            <a:pPr algn="ctr" eaLnBrk="0" hangingPunct="0">
              <a:lnSpc>
                <a:spcPct val="85000"/>
              </a:lnSpc>
              <a:defRPr/>
            </a:pPr>
            <a:r>
              <a:rPr lang="ru-RU" sz="1000">
                <a:solidFill>
                  <a:schemeClr val="bg1"/>
                </a:solidFill>
                <a:effectLst>
                  <a:outerShdw blurRad="38100" dist="38100" dir="2700000" algn="tl">
                    <a:srgbClr val="000000"/>
                  </a:outerShdw>
                </a:effectLst>
              </a:rPr>
              <a:t>Подбор  "Медицинских карт пациента, получающего медицинскую помощь в амбулаторных условиях</a:t>
            </a:r>
            <a:br>
              <a:rPr lang="ru-RU" sz="1000">
                <a:solidFill>
                  <a:schemeClr val="bg1"/>
                </a:solidFill>
                <a:effectLst>
                  <a:outerShdw blurRad="38100" dist="38100" dir="2700000" algn="tl">
                    <a:srgbClr val="000000"/>
                  </a:outerShdw>
                </a:effectLst>
              </a:rPr>
            </a:br>
            <a:r>
              <a:rPr lang="ru-RU" sz="1000">
                <a:solidFill>
                  <a:schemeClr val="bg1"/>
                </a:solidFill>
                <a:effectLst>
                  <a:outerShdw blurRad="38100" dist="38100" dir="2700000" algn="tl">
                    <a:srgbClr val="000000"/>
                  </a:outerShdw>
                </a:effectLst>
              </a:rPr>
              <a:t> (форма N 025/у )</a:t>
            </a:r>
            <a:br>
              <a:rPr lang="ru-RU" sz="1000">
                <a:solidFill>
                  <a:schemeClr val="bg1"/>
                </a:solidFill>
                <a:effectLst>
                  <a:outerShdw blurRad="38100" dist="38100" dir="2700000" algn="tl">
                    <a:srgbClr val="000000"/>
                  </a:outerShdw>
                </a:effectLst>
              </a:rPr>
            </a:br>
            <a:endParaRPr lang="ru-RU" sz="1000">
              <a:solidFill>
                <a:schemeClr val="bg1"/>
              </a:solidFill>
              <a:effectLst>
                <a:outerShdw blurRad="38100" dist="38100" dir="2700000" algn="tl">
                  <a:srgbClr val="000000"/>
                </a:outerShdw>
              </a:effectLst>
            </a:endParaRPr>
          </a:p>
        </p:txBody>
      </p:sp>
      <p:sp>
        <p:nvSpPr>
          <p:cNvPr id="178186" name="Rectangle 10"/>
          <p:cNvSpPr>
            <a:spLocks noChangeArrowheads="1"/>
          </p:cNvSpPr>
          <p:nvPr/>
        </p:nvSpPr>
        <p:spPr bwMode="auto">
          <a:xfrm>
            <a:off x="317500" y="1600200"/>
            <a:ext cx="2324100" cy="361950"/>
          </a:xfrm>
          <a:prstGeom prst="rect">
            <a:avLst/>
          </a:prstGeom>
          <a:solidFill>
            <a:srgbClr val="4F81BD"/>
          </a:solidFill>
          <a:ln w="9525">
            <a:solidFill>
              <a:schemeClr val="tx2"/>
            </a:solidFill>
            <a:miter lim="800000"/>
            <a:headEnd/>
            <a:tailEnd/>
          </a:ln>
          <a:effectLst>
            <a:prstShdw prst="shdw17" dist="17961" dir="2700000">
              <a:schemeClr val="tx2">
                <a:gamma/>
                <a:shade val="60000"/>
                <a:invGamma/>
              </a:scheme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В настоящее время</a:t>
            </a:r>
          </a:p>
        </p:txBody>
      </p:sp>
      <p:sp>
        <p:nvSpPr>
          <p:cNvPr id="178187" name="Rectangle 11"/>
          <p:cNvSpPr>
            <a:spLocks noChangeArrowheads="1"/>
          </p:cNvSpPr>
          <p:nvPr/>
        </p:nvSpPr>
        <p:spPr bwMode="auto">
          <a:xfrm>
            <a:off x="6904038" y="1600200"/>
            <a:ext cx="1858962" cy="361950"/>
          </a:xfrm>
          <a:prstGeom prst="rect">
            <a:avLst/>
          </a:prstGeom>
          <a:solidFill>
            <a:srgbClr val="CC9900"/>
          </a:solidFill>
          <a:ln w="9525">
            <a:noFill/>
            <a:miter lim="800000"/>
            <a:headEnd/>
            <a:tailEnd/>
          </a:ln>
          <a:effectLst>
            <a:prstShdw prst="shdw17" dist="17961" dir="2700000">
              <a:srgbClr val="CC9900">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предложение</a:t>
            </a:r>
          </a:p>
        </p:txBody>
      </p:sp>
      <p:pic>
        <p:nvPicPr>
          <p:cNvPr id="18447" name="Picture 17" descr="doctor0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316288"/>
            <a:ext cx="38258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Line 21"/>
          <p:cNvSpPr>
            <a:spLocks noChangeShapeType="1"/>
          </p:cNvSpPr>
          <p:nvPr/>
        </p:nvSpPr>
        <p:spPr bwMode="auto">
          <a:xfrm flipV="1">
            <a:off x="2955925" y="2730500"/>
            <a:ext cx="415925" cy="1179513"/>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18449" name="Line 22"/>
          <p:cNvSpPr>
            <a:spLocks noChangeShapeType="1"/>
          </p:cNvSpPr>
          <p:nvPr/>
        </p:nvSpPr>
        <p:spPr bwMode="auto">
          <a:xfrm>
            <a:off x="2955925" y="3910013"/>
            <a:ext cx="415925" cy="0"/>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18450" name="Line 23"/>
          <p:cNvSpPr>
            <a:spLocks noChangeShapeType="1"/>
          </p:cNvSpPr>
          <p:nvPr/>
        </p:nvSpPr>
        <p:spPr bwMode="auto">
          <a:xfrm>
            <a:off x="2955925" y="3910013"/>
            <a:ext cx="415925" cy="1512887"/>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18451" name="Line 24"/>
          <p:cNvSpPr>
            <a:spLocks noChangeShapeType="1"/>
          </p:cNvSpPr>
          <p:nvPr/>
        </p:nvSpPr>
        <p:spPr bwMode="auto">
          <a:xfrm>
            <a:off x="6411913" y="2730500"/>
            <a:ext cx="415925" cy="0"/>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18452" name="Line 25"/>
          <p:cNvSpPr>
            <a:spLocks noChangeShapeType="1"/>
          </p:cNvSpPr>
          <p:nvPr/>
        </p:nvSpPr>
        <p:spPr bwMode="auto">
          <a:xfrm>
            <a:off x="6411913" y="4102100"/>
            <a:ext cx="415925" cy="0"/>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2" name="Rectangle 8"/>
          <p:cNvSpPr>
            <a:spLocks noChangeArrowheads="1"/>
          </p:cNvSpPr>
          <p:nvPr/>
        </p:nvSpPr>
        <p:spPr bwMode="auto">
          <a:xfrm>
            <a:off x="6637338" y="4894263"/>
            <a:ext cx="2316162" cy="712787"/>
          </a:xfrm>
          <a:prstGeom prst="rect">
            <a:avLst/>
          </a:prstGeom>
          <a:solidFill>
            <a:srgbClr val="339966"/>
          </a:solidFill>
          <a:ln w="9525">
            <a:noFill/>
            <a:miter lim="800000"/>
            <a:headEnd/>
            <a:tailEnd/>
          </a:ln>
          <a:effectLst>
            <a:prstShdw prst="shdw17" dist="17961" dir="2700000">
              <a:srgbClr val="339966">
                <a:gamma/>
                <a:shade val="60000"/>
                <a:invGamma/>
              </a:srgbClr>
            </a:prstShdw>
          </a:effectLst>
        </p:spPr>
        <p:txBody>
          <a:bodyPr wrap="none" anchor="ctr"/>
          <a:lstStyle/>
          <a:p>
            <a:pPr algn="ctr" eaLnBrk="0" hangingPunct="0">
              <a:defRPr/>
            </a:pPr>
            <a:r>
              <a:rPr lang="ru-RU" sz="1000">
                <a:solidFill>
                  <a:schemeClr val="bg1"/>
                </a:solidFill>
                <a:effectLst>
                  <a:outerShdw blurRad="38100" dist="38100" dir="2700000" algn="tl">
                    <a:srgbClr val="000000"/>
                  </a:outerShdw>
                </a:effectLst>
              </a:rPr>
              <a:t>Оказание </a:t>
            </a:r>
            <a:br>
              <a:rPr lang="ru-RU" sz="1000">
                <a:solidFill>
                  <a:schemeClr val="bg1"/>
                </a:solidFill>
                <a:effectLst>
                  <a:outerShdw blurRad="38100" dist="38100" dir="2700000" algn="tl">
                    <a:srgbClr val="000000"/>
                  </a:outerShdw>
                </a:effectLst>
              </a:rPr>
            </a:br>
            <a:r>
              <a:rPr lang="ru-RU" sz="1000">
                <a:solidFill>
                  <a:schemeClr val="bg1"/>
                </a:solidFill>
                <a:effectLst>
                  <a:outerShdw blurRad="38100" dist="38100" dir="2700000" algn="tl">
                    <a:srgbClr val="000000"/>
                  </a:outerShdw>
                </a:effectLst>
              </a:rPr>
              <a:t>медицинских услуг</a:t>
            </a:r>
          </a:p>
        </p:txBody>
      </p:sp>
      <p:sp>
        <p:nvSpPr>
          <p:cNvPr id="18454" name="Line 25"/>
          <p:cNvSpPr>
            <a:spLocks noChangeShapeType="1"/>
          </p:cNvSpPr>
          <p:nvPr/>
        </p:nvSpPr>
        <p:spPr bwMode="auto">
          <a:xfrm>
            <a:off x="6411913" y="4102100"/>
            <a:ext cx="415925" cy="0"/>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18455" name="Line 24"/>
          <p:cNvSpPr>
            <a:spLocks noChangeShapeType="1"/>
          </p:cNvSpPr>
          <p:nvPr/>
        </p:nvSpPr>
        <p:spPr bwMode="auto">
          <a:xfrm>
            <a:off x="6338888" y="5251450"/>
            <a:ext cx="415925" cy="0"/>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nchor="ctr"/>
          <a:lstStyle/>
          <a:p>
            <a:endParaRPr lang="ru-RU"/>
          </a:p>
        </p:txBody>
      </p:sp>
      <p:sp>
        <p:nvSpPr>
          <p:cNvPr id="18456" name="Rectangle 2"/>
          <p:cNvSpPr>
            <a:spLocks/>
          </p:cNvSpPr>
          <p:nvPr/>
        </p:nvSpPr>
        <p:spPr bwMode="auto">
          <a:xfrm>
            <a:off x="0" y="0"/>
            <a:ext cx="91440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ru-RU" altLang="ru-RU" sz="2400" b="0">
                <a:solidFill>
                  <a:schemeClr val="bg1"/>
                </a:solidFill>
                <a:latin typeface="Calibri" pitchFamily="34" charset="0"/>
              </a:rPr>
              <a:t>Повышение роли среднего</a:t>
            </a:r>
            <a:r>
              <a:rPr lang="ru-RU" altLang="ru-RU" sz="2400" b="0">
                <a:solidFill>
                  <a:schemeClr val="bg1"/>
                </a:solidFill>
              </a:rPr>
              <a:t> </a:t>
            </a:r>
            <a:r>
              <a:rPr lang="ru-RU" altLang="ru-RU" sz="2400" b="0">
                <a:solidFill>
                  <a:schemeClr val="bg1"/>
                </a:solidFill>
                <a:latin typeface="Calibri" pitchFamily="34" charset="0"/>
              </a:rPr>
              <a:t>медицинского персонала</a:t>
            </a:r>
          </a:p>
        </p:txBody>
      </p:sp>
    </p:spTree>
    <p:extLst>
      <p:ext uri="{BB962C8B-B14F-4D97-AF65-F5344CB8AC3E}">
        <p14:creationId xmlns:p14="http://schemas.microsoft.com/office/powerpoint/2010/main" val="2891525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0" y="263525"/>
            <a:ext cx="9144000" cy="8524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indent="452438"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buFont typeface="Arial" charset="0"/>
              <a:buNone/>
            </a:pPr>
            <a:r>
              <a:rPr lang="ru-RU" altLang="ru-RU" sz="1600">
                <a:solidFill>
                  <a:schemeClr val="bg1"/>
                </a:solidFill>
                <a:latin typeface="Calibri" pitchFamily="34" charset="0"/>
              </a:rPr>
              <a:t>МОДЕЛЬ ИНТЕГРИРОВАННОЙ ПЕРВИЧНОЙ  ПОМОЩИ ПАЦИЕНТАМ </a:t>
            </a:r>
          </a:p>
          <a:p>
            <a:pPr algn="ctr" eaLnBrk="1" hangingPunct="1">
              <a:buFont typeface="Arial" charset="0"/>
              <a:buNone/>
            </a:pPr>
            <a:r>
              <a:rPr lang="ru-RU" altLang="ru-RU" sz="1600">
                <a:solidFill>
                  <a:schemeClr val="bg1"/>
                </a:solidFill>
                <a:latin typeface="Calibri" pitchFamily="34" charset="0"/>
              </a:rPr>
              <a:t>В ВОЗРАСТЕ 60+ С МУЛЬТИПАТОЛОГИЕЙ</a:t>
            </a:r>
          </a:p>
        </p:txBody>
      </p:sp>
      <p:sp>
        <p:nvSpPr>
          <p:cNvPr id="20483" name="TextBox 2"/>
          <p:cNvSpPr txBox="1">
            <a:spLocks noChangeArrowheads="1"/>
          </p:cNvSpPr>
          <p:nvPr/>
        </p:nvSpPr>
        <p:spPr bwMode="auto">
          <a:xfrm>
            <a:off x="1219200" y="1235075"/>
            <a:ext cx="3014663" cy="1928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buFont typeface="Arial" charset="0"/>
              <a:buNone/>
            </a:pPr>
            <a:r>
              <a:rPr lang="ru-RU" altLang="ru-RU" sz="1600">
                <a:latin typeface="Calibri" pitchFamily="34" charset="0"/>
              </a:rPr>
              <a:t>1.</a:t>
            </a:r>
          </a:p>
          <a:p>
            <a:pPr algn="ctr" eaLnBrk="1" hangingPunct="1">
              <a:buFont typeface="Arial" charset="0"/>
              <a:buNone/>
            </a:pPr>
            <a:r>
              <a:rPr lang="ru-RU" altLang="ru-RU" sz="1600" b="0">
                <a:latin typeface="Calibri" pitchFamily="34" charset="0"/>
              </a:rPr>
              <a:t>Выделен </a:t>
            </a:r>
          </a:p>
          <a:p>
            <a:pPr algn="ctr" eaLnBrk="1" hangingPunct="1">
              <a:buFont typeface="Arial" charset="0"/>
              <a:buNone/>
            </a:pPr>
            <a:r>
              <a:rPr lang="ru-RU" altLang="ru-RU" sz="1600" b="0">
                <a:latin typeface="Calibri" pitchFamily="34" charset="0"/>
              </a:rPr>
              <a:t>врач для оказания помощи </a:t>
            </a:r>
          </a:p>
          <a:p>
            <a:pPr algn="ctr" eaLnBrk="1" hangingPunct="1">
              <a:buFont typeface="Arial" charset="0"/>
              <a:buNone/>
            </a:pPr>
            <a:r>
              <a:rPr lang="ru-RU" altLang="ru-RU" sz="1600" b="0">
                <a:latin typeface="Calibri" pitchFamily="34" charset="0"/>
              </a:rPr>
              <a:t>пациентам 60+ с </a:t>
            </a:r>
            <a:r>
              <a:rPr lang="ru-RU" altLang="ru-RU" sz="1600" b="0">
                <a:latin typeface="Arial Narrow" pitchFamily="34" charset="0"/>
              </a:rPr>
              <a:t>мультипатологией</a:t>
            </a:r>
          </a:p>
        </p:txBody>
      </p:sp>
      <p:sp>
        <p:nvSpPr>
          <p:cNvPr id="20484" name="TextBox 3"/>
          <p:cNvSpPr txBox="1">
            <a:spLocks noChangeArrowheads="1"/>
          </p:cNvSpPr>
          <p:nvPr/>
        </p:nvSpPr>
        <p:spPr bwMode="auto">
          <a:xfrm>
            <a:off x="5294313" y="1235075"/>
            <a:ext cx="3025775" cy="1928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buFont typeface="Arial" charset="0"/>
              <a:buNone/>
            </a:pPr>
            <a:r>
              <a:rPr lang="ru-RU" altLang="ru-RU" sz="1600">
                <a:latin typeface="Calibri" pitchFamily="34" charset="0"/>
              </a:rPr>
              <a:t>2.</a:t>
            </a:r>
          </a:p>
          <a:p>
            <a:pPr algn="ctr" eaLnBrk="1" hangingPunct="1">
              <a:buFont typeface="Arial" charset="0"/>
              <a:buNone/>
            </a:pPr>
            <a:r>
              <a:rPr lang="ru-RU" altLang="ru-RU" sz="1600" b="0">
                <a:latin typeface="Calibri" pitchFamily="34" charset="0"/>
              </a:rPr>
              <a:t>Выделен </a:t>
            </a:r>
          </a:p>
          <a:p>
            <a:pPr algn="ctr" eaLnBrk="1" hangingPunct="1">
              <a:buFont typeface="Arial" charset="0"/>
              <a:buNone/>
            </a:pPr>
            <a:r>
              <a:rPr lang="ru-RU" altLang="ru-RU" sz="1600" b="0">
                <a:latin typeface="Calibri" pitchFamily="34" charset="0"/>
              </a:rPr>
              <a:t>врач для оказания </a:t>
            </a:r>
          </a:p>
          <a:p>
            <a:pPr algn="ctr" eaLnBrk="1" hangingPunct="1">
              <a:buFont typeface="Arial" charset="0"/>
              <a:buNone/>
            </a:pPr>
            <a:r>
              <a:rPr lang="ru-RU" altLang="ru-RU" sz="1600" b="0">
                <a:latin typeface="Calibri" pitchFamily="34" charset="0"/>
              </a:rPr>
              <a:t>помощи </a:t>
            </a:r>
          </a:p>
          <a:p>
            <a:pPr algn="ctr" eaLnBrk="1" hangingPunct="1">
              <a:buFont typeface="Arial" charset="0"/>
              <a:buNone/>
            </a:pPr>
            <a:r>
              <a:rPr lang="ru-RU" altLang="ru-RU" sz="1600" b="0">
                <a:latin typeface="Calibri" pitchFamily="34" charset="0"/>
              </a:rPr>
              <a:t>всем пациентам 60+</a:t>
            </a:r>
          </a:p>
          <a:p>
            <a:pPr algn="ctr" eaLnBrk="1" hangingPunct="1">
              <a:buFont typeface="Arial" charset="0"/>
              <a:buNone/>
            </a:pPr>
            <a:r>
              <a:rPr lang="ru-RU" altLang="ru-RU" sz="1400" b="0">
                <a:latin typeface="Calibri" pitchFamily="34" charset="0"/>
              </a:rPr>
              <a:t> </a:t>
            </a:r>
          </a:p>
        </p:txBody>
      </p:sp>
      <p:sp>
        <p:nvSpPr>
          <p:cNvPr id="7" name="TextBox 6"/>
          <p:cNvSpPr txBox="1"/>
          <p:nvPr/>
        </p:nvSpPr>
        <p:spPr>
          <a:xfrm>
            <a:off x="1219200" y="3370263"/>
            <a:ext cx="7281863" cy="1733550"/>
          </a:xfrm>
          <a:prstGeom prst="rect">
            <a:avLst/>
          </a:prstGeom>
          <a:solidFill>
            <a:schemeClr val="accent6">
              <a:lumMod val="40000"/>
              <a:lumOff val="60000"/>
            </a:schemeClr>
          </a:solidFill>
          <a:ln>
            <a:noFill/>
          </a:ln>
        </p:spPr>
        <p:txBody>
          <a:bodyPr/>
          <a:lstStyle/>
          <a:p>
            <a:pPr algn="ctr" eaLnBrk="0" hangingPunct="0">
              <a:defRPr/>
            </a:pPr>
            <a:endParaRPr lang="ru-RU" sz="1400"/>
          </a:p>
        </p:txBody>
      </p:sp>
      <p:sp>
        <p:nvSpPr>
          <p:cNvPr id="30725" name="TextBox 8"/>
          <p:cNvSpPr txBox="1">
            <a:spLocks noChangeArrowheads="1"/>
          </p:cNvSpPr>
          <p:nvPr/>
        </p:nvSpPr>
        <p:spPr bwMode="auto">
          <a:xfrm>
            <a:off x="1584325" y="3590925"/>
            <a:ext cx="2232025" cy="1155700"/>
          </a:xfrm>
          <a:prstGeom prst="rect">
            <a:avLst/>
          </a:prstGeom>
          <a:solidFill>
            <a:schemeClr val="bg1"/>
          </a:solidFill>
          <a:ln w="9525">
            <a:noFill/>
            <a:miter lim="800000"/>
            <a:headEnd/>
            <a:tailEnd/>
          </a:ln>
        </p:spPr>
        <p:txBody>
          <a:bodyPr>
            <a:spAutoFit/>
          </a:bodyPr>
          <a:lstStyle/>
          <a:p>
            <a:pPr algn="ctr" eaLnBrk="0" hangingPunct="0">
              <a:defRPr/>
            </a:pPr>
            <a:r>
              <a:rPr lang="ru-RU" altLang="ru-RU" sz="1400" b="0" dirty="0">
                <a:solidFill>
                  <a:schemeClr val="tx2">
                    <a:lumMod val="75000"/>
                  </a:schemeClr>
                </a:solidFill>
              </a:rPr>
              <a:t>2 медицинских сестры, расширенный объем</a:t>
            </a:r>
          </a:p>
          <a:p>
            <a:pPr algn="ctr" eaLnBrk="0" hangingPunct="0">
              <a:defRPr/>
            </a:pPr>
            <a:r>
              <a:rPr lang="ru-RU" altLang="ru-RU" sz="1400" b="0" dirty="0">
                <a:solidFill>
                  <a:schemeClr val="tx2">
                    <a:lumMod val="75000"/>
                  </a:schemeClr>
                </a:solidFill>
              </a:rPr>
              <a:t>патронажа</a:t>
            </a:r>
            <a:r>
              <a:rPr lang="ru-RU" altLang="ru-RU" sz="1000" b="0" dirty="0">
                <a:solidFill>
                  <a:schemeClr val="tx2">
                    <a:lumMod val="75000"/>
                  </a:schemeClr>
                </a:solidFill>
              </a:rPr>
              <a:t> </a:t>
            </a:r>
            <a:r>
              <a:rPr lang="ru-RU" altLang="ru-RU" sz="1400" b="0" dirty="0">
                <a:solidFill>
                  <a:schemeClr val="tx2">
                    <a:lumMod val="75000"/>
                  </a:schemeClr>
                </a:solidFill>
              </a:rPr>
              <a:t>прикрепленных пациентов</a:t>
            </a:r>
          </a:p>
        </p:txBody>
      </p:sp>
      <p:sp>
        <p:nvSpPr>
          <p:cNvPr id="30726" name="TextBox 9"/>
          <p:cNvSpPr txBox="1">
            <a:spLocks noChangeArrowheads="1"/>
          </p:cNvSpPr>
          <p:nvPr/>
        </p:nvSpPr>
        <p:spPr bwMode="auto">
          <a:xfrm>
            <a:off x="5961063" y="3590925"/>
            <a:ext cx="1804987" cy="517525"/>
          </a:xfrm>
          <a:prstGeom prst="rect">
            <a:avLst/>
          </a:prstGeom>
          <a:solidFill>
            <a:schemeClr val="bg1"/>
          </a:solidFill>
          <a:ln w="9525">
            <a:noFill/>
            <a:miter lim="800000"/>
            <a:headEnd/>
            <a:tailEnd/>
          </a:ln>
        </p:spPr>
        <p:txBody>
          <a:bodyPr>
            <a:spAutoFit/>
          </a:bodyPr>
          <a:lstStyle/>
          <a:p>
            <a:pPr algn="ctr" eaLnBrk="0" hangingPunct="0">
              <a:defRPr/>
            </a:pPr>
            <a:r>
              <a:rPr lang="ru-RU" altLang="ru-RU" sz="1400" b="0" dirty="0">
                <a:solidFill>
                  <a:schemeClr val="tx2">
                    <a:lumMod val="75000"/>
                  </a:schemeClr>
                </a:solidFill>
              </a:rPr>
              <a:t>1медицинская сестра </a:t>
            </a:r>
          </a:p>
        </p:txBody>
      </p:sp>
      <p:sp>
        <p:nvSpPr>
          <p:cNvPr id="20488" name="TextBox 15"/>
          <p:cNvSpPr txBox="1">
            <a:spLocks noChangeArrowheads="1"/>
          </p:cNvSpPr>
          <p:nvPr/>
        </p:nvSpPr>
        <p:spPr bwMode="auto">
          <a:xfrm>
            <a:off x="323850" y="5421313"/>
            <a:ext cx="8496300" cy="4651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buFont typeface="Arial" charset="0"/>
              <a:buNone/>
            </a:pPr>
            <a:r>
              <a:rPr lang="ru-RU" altLang="ru-RU" sz="1600">
                <a:solidFill>
                  <a:schemeClr val="bg1"/>
                </a:solidFill>
                <a:latin typeface="Calibri" pitchFamily="34" charset="0"/>
              </a:rPr>
              <a:t>МОДЕЛЬ ВЫБИРАЕТСЯ И АДАПТИРУЕТСЯ  ИСХОДЯ ИЗ КОНКРЕТНЫХ УСЛОВИЙ </a:t>
            </a:r>
          </a:p>
        </p:txBody>
      </p:sp>
      <p:sp>
        <p:nvSpPr>
          <p:cNvPr id="18" name="Стрелка вниз 17"/>
          <p:cNvSpPr/>
          <p:nvPr/>
        </p:nvSpPr>
        <p:spPr>
          <a:xfrm>
            <a:off x="2195513" y="3203575"/>
            <a:ext cx="1008062" cy="331788"/>
          </a:xfrm>
          <a:prstGeom prst="downArrow">
            <a:avLst/>
          </a:prstGeom>
          <a:gradFill flip="none" rotWithShape="1">
            <a:gsLst>
              <a:gs pos="0">
                <a:schemeClr val="bg1"/>
              </a:gs>
              <a:gs pos="100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sz="1000" b="0"/>
          </a:p>
        </p:txBody>
      </p:sp>
      <p:sp>
        <p:nvSpPr>
          <p:cNvPr id="19" name="Стрелка вниз 18"/>
          <p:cNvSpPr/>
          <p:nvPr/>
        </p:nvSpPr>
        <p:spPr>
          <a:xfrm>
            <a:off x="6432550" y="3163888"/>
            <a:ext cx="1008063" cy="331787"/>
          </a:xfrm>
          <a:prstGeom prst="downArrow">
            <a:avLst/>
          </a:prstGeom>
          <a:gradFill flip="none" rotWithShape="1">
            <a:gsLst>
              <a:gs pos="0">
                <a:schemeClr val="bg1"/>
              </a:gs>
              <a:gs pos="100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sz="1000" b="0"/>
          </a:p>
        </p:txBody>
      </p:sp>
      <p:sp>
        <p:nvSpPr>
          <p:cNvPr id="27" name="Овал 26"/>
          <p:cNvSpPr/>
          <p:nvPr/>
        </p:nvSpPr>
        <p:spPr>
          <a:xfrm>
            <a:off x="1219200" y="1235075"/>
            <a:ext cx="3014663" cy="1928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sz="1000" b="0"/>
          </a:p>
        </p:txBody>
      </p:sp>
      <p:sp>
        <p:nvSpPr>
          <p:cNvPr id="30" name="Овал 29"/>
          <p:cNvSpPr/>
          <p:nvPr/>
        </p:nvSpPr>
        <p:spPr>
          <a:xfrm>
            <a:off x="5294313" y="1235075"/>
            <a:ext cx="3025775" cy="1928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sz="1000" b="0"/>
          </a:p>
        </p:txBody>
      </p:sp>
      <p:sp>
        <p:nvSpPr>
          <p:cNvPr id="30736" name="TextBox 9"/>
          <p:cNvSpPr txBox="1">
            <a:spLocks noChangeArrowheads="1"/>
          </p:cNvSpPr>
          <p:nvPr/>
        </p:nvSpPr>
        <p:spPr bwMode="auto">
          <a:xfrm>
            <a:off x="5913438" y="4410075"/>
            <a:ext cx="1804987" cy="730250"/>
          </a:xfrm>
          <a:prstGeom prst="rect">
            <a:avLst/>
          </a:prstGeom>
          <a:solidFill>
            <a:schemeClr val="bg1"/>
          </a:solidFill>
          <a:ln w="9525">
            <a:noFill/>
            <a:miter lim="800000"/>
            <a:headEnd/>
            <a:tailEnd/>
          </a:ln>
        </p:spPr>
        <p:txBody>
          <a:bodyPr>
            <a:spAutoFit/>
          </a:bodyPr>
          <a:lstStyle/>
          <a:p>
            <a:pPr algn="ctr" eaLnBrk="0" hangingPunct="0">
              <a:defRPr/>
            </a:pPr>
            <a:r>
              <a:rPr lang="ru-RU" altLang="ru-RU" sz="1400" b="0" dirty="0">
                <a:solidFill>
                  <a:schemeClr val="tx2">
                    <a:lumMod val="75000"/>
                  </a:schemeClr>
                </a:solidFill>
              </a:rPr>
              <a:t>централизованная патронажная служба</a:t>
            </a:r>
          </a:p>
        </p:txBody>
      </p:sp>
      <p:sp>
        <p:nvSpPr>
          <p:cNvPr id="28701" name="AutoShape 29"/>
          <p:cNvSpPr>
            <a:spLocks noChangeArrowheads="1"/>
          </p:cNvSpPr>
          <p:nvPr/>
        </p:nvSpPr>
        <p:spPr bwMode="auto">
          <a:xfrm>
            <a:off x="6816725" y="4108450"/>
            <a:ext cx="215900" cy="257175"/>
          </a:xfrm>
          <a:prstGeom prst="upDownArrow">
            <a:avLst>
              <a:gd name="adj1" fmla="val 50000"/>
              <a:gd name="adj2" fmla="val 23824"/>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pPr eaLnBrk="0" hangingPunct="0">
              <a:defRPr/>
            </a:pPr>
            <a:endParaRPr lang="ru-RU" sz="1200" b="0"/>
          </a:p>
        </p:txBody>
      </p:sp>
    </p:spTree>
    <p:extLst>
      <p:ext uri="{BB962C8B-B14F-4D97-AF65-F5344CB8AC3E}">
        <p14:creationId xmlns:p14="http://schemas.microsoft.com/office/powerpoint/2010/main" val="2470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228600" y="122238"/>
            <a:ext cx="8915400" cy="1084262"/>
          </a:xfrm>
          <a:solidFill>
            <a:schemeClr val="accent1"/>
          </a:solidFill>
        </p:spPr>
        <p:txBody>
          <a:bodyPr anchorCtr="1"/>
          <a:lstStyle/>
          <a:p>
            <a:pPr eaLnBrk="1" hangingPunct="1"/>
            <a:r>
              <a:rPr lang="ru-RU" sz="1900" b="1" smtClean="0">
                <a:solidFill>
                  <a:schemeClr val="bg1"/>
                </a:solidFill>
                <a:latin typeface="Arial" charset="0"/>
              </a:rPr>
              <a:t>Концепция «Бережливое производство» была впервые придумана и применена в конце 20-го века основателем производственной системы автомобильного гиганта Тойота. </a:t>
            </a:r>
          </a:p>
        </p:txBody>
      </p:sp>
      <p:sp>
        <p:nvSpPr>
          <p:cNvPr id="545795" name="Rectangle 3"/>
          <p:cNvSpPr>
            <a:spLocks noGrp="1"/>
          </p:cNvSpPr>
          <p:nvPr>
            <p:ph type="body" idx="1"/>
          </p:nvPr>
        </p:nvSpPr>
        <p:spPr>
          <a:xfrm>
            <a:off x="457200" y="1600200"/>
            <a:ext cx="8469313" cy="4525963"/>
          </a:xfrm>
        </p:spPr>
        <p:txBody>
          <a:bodyPr/>
          <a:lstStyle/>
          <a:p>
            <a:pPr marL="538163" indent="-538163" eaLnBrk="1" hangingPunct="1">
              <a:lnSpc>
                <a:spcPct val="90000"/>
              </a:lnSpc>
              <a:spcBef>
                <a:spcPct val="50000"/>
              </a:spcBef>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Бережливое производство (</a:t>
            </a:r>
            <a:r>
              <a:rPr lang="en-US" sz="2400" smtClean="0">
                <a:solidFill>
                  <a:schemeClr val="tx2"/>
                </a:solidFill>
                <a:effectLst>
                  <a:outerShdw blurRad="38100" dist="38100" dir="2700000" algn="tl">
                    <a:srgbClr val="C0C0C0"/>
                  </a:outerShdw>
                </a:effectLst>
              </a:rPr>
              <a:t>lean production</a:t>
            </a:r>
            <a:r>
              <a:rPr lang="ru-RU" sz="2400" smtClean="0">
                <a:solidFill>
                  <a:schemeClr val="tx2"/>
                </a:solidFill>
                <a:effectLst>
                  <a:outerShdw blurRad="38100" dist="38100" dir="2700000" algn="tl">
                    <a:srgbClr val="C0C0C0"/>
                  </a:outerShdw>
                </a:effectLst>
              </a:rPr>
              <a:t>) — это одна из концепций управления предприятием, направленная на минимизацию всех возможных издержек. </a:t>
            </a:r>
          </a:p>
          <a:p>
            <a:pPr marL="538163" indent="-538163" eaLnBrk="1" hangingPunct="1">
              <a:lnSpc>
                <a:spcPct val="90000"/>
              </a:lnSpc>
              <a:spcBef>
                <a:spcPct val="50000"/>
              </a:spcBef>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Концепция предусматривает участие  всех сотрудников. </a:t>
            </a:r>
          </a:p>
          <a:p>
            <a:pPr marL="538163" indent="-538163" eaLnBrk="1" hangingPunct="1">
              <a:lnSpc>
                <a:spcPct val="90000"/>
              </a:lnSpc>
              <a:spcBef>
                <a:spcPct val="50000"/>
              </a:spcBef>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Основная идея бережливого производства: Организация должна ставить перед собой задачу — совершенствоваться постоянно. </a:t>
            </a:r>
          </a:p>
          <a:p>
            <a:pPr marL="538163" indent="-538163" eaLnBrk="1" hangingPunct="1">
              <a:lnSpc>
                <a:spcPct val="90000"/>
              </a:lnSpc>
              <a:spcBef>
                <a:spcPct val="50000"/>
              </a:spcBef>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В бережливое производство входит множество инструментов управления, которые сами по себе просты, но применение их требует некоторых усилий. Одним из самых важных и эффективных является система 5С. </a:t>
            </a:r>
          </a:p>
        </p:txBody>
      </p:sp>
    </p:spTree>
    <p:extLst>
      <p:ext uri="{BB962C8B-B14F-4D97-AF65-F5344CB8AC3E}">
        <p14:creationId xmlns:p14="http://schemas.microsoft.com/office/powerpoint/2010/main" val="920820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195263" y="144463"/>
            <a:ext cx="8720137" cy="1143000"/>
          </a:xfrm>
          <a:solidFill>
            <a:srgbClr val="426997"/>
          </a:solidFill>
        </p:spPr>
        <p:txBody>
          <a:bodyPr/>
          <a:lstStyle/>
          <a:p>
            <a:pPr eaLnBrk="1" hangingPunct="1"/>
            <a:r>
              <a:rPr lang="ru-RU" sz="2200" b="1" smtClean="0">
                <a:solidFill>
                  <a:schemeClr val="bg1"/>
                </a:solidFill>
                <a:latin typeface="Times New Roman" pitchFamily="18" charset="0"/>
              </a:rPr>
              <a:t>5С — это система наведения порядка, чистоты, укрепления дисциплины, повышения производительности и создания безопасных условий труда с участием всего персонала</a:t>
            </a:r>
            <a:endParaRPr lang="ru-RU" sz="2200" smtClean="0">
              <a:solidFill>
                <a:schemeClr val="bg1"/>
              </a:solidFill>
              <a:latin typeface="Times New Roman" pitchFamily="18" charset="0"/>
            </a:endParaRPr>
          </a:p>
        </p:txBody>
      </p:sp>
      <p:sp>
        <p:nvSpPr>
          <p:cNvPr id="22531" name="Rectangle 3"/>
          <p:cNvSpPr>
            <a:spLocks noGrp="1"/>
          </p:cNvSpPr>
          <p:nvPr>
            <p:ph type="body" idx="1"/>
          </p:nvPr>
        </p:nvSpPr>
        <p:spPr>
          <a:xfrm>
            <a:off x="457200" y="1363663"/>
            <a:ext cx="8458200" cy="4994275"/>
          </a:xfrm>
        </p:spPr>
        <p:txBody>
          <a:bodyPr/>
          <a:lstStyle/>
          <a:p>
            <a:pPr marL="538163" indent="-538163" eaLnBrk="1" hangingPunct="1">
              <a:lnSpc>
                <a:spcPct val="80000"/>
              </a:lnSpc>
              <a:buFont typeface="Arial" charset="0"/>
              <a:buNone/>
            </a:pPr>
            <a:r>
              <a:rPr lang="ru-RU" sz="2000" b="1" smtClean="0">
                <a:solidFill>
                  <a:schemeClr val="tx2"/>
                </a:solidFill>
                <a:latin typeface="Times New Roman" pitchFamily="18" charset="0"/>
              </a:rPr>
              <a:t>	Система «5С» включает в себя пять принципов организации рабочего места, которые обеспечивают хороший визуальный контроль над рабочим процессом</a:t>
            </a:r>
            <a:r>
              <a:rPr lang="ru-RU" sz="2000" smtClean="0"/>
              <a:t> </a:t>
            </a:r>
            <a:r>
              <a:rPr lang="ru-RU" sz="2000" i="1" smtClean="0">
                <a:solidFill>
                  <a:schemeClr val="folHlink"/>
                </a:solidFill>
                <a:latin typeface="Times New Roman" pitchFamily="18" charset="0"/>
              </a:rPr>
              <a:t>(каждое из названий данных принципов в японском языке начинается с буквы «С»):</a:t>
            </a:r>
          </a:p>
          <a:p>
            <a:pPr marL="538163" indent="-538163" eaLnBrk="1" hangingPunct="1">
              <a:lnSpc>
                <a:spcPct val="80000"/>
              </a:lnSpc>
              <a:buFont typeface="Arial" charset="0"/>
              <a:buNone/>
            </a:pPr>
            <a:endParaRPr lang="ru-RU" sz="2000" i="1" smtClean="0">
              <a:solidFill>
                <a:schemeClr val="folHlink"/>
              </a:solidFill>
              <a:latin typeface="Times New Roman" pitchFamily="18" charset="0"/>
            </a:endParaRPr>
          </a:p>
          <a:p>
            <a:pPr marL="538163" indent="-538163" algn="just" eaLnBrk="1" hangingPunct="1">
              <a:lnSpc>
                <a:spcPct val="80000"/>
              </a:lnSpc>
              <a:spcAft>
                <a:spcPts val="500"/>
              </a:spcAft>
              <a:buSzPct val="150000"/>
              <a:buFont typeface="Arial" charset="0"/>
              <a:buBlip>
                <a:blip r:embed="rId2"/>
              </a:buBlip>
            </a:pPr>
            <a:r>
              <a:rPr lang="ru-RU" sz="2000" b="1" smtClean="0">
                <a:solidFill>
                  <a:schemeClr val="tx2"/>
                </a:solidFill>
                <a:latin typeface="Times New Roman" pitchFamily="18" charset="0"/>
              </a:rPr>
              <a:t>Сортировка</a:t>
            </a:r>
            <a:r>
              <a:rPr lang="ru-RU" sz="2000" smtClean="0">
                <a:solidFill>
                  <a:schemeClr val="tx2"/>
                </a:solidFill>
                <a:latin typeface="Times New Roman" pitchFamily="18" charset="0"/>
              </a:rPr>
              <a:t> </a:t>
            </a:r>
            <a:r>
              <a:rPr lang="ru-RU" sz="2000" b="1" i="1" smtClean="0">
                <a:solidFill>
                  <a:schemeClr val="folHlink"/>
                </a:solidFill>
                <a:latin typeface="Times New Roman" pitchFamily="18" charset="0"/>
              </a:rPr>
              <a:t>(сейри)</a:t>
            </a:r>
            <a:r>
              <a:rPr lang="ru-RU" sz="2000" smtClean="0">
                <a:solidFill>
                  <a:schemeClr val="tx2"/>
                </a:solidFill>
                <a:latin typeface="Times New Roman" pitchFamily="18" charset="0"/>
              </a:rPr>
              <a:t> - отделить необходимые предметы (например, инструменты, документы)  от ненужных, чтобы в последствии избавиться от последних.</a:t>
            </a:r>
          </a:p>
          <a:p>
            <a:pPr marL="538163" indent="-538163" eaLnBrk="1" hangingPunct="1">
              <a:lnSpc>
                <a:spcPct val="80000"/>
              </a:lnSpc>
              <a:spcAft>
                <a:spcPts val="500"/>
              </a:spcAft>
              <a:buSzPct val="150000"/>
              <a:buFont typeface="Arial" charset="0"/>
              <a:buBlip>
                <a:blip r:embed="rId2"/>
              </a:buBlip>
            </a:pPr>
            <a:r>
              <a:rPr lang="ru-RU" sz="2000" b="1" smtClean="0">
                <a:solidFill>
                  <a:schemeClr val="tx2"/>
                </a:solidFill>
                <a:latin typeface="Times New Roman" pitchFamily="18" charset="0"/>
              </a:rPr>
              <a:t>Рациональное расположение</a:t>
            </a:r>
            <a:r>
              <a:rPr lang="ru-RU" sz="2000" smtClean="0">
                <a:solidFill>
                  <a:schemeClr val="tx2"/>
                </a:solidFill>
                <a:latin typeface="Times New Roman" pitchFamily="18" charset="0"/>
              </a:rPr>
              <a:t> </a:t>
            </a:r>
            <a:r>
              <a:rPr lang="ru-RU" sz="2000" b="1" i="1" smtClean="0">
                <a:solidFill>
                  <a:schemeClr val="folHlink"/>
                </a:solidFill>
                <a:latin typeface="Times New Roman" pitchFamily="18" charset="0"/>
              </a:rPr>
              <a:t>(сейтон)</a:t>
            </a:r>
            <a:r>
              <a:rPr lang="ru-RU" sz="2000" smtClean="0">
                <a:solidFill>
                  <a:schemeClr val="tx2"/>
                </a:solidFill>
                <a:latin typeface="Times New Roman" pitchFamily="18" charset="0"/>
              </a:rPr>
              <a:t> - упорядочение оставшихся предметов, то есть необходимо поместить каждую вещь на свое место.</a:t>
            </a:r>
          </a:p>
          <a:p>
            <a:pPr marL="538163" indent="-538163" eaLnBrk="1" hangingPunct="1">
              <a:lnSpc>
                <a:spcPct val="80000"/>
              </a:lnSpc>
              <a:spcAft>
                <a:spcPts val="500"/>
              </a:spcAft>
              <a:buSzPct val="150000"/>
              <a:buFont typeface="Arial" charset="0"/>
              <a:buBlip>
                <a:blip r:embed="rId2"/>
              </a:buBlip>
            </a:pPr>
            <a:r>
              <a:rPr lang="ru-RU" sz="2000" b="1" smtClean="0">
                <a:solidFill>
                  <a:schemeClr val="tx2"/>
                </a:solidFill>
                <a:latin typeface="Times New Roman" pitchFamily="18" charset="0"/>
              </a:rPr>
              <a:t>Уборка</a:t>
            </a:r>
            <a:r>
              <a:rPr lang="ru-RU" sz="2000" smtClean="0">
                <a:solidFill>
                  <a:schemeClr val="tx2"/>
                </a:solidFill>
                <a:latin typeface="Times New Roman" pitchFamily="18" charset="0"/>
              </a:rPr>
              <a:t> </a:t>
            </a:r>
            <a:r>
              <a:rPr lang="ru-RU" sz="2000" b="1" i="1" smtClean="0">
                <a:solidFill>
                  <a:schemeClr val="folHlink"/>
                </a:solidFill>
                <a:latin typeface="Times New Roman" pitchFamily="18" charset="0"/>
              </a:rPr>
              <a:t>(сейсо)</a:t>
            </a:r>
            <a:r>
              <a:rPr lang="ru-RU" sz="2000" smtClean="0">
                <a:solidFill>
                  <a:schemeClr val="tx2"/>
                </a:solidFill>
                <a:latin typeface="Times New Roman" pitchFamily="18" charset="0"/>
              </a:rPr>
              <a:t> - сохранять рабочее место в чистоте.</a:t>
            </a:r>
          </a:p>
          <a:p>
            <a:pPr marL="538163" indent="-538163" eaLnBrk="1" hangingPunct="1">
              <a:lnSpc>
                <a:spcPct val="80000"/>
              </a:lnSpc>
              <a:spcAft>
                <a:spcPts val="500"/>
              </a:spcAft>
              <a:buSzPct val="150000"/>
              <a:buFont typeface="Arial" charset="0"/>
              <a:buBlip>
                <a:blip r:embed="rId2"/>
              </a:buBlip>
            </a:pPr>
            <a:r>
              <a:rPr lang="ru-RU" sz="2000" b="1" smtClean="0">
                <a:solidFill>
                  <a:schemeClr val="tx2"/>
                </a:solidFill>
                <a:latin typeface="Times New Roman" pitchFamily="18" charset="0"/>
              </a:rPr>
              <a:t>Стандартизация</a:t>
            </a:r>
            <a:r>
              <a:rPr lang="ru-RU" sz="2000" smtClean="0">
                <a:solidFill>
                  <a:schemeClr val="tx2"/>
                </a:solidFill>
                <a:latin typeface="Times New Roman" pitchFamily="18" charset="0"/>
              </a:rPr>
              <a:t> </a:t>
            </a:r>
            <a:r>
              <a:rPr lang="ru-RU" sz="2000" b="1" i="1" smtClean="0">
                <a:solidFill>
                  <a:schemeClr val="folHlink"/>
                </a:solidFill>
                <a:latin typeface="Times New Roman" pitchFamily="18" charset="0"/>
              </a:rPr>
              <a:t>(сейкецу)</a:t>
            </a:r>
            <a:r>
              <a:rPr lang="ru-RU" sz="2000" smtClean="0">
                <a:solidFill>
                  <a:schemeClr val="tx2"/>
                </a:solidFill>
                <a:latin typeface="Times New Roman" pitchFamily="18" charset="0"/>
              </a:rPr>
              <a:t> -  быть предельно аккуратным за счет выполнения первых трёх «С».</a:t>
            </a:r>
          </a:p>
          <a:p>
            <a:pPr marL="538163" indent="-538163" eaLnBrk="1" hangingPunct="1">
              <a:lnSpc>
                <a:spcPct val="80000"/>
              </a:lnSpc>
              <a:spcAft>
                <a:spcPts val="500"/>
              </a:spcAft>
              <a:buSzPct val="150000"/>
              <a:buFont typeface="Arial" charset="0"/>
              <a:buBlip>
                <a:blip r:embed="rId2"/>
              </a:buBlip>
            </a:pPr>
            <a:r>
              <a:rPr lang="ru-RU" sz="2000" b="1" smtClean="0">
                <a:solidFill>
                  <a:schemeClr val="tx2"/>
                </a:solidFill>
                <a:latin typeface="Times New Roman" pitchFamily="18" charset="0"/>
              </a:rPr>
              <a:t>Совершенствование</a:t>
            </a:r>
            <a:r>
              <a:rPr lang="ru-RU" sz="2000" smtClean="0">
                <a:solidFill>
                  <a:schemeClr val="tx2"/>
                </a:solidFill>
                <a:latin typeface="Times New Roman" pitchFamily="18" charset="0"/>
              </a:rPr>
              <a:t> </a:t>
            </a:r>
            <a:r>
              <a:rPr lang="ru-RU" sz="2000" b="1" i="1" smtClean="0">
                <a:solidFill>
                  <a:schemeClr val="folHlink"/>
                </a:solidFill>
                <a:latin typeface="Times New Roman" pitchFamily="18" charset="0"/>
              </a:rPr>
              <a:t>(сицуке)</a:t>
            </a:r>
            <a:r>
              <a:rPr lang="ru-RU" sz="2000" smtClean="0">
                <a:solidFill>
                  <a:schemeClr val="tx2"/>
                </a:solidFill>
                <a:latin typeface="Times New Roman" pitchFamily="18" charset="0"/>
              </a:rPr>
              <a:t> - соблюдать дисциплину, обеспечивающую выполнение первых четырех «С», чтобы в результате все данные пункты вошли в привычку.</a:t>
            </a:r>
            <a:endParaRPr lang="ru-RU" sz="1800" smtClean="0"/>
          </a:p>
          <a:p>
            <a:pPr marL="538163" indent="-538163" algn="just" eaLnBrk="1" hangingPunct="1">
              <a:lnSpc>
                <a:spcPct val="80000"/>
              </a:lnSpc>
              <a:buFont typeface="Arial" charset="0"/>
              <a:buNone/>
            </a:pPr>
            <a:r>
              <a:rPr lang="ru-RU" sz="2000" smtClean="0">
                <a:latin typeface="Times New Roman" pitchFamily="18" charset="0"/>
              </a:rPr>
              <a:t>      </a:t>
            </a:r>
            <a:endParaRPr lang="ru-RU" sz="2400" b="1" i="1" smtClean="0">
              <a:solidFill>
                <a:schemeClr val="folHlink"/>
              </a:solidFill>
              <a:latin typeface="Times New Roman" pitchFamily="18" charset="0"/>
            </a:endParaRPr>
          </a:p>
        </p:txBody>
      </p:sp>
    </p:spTree>
    <p:extLst>
      <p:ext uri="{BB962C8B-B14F-4D97-AF65-F5344CB8AC3E}">
        <p14:creationId xmlns:p14="http://schemas.microsoft.com/office/powerpoint/2010/main" val="305290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Larisa\Desktop\DSCN68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693" y="1052737"/>
            <a:ext cx="8136904" cy="56080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778098"/>
          </a:xfrm>
        </p:spPr>
        <p:txBody>
          <a:bodyPr/>
          <a:lstStyle/>
          <a:p>
            <a:r>
              <a:rPr lang="ru-RU" dirty="0" smtClean="0"/>
              <a:t>Торжественное открытие</a:t>
            </a:r>
            <a:endParaRPr lang="ru-RU" dirty="0"/>
          </a:p>
        </p:txBody>
      </p:sp>
      <p:pic>
        <p:nvPicPr>
          <p:cNvPr id="2050" name="Picture 2" descr="C:\Users\Larisa\Desktop\DSC_827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2134825"/>
            <a:ext cx="451149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68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0" y="112713"/>
            <a:ext cx="9144000" cy="1008062"/>
          </a:xfrm>
          <a:solidFill>
            <a:srgbClr val="426997"/>
          </a:solidFill>
        </p:spPr>
        <p:txBody>
          <a:bodyPr/>
          <a:lstStyle/>
          <a:p>
            <a:pPr eaLnBrk="1" hangingPunct="1"/>
            <a:r>
              <a:rPr lang="ru-RU" sz="3000" smtClean="0">
                <a:solidFill>
                  <a:schemeClr val="bg1"/>
                </a:solidFill>
              </a:rPr>
              <a:t>В результате реализации проектов </a:t>
            </a:r>
            <a:br>
              <a:rPr lang="ru-RU" sz="3000" smtClean="0">
                <a:solidFill>
                  <a:schemeClr val="bg1"/>
                </a:solidFill>
              </a:rPr>
            </a:br>
            <a:r>
              <a:rPr lang="ru-RU" sz="3000" smtClean="0">
                <a:solidFill>
                  <a:schemeClr val="bg1"/>
                </a:solidFill>
              </a:rPr>
              <a:t>«Бережливое производство» возможно</a:t>
            </a:r>
            <a:endParaRPr lang="ru-RU" sz="3000" smtClean="0"/>
          </a:p>
        </p:txBody>
      </p:sp>
      <p:sp>
        <p:nvSpPr>
          <p:cNvPr id="23555" name="Rectangle 3"/>
          <p:cNvSpPr>
            <a:spLocks noGrp="1"/>
          </p:cNvSpPr>
          <p:nvPr>
            <p:ph type="body" idx="1"/>
          </p:nvPr>
        </p:nvSpPr>
        <p:spPr>
          <a:xfrm>
            <a:off x="0" y="1276350"/>
            <a:ext cx="9144000" cy="4525963"/>
          </a:xfrm>
        </p:spPr>
        <p:txBody>
          <a:bodyPr/>
          <a:lstStyle/>
          <a:p>
            <a:pPr marL="447675" indent="-447675" eaLnBrk="1" hangingPunct="1">
              <a:lnSpc>
                <a:spcPct val="75000"/>
              </a:lnSpc>
              <a:spcAft>
                <a:spcPts val="200"/>
              </a:spcAft>
              <a:buSzPct val="200000"/>
              <a:buFont typeface="Arial" charset="0"/>
              <a:buBlip>
                <a:blip r:embed="rId2"/>
              </a:buBlip>
            </a:pPr>
            <a:r>
              <a:rPr lang="ru-RU" sz="2400" smtClean="0"/>
              <a:t>Сократить время ожидания пациентом получения медицинских услуг;</a:t>
            </a:r>
          </a:p>
          <a:p>
            <a:pPr marL="447675" indent="-447675" eaLnBrk="1" hangingPunct="1">
              <a:lnSpc>
                <a:spcPct val="75000"/>
              </a:lnSpc>
              <a:spcAft>
                <a:spcPts val="200"/>
              </a:spcAft>
              <a:buSzPct val="200000"/>
              <a:buFont typeface="Arial" charset="0"/>
              <a:buBlip>
                <a:blip r:embed="rId2"/>
              </a:buBlip>
            </a:pPr>
            <a:r>
              <a:rPr lang="ru-RU" sz="2400" smtClean="0"/>
              <a:t>Повысить удовлетворенность пациентов качеством и сроками  получения медицинских услуг;</a:t>
            </a:r>
          </a:p>
          <a:p>
            <a:pPr marL="447675" indent="-447675" eaLnBrk="1" hangingPunct="1">
              <a:lnSpc>
                <a:spcPct val="75000"/>
              </a:lnSpc>
              <a:spcAft>
                <a:spcPts val="200"/>
              </a:spcAft>
              <a:buSzPct val="200000"/>
              <a:buFont typeface="Arial" charset="0"/>
              <a:buBlip>
                <a:blip r:embed="rId2"/>
              </a:buBlip>
            </a:pPr>
            <a:r>
              <a:rPr lang="ru-RU" sz="2400" smtClean="0"/>
              <a:t>Обеспечить рациональное распределение функциональных обязанностей между врачами и СМП, а также функций персонала внутри отдельных структурных подразделений МО; </a:t>
            </a:r>
          </a:p>
          <a:p>
            <a:pPr marL="447675" indent="-447675" eaLnBrk="1" hangingPunct="1">
              <a:lnSpc>
                <a:spcPct val="75000"/>
              </a:lnSpc>
              <a:spcAft>
                <a:spcPts val="200"/>
              </a:spcAft>
              <a:buSzPct val="200000"/>
              <a:buFont typeface="Arial" charset="0"/>
              <a:buBlip>
                <a:blip r:embed="rId2"/>
              </a:buBlip>
            </a:pPr>
            <a:r>
              <a:rPr lang="ru-RU" sz="2400" smtClean="0"/>
              <a:t>Оптимизировать документооборот и  информационные потоки; </a:t>
            </a:r>
          </a:p>
          <a:p>
            <a:pPr marL="447675" indent="-447675" eaLnBrk="1" hangingPunct="1">
              <a:lnSpc>
                <a:spcPct val="75000"/>
              </a:lnSpc>
              <a:spcAft>
                <a:spcPts val="200"/>
              </a:spcAft>
              <a:buSzPct val="200000"/>
              <a:buFont typeface="Arial" charset="0"/>
              <a:buBlip>
                <a:blip r:embed="rId2"/>
              </a:buBlip>
            </a:pPr>
            <a:r>
              <a:rPr lang="ru-RU" sz="2400" smtClean="0"/>
              <a:t>Формирование рациональных потоков пациентов в зависимости от цели посещения МО;</a:t>
            </a:r>
          </a:p>
          <a:p>
            <a:pPr marL="447675" indent="-447675" eaLnBrk="1" hangingPunct="1">
              <a:lnSpc>
                <a:spcPct val="75000"/>
              </a:lnSpc>
              <a:spcAft>
                <a:spcPts val="200"/>
              </a:spcAft>
              <a:buSzPct val="200000"/>
              <a:buFont typeface="Arial" charset="0"/>
              <a:buBlip>
                <a:blip r:embed="rId2"/>
              </a:buBlip>
            </a:pPr>
            <a:r>
              <a:rPr lang="ru-RU" sz="2400" smtClean="0"/>
              <a:t>Добиться эффективного использования площадей МО;</a:t>
            </a:r>
          </a:p>
          <a:p>
            <a:pPr marL="447675" indent="-447675" eaLnBrk="1" hangingPunct="1">
              <a:lnSpc>
                <a:spcPct val="75000"/>
              </a:lnSpc>
              <a:spcAft>
                <a:spcPts val="200"/>
              </a:spcAft>
              <a:buSzPct val="200000"/>
              <a:buFont typeface="Arial" charset="0"/>
              <a:buBlip>
                <a:blip r:embed="rId2"/>
              </a:buBlip>
            </a:pPr>
            <a:r>
              <a:rPr lang="ru-RU" sz="2400" smtClean="0"/>
              <a:t>Устранение всех видов потерь в процессах (ожидание, заполнение излишних документов, лишние хождения, брак и т.д.)</a:t>
            </a:r>
          </a:p>
        </p:txBody>
      </p:sp>
    </p:spTree>
    <p:extLst>
      <p:ext uri="{BB962C8B-B14F-4D97-AF65-F5344CB8AC3E}">
        <p14:creationId xmlns:p14="http://schemas.microsoft.com/office/powerpoint/2010/main" val="3079773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0" y="0"/>
            <a:ext cx="9144000" cy="927100"/>
          </a:xfrm>
          <a:solidFill>
            <a:srgbClr val="426997"/>
          </a:solidFill>
        </p:spPr>
        <p:txBody>
          <a:bodyPr>
            <a:normAutofit fontScale="90000"/>
          </a:bodyPr>
          <a:lstStyle/>
          <a:p>
            <a:pPr eaLnBrk="1" hangingPunct="1"/>
            <a:r>
              <a:rPr lang="ru-RU" sz="2800" b="1" smtClean="0">
                <a:solidFill>
                  <a:schemeClr val="bg1"/>
                </a:solidFill>
              </a:rPr>
              <a:t>Проблемы, которые не решаются методами «бережливого производства»:</a:t>
            </a:r>
          </a:p>
        </p:txBody>
      </p:sp>
      <p:sp>
        <p:nvSpPr>
          <p:cNvPr id="575491" name="Rectangle 3"/>
          <p:cNvSpPr>
            <a:spLocks noGrp="1"/>
          </p:cNvSpPr>
          <p:nvPr>
            <p:ph type="body" idx="1"/>
          </p:nvPr>
        </p:nvSpPr>
        <p:spPr>
          <a:xfrm>
            <a:off x="203200" y="927100"/>
            <a:ext cx="8940800" cy="3940175"/>
          </a:xfrm>
        </p:spPr>
        <p:txBody>
          <a:bodyPr/>
          <a:lstStyle/>
          <a:p>
            <a:pPr marL="447675" indent="-447675" eaLnBrk="1" hangingPunct="1">
              <a:lnSpc>
                <a:spcPct val="90000"/>
              </a:lnSpc>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Нельзя ликвидировать дисбаланс в обеспечении населения медицинскими кадрами, дефицит врачей и СМП, оказывающих помощь в амбулаторных условиях;</a:t>
            </a:r>
          </a:p>
          <a:p>
            <a:pPr marL="447675" indent="-447675" eaLnBrk="1" hangingPunct="1">
              <a:lnSpc>
                <a:spcPct val="90000"/>
              </a:lnSpc>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Невозможно изменить объем финансирования медицинской организация и, соответственно, уровень заработной платы медицинского персонала;</a:t>
            </a:r>
          </a:p>
          <a:p>
            <a:pPr marL="447675" indent="-447675" eaLnBrk="1" hangingPunct="1">
              <a:lnSpc>
                <a:spcPct val="90000"/>
              </a:lnSpc>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Нельзя повысить квалификацию медицинского персонала;</a:t>
            </a:r>
          </a:p>
          <a:p>
            <a:pPr marL="447675" indent="-447675" eaLnBrk="1" hangingPunct="1">
              <a:lnSpc>
                <a:spcPct val="90000"/>
              </a:lnSpc>
              <a:buSzPct val="120000"/>
              <a:buFont typeface="Arial" charset="0"/>
              <a:buBlip>
                <a:blip r:embed="rId2"/>
              </a:buBlip>
              <a:defRPr/>
            </a:pPr>
            <a:r>
              <a:rPr lang="ru-RU" sz="2400" smtClean="0">
                <a:solidFill>
                  <a:schemeClr val="tx2"/>
                </a:solidFill>
                <a:effectLst>
                  <a:outerShdw blurRad="38100" dist="38100" dir="2700000" algn="tl">
                    <a:srgbClr val="C0C0C0"/>
                  </a:outerShdw>
                </a:effectLst>
              </a:rPr>
              <a:t>Невозможно воздействовать на психологические особенности поведения посетителей МО. </a:t>
            </a:r>
          </a:p>
        </p:txBody>
      </p:sp>
      <p:sp>
        <p:nvSpPr>
          <p:cNvPr id="108549" name="AutoShape 5"/>
          <p:cNvSpPr>
            <a:spLocks noChangeArrowheads="1"/>
          </p:cNvSpPr>
          <p:nvPr/>
        </p:nvSpPr>
        <p:spPr bwMode="auto">
          <a:xfrm>
            <a:off x="107950" y="4306888"/>
            <a:ext cx="9085263" cy="2551112"/>
          </a:xfrm>
          <a:prstGeom prst="roundRect">
            <a:avLst>
              <a:gd name="adj" fmla="val 16667"/>
            </a:avLst>
          </a:prstGeom>
          <a:solidFill>
            <a:srgbClr val="F2F3BB"/>
          </a:solidFill>
          <a:ln w="28575">
            <a:solidFill>
              <a:schemeClr val="hlink"/>
            </a:solidFill>
            <a:round/>
            <a:headEnd/>
            <a:tailEnd/>
          </a:ln>
          <a:effectLst/>
        </p:spPr>
        <p:txBody>
          <a:bodyPr>
            <a:spAutoFit/>
          </a:bodyPr>
          <a:lstStyle/>
          <a:p>
            <a:pPr algn="ctr" eaLnBrk="0" hangingPunct="0">
              <a:lnSpc>
                <a:spcPct val="80000"/>
              </a:lnSpc>
              <a:defRPr/>
            </a:pPr>
            <a:r>
              <a:rPr lang="ru-RU" sz="4000">
                <a:solidFill>
                  <a:srgbClr val="FF3300"/>
                </a:solidFill>
                <a:effectLst>
                  <a:outerShdw blurRad="38100" dist="38100" dir="2700000" algn="tl">
                    <a:srgbClr val="000000"/>
                  </a:outerShdw>
                </a:effectLst>
              </a:rPr>
              <a:t>! </a:t>
            </a:r>
            <a:r>
              <a:rPr lang="ru-RU" sz="2800">
                <a:solidFill>
                  <a:srgbClr val="FF3300"/>
                </a:solidFill>
                <a:effectLst>
                  <a:outerShdw blurRad="38100" dist="38100" dir="2700000" algn="tl">
                    <a:srgbClr val="000000"/>
                  </a:outerShdw>
                </a:effectLst>
              </a:rPr>
              <a:t>Чтобы проект «Бережливая поликлиника» был успешным необходимо внедрение методов «бережливого производства» дополнить внедрением новых организационных технологий и моделей оказания ПМСП</a:t>
            </a:r>
            <a:endParaRPr lang="ru-RU" sz="2800" b="0">
              <a:solidFill>
                <a:srgbClr val="FF3300"/>
              </a:solidFill>
            </a:endParaRPr>
          </a:p>
        </p:txBody>
      </p:sp>
      <p:sp>
        <p:nvSpPr>
          <p:cNvPr id="2" name="AutoShape 5"/>
          <p:cNvSpPr>
            <a:spLocks noChangeArrowheads="1"/>
          </p:cNvSpPr>
          <p:nvPr/>
        </p:nvSpPr>
        <p:spPr bwMode="auto">
          <a:xfrm>
            <a:off x="107950" y="4306888"/>
            <a:ext cx="9085263" cy="2551112"/>
          </a:xfrm>
          <a:prstGeom prst="roundRect">
            <a:avLst>
              <a:gd name="adj" fmla="val 16667"/>
            </a:avLst>
          </a:prstGeom>
          <a:solidFill>
            <a:srgbClr val="F2F3BB"/>
          </a:solidFill>
          <a:ln w="28575">
            <a:solidFill>
              <a:schemeClr val="hlink"/>
            </a:solidFill>
            <a:round/>
            <a:headEnd/>
            <a:tailEnd/>
          </a:ln>
          <a:effectLst/>
        </p:spPr>
        <p:txBody>
          <a:bodyPr>
            <a:spAutoFit/>
          </a:bodyPr>
          <a:lstStyle/>
          <a:p>
            <a:pPr algn="ctr" eaLnBrk="0" hangingPunct="0">
              <a:lnSpc>
                <a:spcPct val="80000"/>
              </a:lnSpc>
              <a:defRPr/>
            </a:pPr>
            <a:r>
              <a:rPr lang="ru-RU" sz="4000">
                <a:solidFill>
                  <a:srgbClr val="FF3300"/>
                </a:solidFill>
                <a:effectLst>
                  <a:outerShdw blurRad="38100" dist="38100" dir="2700000" algn="tl">
                    <a:srgbClr val="000000"/>
                  </a:outerShdw>
                </a:effectLst>
              </a:rPr>
              <a:t>! </a:t>
            </a:r>
            <a:r>
              <a:rPr lang="ru-RU" sz="2800">
                <a:solidFill>
                  <a:srgbClr val="FF3300"/>
                </a:solidFill>
                <a:effectLst>
                  <a:outerShdw blurRad="38100" dist="38100" dir="2700000" algn="tl">
                    <a:srgbClr val="000000"/>
                  </a:outerShdw>
                </a:effectLst>
              </a:rPr>
              <a:t>Чтобы проект «Бережливая поликлиника» был успешным необходимо внедрение методов «бережливого производства» дополнить внедрением новых организационных технологий и моделей оказания ПМСП</a:t>
            </a:r>
            <a:endParaRPr lang="ru-RU" sz="2800" b="0">
              <a:solidFill>
                <a:srgbClr val="FF3300"/>
              </a:solidFill>
            </a:endParaRPr>
          </a:p>
        </p:txBody>
      </p:sp>
      <p:sp>
        <p:nvSpPr>
          <p:cNvPr id="3" name="AutoShape 5"/>
          <p:cNvSpPr>
            <a:spLocks noChangeArrowheads="1"/>
          </p:cNvSpPr>
          <p:nvPr/>
        </p:nvSpPr>
        <p:spPr bwMode="auto">
          <a:xfrm>
            <a:off x="107950" y="4306888"/>
            <a:ext cx="9085263" cy="2551112"/>
          </a:xfrm>
          <a:prstGeom prst="roundRect">
            <a:avLst>
              <a:gd name="adj" fmla="val 16667"/>
            </a:avLst>
          </a:prstGeom>
          <a:solidFill>
            <a:srgbClr val="F2F3BB"/>
          </a:solidFill>
          <a:ln w="28575">
            <a:solidFill>
              <a:schemeClr val="hlink"/>
            </a:solidFill>
            <a:round/>
            <a:headEnd/>
            <a:tailEnd/>
          </a:ln>
          <a:effectLst/>
        </p:spPr>
        <p:txBody>
          <a:bodyPr>
            <a:spAutoFit/>
          </a:bodyPr>
          <a:lstStyle/>
          <a:p>
            <a:pPr algn="ctr" eaLnBrk="0" hangingPunct="0">
              <a:lnSpc>
                <a:spcPct val="80000"/>
              </a:lnSpc>
              <a:defRPr/>
            </a:pPr>
            <a:r>
              <a:rPr lang="ru-RU" sz="4000">
                <a:solidFill>
                  <a:srgbClr val="FF3300"/>
                </a:solidFill>
                <a:effectLst>
                  <a:outerShdw blurRad="38100" dist="38100" dir="2700000" algn="tl">
                    <a:srgbClr val="000000"/>
                  </a:outerShdw>
                </a:effectLst>
              </a:rPr>
              <a:t>! </a:t>
            </a:r>
            <a:r>
              <a:rPr lang="ru-RU" sz="2800">
                <a:solidFill>
                  <a:srgbClr val="FF3300"/>
                </a:solidFill>
                <a:effectLst>
                  <a:outerShdw blurRad="38100" dist="38100" dir="2700000" algn="tl">
                    <a:srgbClr val="000000"/>
                  </a:outerShdw>
                </a:effectLst>
              </a:rPr>
              <a:t>Чтобы проект «Бережливая поликлиника» был успешным необходимо внедрение методов «бережливого производства» дополнить внедрением новых организационных технологий и моделей оказания ПМСП</a:t>
            </a:r>
            <a:endParaRPr lang="ru-RU" sz="2800" b="0">
              <a:solidFill>
                <a:srgbClr val="FF3300"/>
              </a:solidFill>
            </a:endParaRPr>
          </a:p>
        </p:txBody>
      </p:sp>
    </p:spTree>
    <p:extLst>
      <p:ext uri="{BB962C8B-B14F-4D97-AF65-F5344CB8AC3E}">
        <p14:creationId xmlns:p14="http://schemas.microsoft.com/office/powerpoint/2010/main" val="426834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a:spLocks noChangeArrowheads="1"/>
          </p:cNvSpPr>
          <p:nvPr/>
        </p:nvSpPr>
        <p:spPr bwMode="auto">
          <a:xfrm rot="10800000">
            <a:off x="0" y="536575"/>
            <a:ext cx="1350963" cy="6210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lstStyle/>
          <a:p>
            <a:pPr algn="ctr"/>
            <a:r>
              <a:rPr lang="ru-RU" b="0">
                <a:latin typeface="Calibri" pitchFamily="34" charset="0"/>
              </a:rPr>
              <a:t>МЕРОПРИЯТИЯ ПО ПОВЫШЕНИЮ ДОСТУПНОСТИ И КАЧЕСТВА ПЕРВИЧНОЙ МЕДИКО-САНИТАРНОЙ ПОМОЩИ</a:t>
            </a:r>
          </a:p>
        </p:txBody>
      </p:sp>
      <p:sp>
        <p:nvSpPr>
          <p:cNvPr id="3" name="TextBox 2"/>
          <p:cNvSpPr txBox="1"/>
          <p:nvPr/>
        </p:nvSpPr>
        <p:spPr>
          <a:xfrm>
            <a:off x="1855788" y="2941638"/>
            <a:ext cx="1612900" cy="1465262"/>
          </a:xfrm>
          <a:prstGeom prst="rect">
            <a:avLst/>
          </a:prstGeom>
          <a:solidFill>
            <a:schemeClr val="accent4">
              <a:lumMod val="40000"/>
              <a:lumOff val="60000"/>
            </a:schemeClr>
          </a:solidFill>
        </p:spPr>
        <p:txBody>
          <a:bodyPr anchor="ctr">
            <a:spAutoFit/>
          </a:bodyPr>
          <a:lstStyle/>
          <a:p>
            <a:pPr>
              <a:defRPr/>
            </a:pPr>
            <a:r>
              <a:rPr lang="ru-RU" b="0">
                <a:latin typeface="Calibri" pitchFamily="34" charset="0"/>
              </a:rPr>
              <a:t> Внедрение </a:t>
            </a:r>
          </a:p>
          <a:p>
            <a:pPr>
              <a:defRPr/>
            </a:pPr>
            <a:r>
              <a:rPr lang="ru-RU" b="0">
                <a:latin typeface="Calibri" pitchFamily="34" charset="0"/>
              </a:rPr>
              <a:t>новых  моделей организации ПСМП</a:t>
            </a:r>
          </a:p>
        </p:txBody>
      </p:sp>
      <p:sp>
        <p:nvSpPr>
          <p:cNvPr id="6" name="TextBox 5"/>
          <p:cNvSpPr txBox="1"/>
          <p:nvPr/>
        </p:nvSpPr>
        <p:spPr>
          <a:xfrm>
            <a:off x="3851275" y="3232150"/>
            <a:ext cx="5292725" cy="581025"/>
          </a:xfrm>
          <a:prstGeom prst="rect">
            <a:avLst/>
          </a:prstGeom>
          <a:solidFill>
            <a:schemeClr val="bg1">
              <a:lumMod val="85000"/>
            </a:schemeClr>
          </a:solidFill>
        </p:spPr>
        <p:txBody>
          <a:bodyPr>
            <a:spAutoFit/>
          </a:bodyPr>
          <a:lstStyle/>
          <a:p>
            <a:pPr>
              <a:defRPr/>
            </a:pPr>
            <a:r>
              <a:rPr lang="ru-RU" sz="1600" b="0">
                <a:latin typeface="Calibri" pitchFamily="34" charset="0"/>
              </a:rPr>
              <a:t>Использование немедицинского персонала (медицинского регистратора, секретаря врача)</a:t>
            </a:r>
          </a:p>
        </p:txBody>
      </p:sp>
      <p:sp>
        <p:nvSpPr>
          <p:cNvPr id="7" name="TextBox 6"/>
          <p:cNvSpPr txBox="1"/>
          <p:nvPr/>
        </p:nvSpPr>
        <p:spPr>
          <a:xfrm>
            <a:off x="3841750" y="3813175"/>
            <a:ext cx="5302250" cy="915988"/>
          </a:xfrm>
          <a:prstGeom prst="rect">
            <a:avLst/>
          </a:prstGeom>
          <a:solidFill>
            <a:schemeClr val="bg1">
              <a:lumMod val="85000"/>
            </a:schemeClr>
          </a:solidFill>
        </p:spPr>
        <p:txBody>
          <a:bodyPr>
            <a:spAutoFit/>
          </a:bodyPr>
          <a:lstStyle/>
          <a:p>
            <a:pPr fontAlgn="auto">
              <a:spcBef>
                <a:spcPts val="0"/>
              </a:spcBef>
              <a:spcAft>
                <a:spcPts val="0"/>
              </a:spcAft>
              <a:defRPr/>
            </a:pPr>
            <a:r>
              <a:rPr lang="ru-RU" b="0" dirty="0">
                <a:latin typeface="+mn-lt"/>
                <a:cs typeface="+mn-cs"/>
              </a:rPr>
              <a:t>Внедрение в состав участковой бригады фельдшера для оказания помощи на дому, неотложной помощи, диспансеризации и т.д.</a:t>
            </a:r>
          </a:p>
        </p:txBody>
      </p:sp>
      <p:sp>
        <p:nvSpPr>
          <p:cNvPr id="8" name="Левая фигурная скобка 7"/>
          <p:cNvSpPr/>
          <p:nvPr/>
        </p:nvSpPr>
        <p:spPr>
          <a:xfrm>
            <a:off x="3613150" y="387350"/>
            <a:ext cx="152400" cy="2054225"/>
          </a:xfrm>
          <a:prstGeom prst="leftBrace">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b="0"/>
          </a:p>
        </p:txBody>
      </p:sp>
      <p:sp>
        <p:nvSpPr>
          <p:cNvPr id="25607" name="TextBox 8"/>
          <p:cNvSpPr txBox="1">
            <a:spLocks noChangeArrowheads="1"/>
          </p:cNvSpPr>
          <p:nvPr/>
        </p:nvSpPr>
        <p:spPr bwMode="auto">
          <a:xfrm>
            <a:off x="1962150" y="693738"/>
            <a:ext cx="1574800" cy="1739900"/>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ru-RU" b="0">
                <a:latin typeface="Calibri" pitchFamily="34" charset="0"/>
              </a:rPr>
              <a:t>Внедрение </a:t>
            </a:r>
          </a:p>
          <a:p>
            <a:pPr eaLnBrk="1" hangingPunct="1"/>
            <a:r>
              <a:rPr lang="ru-RU" b="0">
                <a:latin typeface="Calibri" pitchFamily="34" charset="0"/>
              </a:rPr>
              <a:t>новых  организационных технологий ПСМП</a:t>
            </a:r>
          </a:p>
        </p:txBody>
      </p:sp>
      <p:sp>
        <p:nvSpPr>
          <p:cNvPr id="11" name="Левая фигурная скобка 10"/>
          <p:cNvSpPr/>
          <p:nvPr/>
        </p:nvSpPr>
        <p:spPr>
          <a:xfrm>
            <a:off x="3536950" y="2787650"/>
            <a:ext cx="304800" cy="1951038"/>
          </a:xfrm>
          <a:prstGeom prst="leftBrace">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b="0"/>
          </a:p>
        </p:txBody>
      </p:sp>
      <p:sp>
        <p:nvSpPr>
          <p:cNvPr id="12" name="TextBox 11"/>
          <p:cNvSpPr txBox="1"/>
          <p:nvPr/>
        </p:nvSpPr>
        <p:spPr>
          <a:xfrm>
            <a:off x="3765550" y="387350"/>
            <a:ext cx="5378450" cy="366713"/>
          </a:xfrm>
          <a:prstGeom prst="rect">
            <a:avLst/>
          </a:prstGeom>
          <a:solidFill>
            <a:schemeClr val="bg1">
              <a:lumMod val="85000"/>
            </a:schemeClr>
          </a:solidFill>
        </p:spPr>
        <p:txBody>
          <a:bodyPr>
            <a:spAutoFit/>
          </a:bodyPr>
          <a:lstStyle/>
          <a:p>
            <a:pPr>
              <a:defRPr/>
            </a:pPr>
            <a:r>
              <a:rPr lang="ru-RU" b="0">
                <a:latin typeface="Calibri" pitchFamily="34" charset="0"/>
              </a:rPr>
              <a:t>Расширение функциональных обязанностей </a:t>
            </a:r>
            <a:r>
              <a:rPr lang="ru-RU" sz="1600" b="0"/>
              <a:t>МС</a:t>
            </a:r>
          </a:p>
        </p:txBody>
      </p:sp>
      <p:sp>
        <p:nvSpPr>
          <p:cNvPr id="13" name="TextBox 12"/>
          <p:cNvSpPr txBox="1"/>
          <p:nvPr/>
        </p:nvSpPr>
        <p:spPr>
          <a:xfrm>
            <a:off x="3765550" y="754063"/>
            <a:ext cx="5378450" cy="366712"/>
          </a:xfrm>
          <a:prstGeom prst="rect">
            <a:avLst/>
          </a:prstGeom>
          <a:solidFill>
            <a:schemeClr val="bg1">
              <a:lumMod val="85000"/>
            </a:schemeClr>
          </a:solidFill>
        </p:spPr>
        <p:txBody>
          <a:bodyPr>
            <a:spAutoFit/>
          </a:bodyPr>
          <a:lstStyle/>
          <a:p>
            <a:pPr>
              <a:defRPr/>
            </a:pPr>
            <a:r>
              <a:rPr lang="ru-RU" b="0">
                <a:latin typeface="Calibri" pitchFamily="34" charset="0"/>
              </a:rPr>
              <a:t>Информатизация рабочих мест</a:t>
            </a:r>
          </a:p>
        </p:txBody>
      </p:sp>
      <p:sp>
        <p:nvSpPr>
          <p:cNvPr id="14" name="TextBox 13"/>
          <p:cNvSpPr txBox="1"/>
          <p:nvPr/>
        </p:nvSpPr>
        <p:spPr>
          <a:xfrm>
            <a:off x="3765550" y="1120775"/>
            <a:ext cx="5378450" cy="641350"/>
          </a:xfrm>
          <a:prstGeom prst="rect">
            <a:avLst/>
          </a:prstGeom>
          <a:solidFill>
            <a:schemeClr val="bg1">
              <a:lumMod val="85000"/>
            </a:schemeClr>
          </a:solidFill>
        </p:spPr>
        <p:txBody>
          <a:bodyPr>
            <a:spAutoFit/>
          </a:bodyPr>
          <a:lstStyle/>
          <a:p>
            <a:pPr fontAlgn="auto">
              <a:spcBef>
                <a:spcPts val="0"/>
              </a:spcBef>
              <a:spcAft>
                <a:spcPts val="0"/>
              </a:spcAft>
              <a:defRPr/>
            </a:pPr>
            <a:r>
              <a:rPr lang="ru-RU" b="0" dirty="0">
                <a:latin typeface="+mn-lt"/>
                <a:cs typeface="+mn-cs"/>
              </a:rPr>
              <a:t>Оптимизация взаимодействия с врачами-специалистами</a:t>
            </a:r>
          </a:p>
        </p:txBody>
      </p:sp>
      <p:sp>
        <p:nvSpPr>
          <p:cNvPr id="25612" name="TextBox 15"/>
          <p:cNvSpPr txBox="1">
            <a:spLocks noChangeArrowheads="1"/>
          </p:cNvSpPr>
          <p:nvPr/>
        </p:nvSpPr>
        <p:spPr bwMode="auto">
          <a:xfrm>
            <a:off x="0" y="3175"/>
            <a:ext cx="9144000" cy="366713"/>
          </a:xfrm>
          <a:prstGeom prst="rect">
            <a:avLst/>
          </a:prstGeom>
          <a:solidFill>
            <a:srgbClr val="42699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b="0">
                <a:solidFill>
                  <a:schemeClr val="bg1"/>
                </a:solidFill>
                <a:latin typeface="Calibri" pitchFamily="34" charset="0"/>
              </a:rPr>
              <a:t>НАПРАВЛЕНИЯ РАЗВИТИЯ ПЕРВИЧНОЙ МЕДИКО-САНИТАРНОЙ ПОМОЩИ</a:t>
            </a:r>
            <a:endParaRPr lang="ru-RU">
              <a:solidFill>
                <a:schemeClr val="bg1"/>
              </a:solidFill>
              <a:latin typeface="Calibri" pitchFamily="34" charset="0"/>
            </a:endParaRPr>
          </a:p>
        </p:txBody>
      </p:sp>
      <p:sp>
        <p:nvSpPr>
          <p:cNvPr id="25613" name="TextBox 18"/>
          <p:cNvSpPr txBox="1">
            <a:spLocks noChangeArrowheads="1"/>
          </p:cNvSpPr>
          <p:nvPr/>
        </p:nvSpPr>
        <p:spPr bwMode="auto">
          <a:xfrm>
            <a:off x="1908175" y="5229225"/>
            <a:ext cx="1560513" cy="116205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ru-RU" b="0">
                <a:latin typeface="Calibri" pitchFamily="34" charset="0"/>
              </a:rPr>
              <a:t>Снижение дефицита и подготовка кадров</a:t>
            </a:r>
          </a:p>
        </p:txBody>
      </p:sp>
      <p:sp>
        <p:nvSpPr>
          <p:cNvPr id="20" name="Стрелка вправо 19"/>
          <p:cNvSpPr/>
          <p:nvPr/>
        </p:nvSpPr>
        <p:spPr>
          <a:xfrm>
            <a:off x="1350963" y="5345113"/>
            <a:ext cx="452437" cy="879475"/>
          </a:xfrm>
          <a:prstGeom prst="rightArrow">
            <a:avLst/>
          </a:prstGeom>
          <a:gradFill flip="none" rotWithShape="1">
            <a:gsLst>
              <a:gs pos="0">
                <a:schemeClr val="bg1"/>
              </a:gs>
              <a:gs pos="100000">
                <a:srgbClr val="FFFF00"/>
              </a:gs>
            </a:gsLst>
            <a:lin ang="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0">
                <a:solidFill>
                  <a:srgbClr val="CC0000"/>
                </a:solidFill>
                <a:effectLst>
                  <a:outerShdw blurRad="38100" dist="38100" dir="2700000" algn="tl">
                    <a:srgbClr val="C0C0C0"/>
                  </a:outerShdw>
                </a:effectLst>
                <a:cs typeface="Arial" charset="0"/>
              </a:rPr>
              <a:t>3.</a:t>
            </a:r>
          </a:p>
        </p:txBody>
      </p:sp>
      <p:sp>
        <p:nvSpPr>
          <p:cNvPr id="21" name="Левая фигурная скобка 20"/>
          <p:cNvSpPr/>
          <p:nvPr/>
        </p:nvSpPr>
        <p:spPr>
          <a:xfrm>
            <a:off x="3536950" y="4972050"/>
            <a:ext cx="304800" cy="1624013"/>
          </a:xfrm>
          <a:prstGeom prst="leftBrace">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b="0"/>
          </a:p>
        </p:txBody>
      </p:sp>
      <p:sp>
        <p:nvSpPr>
          <p:cNvPr id="22" name="TextBox 21"/>
          <p:cNvSpPr txBox="1"/>
          <p:nvPr/>
        </p:nvSpPr>
        <p:spPr>
          <a:xfrm>
            <a:off x="3851275" y="4868863"/>
            <a:ext cx="5143500" cy="1190625"/>
          </a:xfrm>
          <a:prstGeom prst="rect">
            <a:avLst/>
          </a:prstGeom>
          <a:solidFill>
            <a:schemeClr val="bg1">
              <a:lumMod val="85000"/>
            </a:schemeClr>
          </a:solidFill>
        </p:spPr>
        <p:txBody>
          <a:bodyPr>
            <a:spAutoFit/>
          </a:bodyPr>
          <a:lstStyle/>
          <a:p>
            <a:pPr fontAlgn="auto">
              <a:spcBef>
                <a:spcPts val="0"/>
              </a:spcBef>
              <a:spcAft>
                <a:spcPts val="0"/>
              </a:spcAft>
              <a:defRPr/>
            </a:pPr>
            <a:r>
              <a:rPr lang="ru-RU" b="0" dirty="0">
                <a:latin typeface="+mn-lt"/>
                <a:cs typeface="+mn-cs"/>
              </a:rPr>
              <a:t>Снижение дефицита кадров, укомплектование «участковых бригад» персоналом (врач, фельдшер, медицинские сёстры, секретарь врача, медицинский регистратор)</a:t>
            </a:r>
          </a:p>
        </p:txBody>
      </p:sp>
      <p:sp>
        <p:nvSpPr>
          <p:cNvPr id="23" name="TextBox 22"/>
          <p:cNvSpPr txBox="1"/>
          <p:nvPr/>
        </p:nvSpPr>
        <p:spPr>
          <a:xfrm>
            <a:off x="3851275" y="6035675"/>
            <a:ext cx="5143500" cy="641350"/>
          </a:xfrm>
          <a:prstGeom prst="rect">
            <a:avLst/>
          </a:prstGeom>
          <a:solidFill>
            <a:schemeClr val="bg1">
              <a:lumMod val="85000"/>
            </a:schemeClr>
          </a:solidFill>
        </p:spPr>
        <p:txBody>
          <a:bodyPr>
            <a:spAutoFit/>
          </a:bodyPr>
          <a:lstStyle/>
          <a:p>
            <a:pPr>
              <a:defRPr/>
            </a:pPr>
            <a:r>
              <a:rPr lang="ru-RU" b="0">
                <a:latin typeface="Calibri" pitchFamily="34" charset="0"/>
              </a:rPr>
              <a:t>Обучение персонала работе в новых моделях и организационных технологиях</a:t>
            </a:r>
          </a:p>
        </p:txBody>
      </p:sp>
      <p:sp>
        <p:nvSpPr>
          <p:cNvPr id="4" name="TextBox 3"/>
          <p:cNvSpPr txBox="1"/>
          <p:nvPr/>
        </p:nvSpPr>
        <p:spPr>
          <a:xfrm>
            <a:off x="3765550" y="2128838"/>
            <a:ext cx="5378450" cy="368300"/>
          </a:xfrm>
          <a:prstGeom prst="rect">
            <a:avLst/>
          </a:prstGeom>
          <a:solidFill>
            <a:schemeClr val="bg1">
              <a:lumMod val="85000"/>
            </a:schemeClr>
          </a:solidFill>
        </p:spPr>
        <p:txBody>
          <a:bodyPr>
            <a:spAutoFit/>
          </a:bodyPr>
          <a:lstStyle>
            <a:defPPr>
              <a:defRPr lang="ru-RU"/>
            </a:defPPr>
          </a:lstStyle>
          <a:p>
            <a:pPr fontAlgn="auto">
              <a:spcBef>
                <a:spcPts val="0"/>
              </a:spcBef>
              <a:spcAft>
                <a:spcPts val="0"/>
              </a:spcAft>
              <a:defRPr/>
            </a:pPr>
            <a:r>
              <a:rPr lang="ru-RU" b="0" dirty="0">
                <a:latin typeface="+mn-lt"/>
                <a:cs typeface="+mn-cs"/>
              </a:rPr>
              <a:t>Организация комплексных участков </a:t>
            </a:r>
          </a:p>
        </p:txBody>
      </p:sp>
      <p:sp>
        <p:nvSpPr>
          <p:cNvPr id="24" name="Номер слайда 23"/>
          <p:cNvSpPr txBox="1">
            <a:spLocks noGrp="1"/>
          </p:cNvSpPr>
          <p:nvPr/>
        </p:nvSpPr>
        <p:spPr>
          <a:xfrm>
            <a:off x="6457950" y="6356350"/>
            <a:ext cx="2057400" cy="365125"/>
          </a:xfrm>
          <a:prstGeom prst="rect">
            <a:avLst/>
          </a:prstGeom>
          <a:noFill/>
        </p:spPr>
        <p:txBody>
          <a:bodyPr anchor="ctr"/>
          <a:lstStyle/>
          <a:p>
            <a:pPr algn="r" fontAlgn="auto">
              <a:spcBef>
                <a:spcPts val="0"/>
              </a:spcBef>
              <a:spcAft>
                <a:spcPts val="0"/>
              </a:spcAft>
              <a:defRPr/>
            </a:pPr>
            <a:fld id="{9A78B090-0FF7-4580-BC17-78B250226398}" type="slidenum">
              <a:rPr lang="ru-RU" sz="1200" b="0">
                <a:solidFill>
                  <a:schemeClr val="tx1">
                    <a:tint val="75000"/>
                  </a:schemeClr>
                </a:solidFill>
                <a:latin typeface="+mn-lt"/>
                <a:cs typeface="+mn-cs"/>
              </a:rPr>
              <a:pPr algn="r" fontAlgn="auto">
                <a:spcBef>
                  <a:spcPts val="0"/>
                </a:spcBef>
                <a:spcAft>
                  <a:spcPts val="0"/>
                </a:spcAft>
                <a:defRPr/>
              </a:pPr>
              <a:t>22</a:t>
            </a:fld>
            <a:endParaRPr lang="ru-RU" sz="1200" b="0">
              <a:solidFill>
                <a:schemeClr val="tx1">
                  <a:tint val="75000"/>
                </a:schemeClr>
              </a:solidFill>
              <a:latin typeface="+mn-lt"/>
              <a:cs typeface="+mn-cs"/>
            </a:endParaRPr>
          </a:p>
        </p:txBody>
      </p:sp>
      <p:sp>
        <p:nvSpPr>
          <p:cNvPr id="25" name="Номер слайда 24"/>
          <p:cNvSpPr txBox="1">
            <a:spLocks noGrp="1"/>
          </p:cNvSpPr>
          <p:nvPr/>
        </p:nvSpPr>
        <p:spPr>
          <a:xfrm>
            <a:off x="6443663" y="6381750"/>
            <a:ext cx="2057400" cy="365125"/>
          </a:xfrm>
          <a:prstGeom prst="rect">
            <a:avLst/>
          </a:prstGeom>
          <a:noFill/>
        </p:spPr>
        <p:txBody>
          <a:bodyPr anchor="ctr"/>
          <a:lstStyle/>
          <a:p>
            <a:pPr algn="r" fontAlgn="auto">
              <a:spcBef>
                <a:spcPts val="0"/>
              </a:spcBef>
              <a:spcAft>
                <a:spcPts val="0"/>
              </a:spcAft>
              <a:defRPr/>
            </a:pPr>
            <a:fld id="{95B9D49C-2CC3-4370-839D-8865FFC70439}" type="slidenum">
              <a:rPr lang="ru-RU" sz="1200" b="0">
                <a:solidFill>
                  <a:schemeClr val="tx1">
                    <a:tint val="75000"/>
                  </a:schemeClr>
                </a:solidFill>
                <a:latin typeface="+mn-lt"/>
                <a:cs typeface="+mn-cs"/>
              </a:rPr>
              <a:pPr algn="r" fontAlgn="auto">
                <a:spcBef>
                  <a:spcPts val="0"/>
                </a:spcBef>
                <a:spcAft>
                  <a:spcPts val="0"/>
                </a:spcAft>
                <a:defRPr/>
              </a:pPr>
              <a:t>22</a:t>
            </a:fld>
            <a:endParaRPr lang="ru-RU" sz="1200" b="0">
              <a:solidFill>
                <a:schemeClr val="tx1">
                  <a:tint val="75000"/>
                </a:schemeClr>
              </a:solidFill>
              <a:latin typeface="+mn-lt"/>
              <a:cs typeface="+mn-cs"/>
            </a:endParaRPr>
          </a:p>
        </p:txBody>
      </p:sp>
      <p:sp>
        <p:nvSpPr>
          <p:cNvPr id="9" name="Стрелка вправо 19"/>
          <p:cNvSpPr>
            <a:spLocks noChangeArrowheads="1"/>
          </p:cNvSpPr>
          <p:nvPr/>
        </p:nvSpPr>
        <p:spPr bwMode="auto">
          <a:xfrm>
            <a:off x="1403350" y="3400425"/>
            <a:ext cx="452438" cy="879475"/>
          </a:xfrm>
          <a:prstGeom prst="rightArrow">
            <a:avLst>
              <a:gd name="adj1" fmla="val 50000"/>
              <a:gd name="adj2" fmla="val 50000"/>
            </a:avLst>
          </a:prstGeom>
          <a:gradFill rotWithShape="1">
            <a:gsLst>
              <a:gs pos="0">
                <a:schemeClr val="bg1"/>
              </a:gs>
              <a:gs pos="100000">
                <a:srgbClr val="FFCC66"/>
              </a:gs>
            </a:gsLst>
            <a:lin ang="0" scaled="1"/>
          </a:gradFill>
          <a:ln w="25400" algn="ctr">
            <a:noFill/>
            <a:miter lim="800000"/>
            <a:headEnd/>
            <a:tailEnd/>
          </a:ln>
        </p:spPr>
        <p:txBody>
          <a:bodyPr anchor="ctr"/>
          <a:lstStyle/>
          <a:p>
            <a:pPr algn="ctr">
              <a:defRPr/>
            </a:pPr>
            <a:r>
              <a:rPr lang="ru-RU" b="0">
                <a:solidFill>
                  <a:srgbClr val="CC0000"/>
                </a:solidFill>
                <a:effectLst>
                  <a:outerShdw blurRad="38100" dist="38100" dir="2700000" algn="tl">
                    <a:srgbClr val="C0C0C0"/>
                  </a:outerShdw>
                </a:effectLst>
                <a:latin typeface="Calibri" pitchFamily="34" charset="0"/>
              </a:rPr>
              <a:t>2.</a:t>
            </a:r>
          </a:p>
        </p:txBody>
      </p:sp>
      <p:sp>
        <p:nvSpPr>
          <p:cNvPr id="10" name="Стрелка вправо 19"/>
          <p:cNvSpPr>
            <a:spLocks noChangeArrowheads="1"/>
          </p:cNvSpPr>
          <p:nvPr/>
        </p:nvSpPr>
        <p:spPr bwMode="auto">
          <a:xfrm>
            <a:off x="1403350" y="1147763"/>
            <a:ext cx="452438" cy="879475"/>
          </a:xfrm>
          <a:prstGeom prst="rightArrow">
            <a:avLst>
              <a:gd name="adj1" fmla="val 50000"/>
              <a:gd name="adj2" fmla="val 50000"/>
            </a:avLst>
          </a:prstGeom>
          <a:gradFill rotWithShape="1">
            <a:gsLst>
              <a:gs pos="0">
                <a:schemeClr val="bg1"/>
              </a:gs>
              <a:gs pos="100000">
                <a:srgbClr val="00FF00"/>
              </a:gs>
            </a:gsLst>
            <a:lin ang="0" scaled="1"/>
          </a:gradFill>
          <a:ln w="25400" algn="ctr">
            <a:noFill/>
            <a:miter lim="800000"/>
            <a:headEnd/>
            <a:tailEnd/>
          </a:ln>
        </p:spPr>
        <p:txBody>
          <a:bodyPr anchor="ctr"/>
          <a:lstStyle/>
          <a:p>
            <a:pPr algn="ctr">
              <a:defRPr/>
            </a:pPr>
            <a:r>
              <a:rPr lang="ru-RU" b="0">
                <a:solidFill>
                  <a:srgbClr val="CC0000"/>
                </a:solidFill>
                <a:effectLst>
                  <a:outerShdw blurRad="38100" dist="38100" dir="2700000" algn="tl">
                    <a:srgbClr val="C0C0C0"/>
                  </a:outerShdw>
                </a:effectLst>
                <a:latin typeface="Calibri" pitchFamily="34" charset="0"/>
              </a:rPr>
              <a:t>1.</a:t>
            </a:r>
          </a:p>
        </p:txBody>
      </p:sp>
      <p:sp>
        <p:nvSpPr>
          <p:cNvPr id="5" name="TextBox 4"/>
          <p:cNvSpPr txBox="1"/>
          <p:nvPr/>
        </p:nvSpPr>
        <p:spPr>
          <a:xfrm>
            <a:off x="3851275" y="2651125"/>
            <a:ext cx="5292725" cy="581025"/>
          </a:xfrm>
          <a:prstGeom prst="rect">
            <a:avLst/>
          </a:prstGeom>
          <a:solidFill>
            <a:schemeClr val="bg1">
              <a:lumMod val="85000"/>
            </a:schemeClr>
          </a:solidFill>
        </p:spPr>
        <p:txBody>
          <a:bodyPr>
            <a:spAutoFit/>
          </a:bodyPr>
          <a:lstStyle/>
          <a:p>
            <a:pPr>
              <a:defRPr/>
            </a:pPr>
            <a:r>
              <a:rPr lang="ru-RU" sz="1600" b="0">
                <a:latin typeface="Calibri" pitchFamily="34" charset="0"/>
              </a:rPr>
              <a:t>Перераспределение обязанностей между врачом и СМП </a:t>
            </a:r>
          </a:p>
        </p:txBody>
      </p:sp>
      <p:sp>
        <p:nvSpPr>
          <p:cNvPr id="15" name="TextBox 13"/>
          <p:cNvSpPr txBox="1"/>
          <p:nvPr/>
        </p:nvSpPr>
        <p:spPr>
          <a:xfrm>
            <a:off x="3765550" y="1762125"/>
            <a:ext cx="5378450" cy="366713"/>
          </a:xfrm>
          <a:prstGeom prst="rect">
            <a:avLst/>
          </a:prstGeom>
          <a:solidFill>
            <a:schemeClr val="bg1">
              <a:lumMod val="85000"/>
            </a:schemeClr>
          </a:solidFill>
        </p:spPr>
        <p:txBody>
          <a:bodyPr>
            <a:spAutoFit/>
          </a:bodyPr>
          <a:lstStyle/>
          <a:p>
            <a:pPr>
              <a:defRPr/>
            </a:pPr>
            <a:r>
              <a:rPr lang="ru-RU" b="0">
                <a:latin typeface="Calibri" pitchFamily="34" charset="0"/>
              </a:rPr>
              <a:t>Организация патронажных бригад</a:t>
            </a:r>
          </a:p>
        </p:txBody>
      </p:sp>
    </p:spTree>
    <p:extLst>
      <p:ext uri="{BB962C8B-B14F-4D97-AF65-F5344CB8AC3E}">
        <p14:creationId xmlns:p14="http://schemas.microsoft.com/office/powerpoint/2010/main" val="1564375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3175"/>
            <a:ext cx="9144000" cy="366713"/>
          </a:xfrm>
          <a:prstGeom prst="rect">
            <a:avLst/>
          </a:prstGeom>
          <a:solidFill>
            <a:srgbClr val="426997"/>
          </a:solidFill>
          <a:ln w="9525">
            <a:noFill/>
            <a:miter lim="800000"/>
            <a:headEnd/>
            <a:tailEnd/>
          </a:ln>
        </p:spPr>
        <p:txBody>
          <a:bodyPr>
            <a:spAutoFit/>
          </a:bodyPr>
          <a:lstStyle/>
          <a:p>
            <a:pPr algn="ctr" fontAlgn="auto">
              <a:spcBef>
                <a:spcPts val="0"/>
              </a:spcBef>
              <a:spcAft>
                <a:spcPts val="0"/>
              </a:spcAft>
              <a:defRPr/>
            </a:pPr>
            <a:r>
              <a:rPr lang="ru-RU" b="0" dirty="0">
                <a:solidFill>
                  <a:schemeClr val="bg1"/>
                </a:solidFill>
                <a:latin typeface="+mn-lt"/>
                <a:cs typeface="+mn-cs"/>
              </a:rPr>
              <a:t>ВАРИАНТЫ РАЗВИТИЯ ПЕРВИЧНОЙ МЕДИКО-САНИТАРНОЙ ПОМОЩИ</a:t>
            </a:r>
            <a:endParaRPr lang="ru-RU" b="0" cap="all" dirty="0">
              <a:solidFill>
                <a:schemeClr val="bg1"/>
              </a:solidFill>
              <a:latin typeface="+mn-lt"/>
              <a:cs typeface="+mn-cs"/>
            </a:endParaRPr>
          </a:p>
        </p:txBody>
      </p:sp>
      <p:sp>
        <p:nvSpPr>
          <p:cNvPr id="19" name="Стрелка вправо 18"/>
          <p:cNvSpPr>
            <a:spLocks noChangeArrowheads="1"/>
          </p:cNvSpPr>
          <p:nvPr/>
        </p:nvSpPr>
        <p:spPr bwMode="auto">
          <a:xfrm rot="5400000">
            <a:off x="2762250" y="2070100"/>
            <a:ext cx="677863" cy="658813"/>
          </a:xfrm>
          <a:prstGeom prst="rightArrow">
            <a:avLst>
              <a:gd name="adj1" fmla="val 50000"/>
              <a:gd name="adj2" fmla="val 51446"/>
            </a:avLst>
          </a:prstGeom>
          <a:gradFill rotWithShape="1">
            <a:gsLst>
              <a:gs pos="0">
                <a:schemeClr val="bg1"/>
              </a:gs>
              <a:gs pos="100000">
                <a:srgbClr val="99FF33"/>
              </a:gs>
            </a:gsLst>
            <a:lin ang="0" scaled="1"/>
          </a:gradFill>
          <a:ln w="25400" algn="ctr">
            <a:noFill/>
            <a:miter lim="800000"/>
            <a:headEnd/>
            <a:tailEnd/>
          </a:ln>
        </p:spPr>
        <p:txBody>
          <a:bodyPr rot="10800000" vert="eaVert" anchor="ctr"/>
          <a:lstStyle/>
          <a:p>
            <a:pPr algn="ctr" fontAlgn="auto">
              <a:spcBef>
                <a:spcPts val="0"/>
              </a:spcBef>
              <a:spcAft>
                <a:spcPts val="0"/>
              </a:spcAft>
              <a:defRPr/>
            </a:pPr>
            <a:endParaRPr lang="ru-RU" b="0">
              <a:solidFill>
                <a:schemeClr val="lt1"/>
              </a:solidFill>
              <a:latin typeface="+mn-lt"/>
              <a:cs typeface="+mn-cs"/>
            </a:endParaRPr>
          </a:p>
        </p:txBody>
      </p:sp>
      <p:sp>
        <p:nvSpPr>
          <p:cNvPr id="21" name="Стрелка вправо 20"/>
          <p:cNvSpPr>
            <a:spLocks noChangeArrowheads="1"/>
          </p:cNvSpPr>
          <p:nvPr/>
        </p:nvSpPr>
        <p:spPr bwMode="auto">
          <a:xfrm rot="5400000">
            <a:off x="7720807" y="2080418"/>
            <a:ext cx="698500" cy="658813"/>
          </a:xfrm>
          <a:prstGeom prst="rightArrow">
            <a:avLst>
              <a:gd name="adj1" fmla="val 50000"/>
              <a:gd name="adj2" fmla="val 53012"/>
            </a:avLst>
          </a:prstGeom>
          <a:gradFill rotWithShape="1">
            <a:gsLst>
              <a:gs pos="0">
                <a:schemeClr val="bg1"/>
              </a:gs>
              <a:gs pos="100000">
                <a:srgbClr val="FF0000"/>
              </a:gs>
            </a:gsLst>
            <a:lin ang="0" scaled="1"/>
          </a:gradFill>
          <a:ln w="25400" algn="ctr">
            <a:noFill/>
            <a:miter lim="800000"/>
            <a:headEnd/>
            <a:tailEnd/>
          </a:ln>
        </p:spPr>
        <p:txBody>
          <a:bodyPr rot="10800000" vert="eaVert" anchor="ctr"/>
          <a:lstStyle/>
          <a:p>
            <a:pPr algn="ctr" fontAlgn="auto">
              <a:spcBef>
                <a:spcPts val="0"/>
              </a:spcBef>
              <a:spcAft>
                <a:spcPts val="0"/>
              </a:spcAft>
              <a:defRPr/>
            </a:pPr>
            <a:endParaRPr lang="ru-RU" b="0">
              <a:solidFill>
                <a:schemeClr val="lt1"/>
              </a:solidFill>
              <a:latin typeface="+mn-lt"/>
              <a:cs typeface="+mn-cs"/>
            </a:endParaRPr>
          </a:p>
        </p:txBody>
      </p:sp>
      <p:sp>
        <p:nvSpPr>
          <p:cNvPr id="2" name="Прямоугольник 1"/>
          <p:cNvSpPr/>
          <p:nvPr/>
        </p:nvSpPr>
        <p:spPr>
          <a:xfrm>
            <a:off x="0" y="614363"/>
            <a:ext cx="1979613" cy="6243637"/>
          </a:xfrm>
          <a:prstGeom prst="rect">
            <a:avLst/>
          </a:prstGeom>
          <a:solidFill>
            <a:schemeClr val="bg2">
              <a:lumMod val="90000"/>
            </a:schemeClr>
          </a:solidFill>
        </p:spPr>
        <p:txBody>
          <a:bodyPr/>
          <a:lstStyle/>
          <a:p>
            <a:pPr algn="ctr" fontAlgn="auto">
              <a:spcBef>
                <a:spcPts val="0"/>
              </a:spcBef>
              <a:spcAft>
                <a:spcPts val="0"/>
              </a:spcAft>
              <a:defRPr/>
            </a:pPr>
            <a:endParaRPr lang="ru-RU" b="0" cap="all" dirty="0">
              <a:latin typeface="+mn-lt"/>
              <a:cs typeface="+mn-cs"/>
            </a:endParaRPr>
          </a:p>
          <a:p>
            <a:pPr algn="ctr" fontAlgn="auto">
              <a:spcBef>
                <a:spcPts val="0"/>
              </a:spcBef>
              <a:spcAft>
                <a:spcPts val="0"/>
              </a:spcAft>
              <a:defRPr/>
            </a:pPr>
            <a:r>
              <a:rPr lang="ru-RU" cap="all" dirty="0">
                <a:latin typeface="+mn-lt"/>
                <a:cs typeface="+mn-cs"/>
              </a:rPr>
              <a:t>Мероприятия</a:t>
            </a:r>
          </a:p>
          <a:p>
            <a:pPr algn="ctr" fontAlgn="auto">
              <a:spcBef>
                <a:spcPts val="0"/>
              </a:spcBef>
              <a:spcAft>
                <a:spcPts val="0"/>
              </a:spcAft>
              <a:defRPr/>
            </a:pPr>
            <a:endParaRPr lang="ru-RU" cap="all" dirty="0">
              <a:latin typeface="+mn-lt"/>
              <a:cs typeface="+mn-cs"/>
            </a:endParaRPr>
          </a:p>
          <a:p>
            <a:pPr algn="ctr" fontAlgn="auto">
              <a:spcBef>
                <a:spcPts val="0"/>
              </a:spcBef>
              <a:spcAft>
                <a:spcPts val="0"/>
              </a:spcAft>
              <a:defRPr/>
            </a:pPr>
            <a:r>
              <a:rPr lang="ru-RU" cap="all" dirty="0">
                <a:latin typeface="+mn-lt"/>
                <a:cs typeface="+mn-cs"/>
              </a:rPr>
              <a:t>И этапы их реализации</a:t>
            </a:r>
          </a:p>
          <a:p>
            <a:pPr algn="ctr" fontAlgn="auto">
              <a:spcBef>
                <a:spcPts val="0"/>
              </a:spcBef>
              <a:spcAft>
                <a:spcPts val="0"/>
              </a:spcAft>
              <a:defRPr/>
            </a:pPr>
            <a:endParaRPr lang="ru-RU" b="0" dirty="0">
              <a:latin typeface="+mn-lt"/>
              <a:cs typeface="+mn-cs"/>
            </a:endParaRPr>
          </a:p>
        </p:txBody>
      </p:sp>
      <p:sp>
        <p:nvSpPr>
          <p:cNvPr id="24" name="Стрелка вправо 23"/>
          <p:cNvSpPr>
            <a:spLocks noChangeArrowheads="1"/>
          </p:cNvSpPr>
          <p:nvPr/>
        </p:nvSpPr>
        <p:spPr bwMode="auto">
          <a:xfrm rot="5400000">
            <a:off x="5355431" y="2142332"/>
            <a:ext cx="677863" cy="660400"/>
          </a:xfrm>
          <a:prstGeom prst="rightArrow">
            <a:avLst>
              <a:gd name="adj1" fmla="val 50000"/>
              <a:gd name="adj2" fmla="val 51322"/>
            </a:avLst>
          </a:prstGeom>
          <a:gradFill rotWithShape="1">
            <a:gsLst>
              <a:gs pos="0">
                <a:schemeClr val="bg1"/>
              </a:gs>
              <a:gs pos="100000">
                <a:srgbClr val="FFCC00"/>
              </a:gs>
            </a:gsLst>
            <a:lin ang="0" scaled="1"/>
          </a:gradFill>
          <a:ln w="25400" algn="ctr">
            <a:noFill/>
            <a:miter lim="800000"/>
            <a:headEnd/>
            <a:tailEnd/>
          </a:ln>
        </p:spPr>
        <p:txBody>
          <a:bodyPr rot="10800000" vert="eaVert" anchor="ctr"/>
          <a:lstStyle/>
          <a:p>
            <a:pPr algn="ctr" fontAlgn="auto">
              <a:spcBef>
                <a:spcPts val="0"/>
              </a:spcBef>
              <a:spcAft>
                <a:spcPts val="0"/>
              </a:spcAft>
              <a:defRPr/>
            </a:pPr>
            <a:endParaRPr lang="ru-RU" b="0">
              <a:solidFill>
                <a:schemeClr val="lt1"/>
              </a:solidFill>
              <a:latin typeface="+mn-lt"/>
              <a:cs typeface="+mn-cs"/>
            </a:endParaRPr>
          </a:p>
        </p:txBody>
      </p:sp>
      <p:sp>
        <p:nvSpPr>
          <p:cNvPr id="6" name="TextBox 5"/>
          <p:cNvSpPr txBox="1"/>
          <p:nvPr/>
        </p:nvSpPr>
        <p:spPr>
          <a:xfrm>
            <a:off x="2154238" y="4318000"/>
            <a:ext cx="1939925" cy="1069975"/>
          </a:xfrm>
          <a:prstGeom prst="rect">
            <a:avLst/>
          </a:prstGeom>
          <a:solidFill>
            <a:schemeClr val="accent4">
              <a:lumMod val="40000"/>
              <a:lumOff val="60000"/>
            </a:schemeClr>
          </a:solidFill>
        </p:spPr>
        <p:txBody>
          <a:bodyPr anchor="ctr">
            <a:spAutoFit/>
          </a:bodyPr>
          <a:lstStyle/>
          <a:p>
            <a:pPr algn="ctr">
              <a:defRPr/>
            </a:pPr>
            <a:r>
              <a:rPr lang="ru-RU" sz="1600" b="0">
                <a:latin typeface="Calibri" pitchFamily="34" charset="0"/>
              </a:rPr>
              <a:t>Внедрение новых моделей организации ПМСП</a:t>
            </a:r>
          </a:p>
        </p:txBody>
      </p:sp>
      <p:sp>
        <p:nvSpPr>
          <p:cNvPr id="28680" name="TextBox 34"/>
          <p:cNvSpPr txBox="1">
            <a:spLocks noChangeArrowheads="1"/>
          </p:cNvSpPr>
          <p:nvPr/>
        </p:nvSpPr>
        <p:spPr bwMode="auto">
          <a:xfrm>
            <a:off x="2160588" y="3025775"/>
            <a:ext cx="1930400" cy="1069975"/>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1600" b="0">
                <a:latin typeface="Calibri" pitchFamily="34" charset="0"/>
              </a:rPr>
              <a:t>Внедрение новых организационных технологий  ПМСП</a:t>
            </a:r>
          </a:p>
        </p:txBody>
      </p:sp>
      <p:sp>
        <p:nvSpPr>
          <p:cNvPr id="28681" name="TextBox 35"/>
          <p:cNvSpPr txBox="1">
            <a:spLocks noChangeArrowheads="1"/>
          </p:cNvSpPr>
          <p:nvPr/>
        </p:nvSpPr>
        <p:spPr bwMode="auto">
          <a:xfrm>
            <a:off x="2160588" y="5707063"/>
            <a:ext cx="1938337" cy="9255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b="0">
                <a:latin typeface="Calibri" pitchFamily="34" charset="0"/>
              </a:rPr>
              <a:t>Подготовка кадров</a:t>
            </a:r>
          </a:p>
        </p:txBody>
      </p:sp>
      <p:sp>
        <p:nvSpPr>
          <p:cNvPr id="28682" name="TextBox 36"/>
          <p:cNvSpPr txBox="1">
            <a:spLocks noChangeArrowheads="1"/>
          </p:cNvSpPr>
          <p:nvPr/>
        </p:nvSpPr>
        <p:spPr bwMode="auto">
          <a:xfrm>
            <a:off x="7013575" y="3025775"/>
            <a:ext cx="1928813" cy="885825"/>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1600" b="0">
                <a:latin typeface="Calibri" pitchFamily="34" charset="0"/>
              </a:rPr>
              <a:t>Снижение дефицита и подготовка кадров</a:t>
            </a:r>
          </a:p>
        </p:txBody>
      </p:sp>
      <p:sp>
        <p:nvSpPr>
          <p:cNvPr id="38" name="TextBox 37"/>
          <p:cNvSpPr txBox="1"/>
          <p:nvPr/>
        </p:nvSpPr>
        <p:spPr>
          <a:xfrm>
            <a:off x="7013575" y="4406900"/>
            <a:ext cx="1928813" cy="1069975"/>
          </a:xfrm>
          <a:prstGeom prst="rect">
            <a:avLst/>
          </a:prstGeom>
          <a:solidFill>
            <a:schemeClr val="accent4">
              <a:lumMod val="40000"/>
              <a:lumOff val="60000"/>
            </a:schemeClr>
          </a:solidFill>
        </p:spPr>
        <p:txBody>
          <a:bodyPr>
            <a:spAutoFit/>
          </a:bodyPr>
          <a:lstStyle/>
          <a:p>
            <a:pPr algn="ctr">
              <a:defRPr/>
            </a:pPr>
            <a:r>
              <a:rPr lang="ru-RU" sz="1600" b="0">
                <a:latin typeface="Calibri" pitchFamily="34" charset="0"/>
              </a:rPr>
              <a:t>Внедрение новых моделей организации ПМСП</a:t>
            </a:r>
          </a:p>
        </p:txBody>
      </p:sp>
      <p:sp>
        <p:nvSpPr>
          <p:cNvPr id="28684" name="TextBox 38"/>
          <p:cNvSpPr txBox="1">
            <a:spLocks noChangeArrowheads="1"/>
          </p:cNvSpPr>
          <p:nvPr/>
        </p:nvSpPr>
        <p:spPr bwMode="auto">
          <a:xfrm>
            <a:off x="7013575" y="5659438"/>
            <a:ext cx="1928813" cy="1069975"/>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1600" b="0">
                <a:latin typeface="Calibri" pitchFamily="34" charset="0"/>
              </a:rPr>
              <a:t>Внедрение новых организационных технологий  ПМСП</a:t>
            </a:r>
          </a:p>
        </p:txBody>
      </p:sp>
      <p:sp>
        <p:nvSpPr>
          <p:cNvPr id="40" name="TextBox 39"/>
          <p:cNvSpPr txBox="1"/>
          <p:nvPr/>
        </p:nvSpPr>
        <p:spPr>
          <a:xfrm>
            <a:off x="4686300" y="3025775"/>
            <a:ext cx="1930400" cy="1069975"/>
          </a:xfrm>
          <a:prstGeom prst="rect">
            <a:avLst/>
          </a:prstGeom>
          <a:solidFill>
            <a:schemeClr val="accent4">
              <a:lumMod val="40000"/>
              <a:lumOff val="60000"/>
            </a:schemeClr>
          </a:solidFill>
        </p:spPr>
        <p:txBody>
          <a:bodyPr>
            <a:spAutoFit/>
          </a:bodyPr>
          <a:lstStyle/>
          <a:p>
            <a:pPr algn="ctr">
              <a:defRPr/>
            </a:pPr>
            <a:r>
              <a:rPr lang="ru-RU" sz="1600" b="0">
                <a:latin typeface="Calibri" pitchFamily="34" charset="0"/>
              </a:rPr>
              <a:t>Внедрение новых моделей организации ПМСП</a:t>
            </a:r>
          </a:p>
        </p:txBody>
      </p:sp>
      <p:sp>
        <p:nvSpPr>
          <p:cNvPr id="28686" name="TextBox 40"/>
          <p:cNvSpPr txBox="1">
            <a:spLocks noChangeArrowheads="1"/>
          </p:cNvSpPr>
          <p:nvPr/>
        </p:nvSpPr>
        <p:spPr bwMode="auto">
          <a:xfrm>
            <a:off x="4686300" y="4391025"/>
            <a:ext cx="1930400" cy="95885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1600" b="0">
                <a:latin typeface="Calibri" pitchFamily="34" charset="0"/>
              </a:rPr>
              <a:t>Снижение дефицита и подготовка кадров</a:t>
            </a:r>
          </a:p>
        </p:txBody>
      </p:sp>
      <p:sp>
        <p:nvSpPr>
          <p:cNvPr id="28687" name="TextBox 41"/>
          <p:cNvSpPr txBox="1">
            <a:spLocks noChangeArrowheads="1"/>
          </p:cNvSpPr>
          <p:nvPr/>
        </p:nvSpPr>
        <p:spPr bwMode="auto">
          <a:xfrm>
            <a:off x="4686300" y="5659438"/>
            <a:ext cx="1930400" cy="1069975"/>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1600" b="0">
                <a:latin typeface="Calibri" pitchFamily="34" charset="0"/>
              </a:rPr>
              <a:t>Внедрение новых организационных технологий  ПМСП</a:t>
            </a:r>
          </a:p>
        </p:txBody>
      </p:sp>
      <p:cxnSp>
        <p:nvCxnSpPr>
          <p:cNvPr id="11" name="Прямая соединительная линия 10"/>
          <p:cNvCxnSpPr/>
          <p:nvPr/>
        </p:nvCxnSpPr>
        <p:spPr>
          <a:xfrm flipV="1">
            <a:off x="0" y="2855913"/>
            <a:ext cx="9144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0" y="4181475"/>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0" y="5502275"/>
            <a:ext cx="91440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28691" name="TextBox 6"/>
          <p:cNvSpPr txBox="1">
            <a:spLocks noChangeArrowheads="1"/>
          </p:cNvSpPr>
          <p:nvPr/>
        </p:nvSpPr>
        <p:spPr bwMode="auto">
          <a:xfrm>
            <a:off x="2314575" y="641350"/>
            <a:ext cx="1536700" cy="14938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7313" indent="-87313"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buFontTx/>
              <a:buAutoNum type="romanUcPeriod"/>
            </a:pPr>
            <a:endParaRPr lang="ru-RU" b="0">
              <a:latin typeface="Calibri" pitchFamily="34" charset="0"/>
            </a:endParaRPr>
          </a:p>
          <a:p>
            <a:pPr algn="ctr" eaLnBrk="1" hangingPunct="1"/>
            <a:r>
              <a:rPr lang="ru-RU">
                <a:latin typeface="Calibri" pitchFamily="34" charset="0"/>
              </a:rPr>
              <a:t>1 вариант</a:t>
            </a:r>
            <a:endParaRPr lang="ru-RU" b="0">
              <a:latin typeface="Calibri" pitchFamily="34" charset="0"/>
            </a:endParaRPr>
          </a:p>
        </p:txBody>
      </p:sp>
      <p:sp>
        <p:nvSpPr>
          <p:cNvPr id="28692" name="TextBox 22"/>
          <p:cNvSpPr txBox="1">
            <a:spLocks noChangeArrowheads="1"/>
          </p:cNvSpPr>
          <p:nvPr/>
        </p:nvSpPr>
        <p:spPr bwMode="auto">
          <a:xfrm>
            <a:off x="4827588" y="649288"/>
            <a:ext cx="1544637" cy="149383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7313" indent="-87313"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buFontTx/>
              <a:buAutoNum type="romanUcPeriod"/>
            </a:pPr>
            <a:endParaRPr lang="ru-RU" b="0">
              <a:latin typeface="Calibri" pitchFamily="34" charset="0"/>
            </a:endParaRPr>
          </a:p>
          <a:p>
            <a:pPr algn="ctr" eaLnBrk="1" hangingPunct="1"/>
            <a:r>
              <a:rPr lang="ru-RU">
                <a:latin typeface="Calibri" pitchFamily="34" charset="0"/>
              </a:rPr>
              <a:t>2 вариант</a:t>
            </a:r>
            <a:endParaRPr lang="ru-RU" b="0">
              <a:latin typeface="Calibri" pitchFamily="34" charset="0"/>
            </a:endParaRPr>
          </a:p>
        </p:txBody>
      </p:sp>
      <p:sp>
        <p:nvSpPr>
          <p:cNvPr id="28693" name="TextBox 25"/>
          <p:cNvSpPr txBox="1">
            <a:spLocks noChangeArrowheads="1"/>
          </p:cNvSpPr>
          <p:nvPr/>
        </p:nvSpPr>
        <p:spPr bwMode="auto">
          <a:xfrm>
            <a:off x="7270750" y="661988"/>
            <a:ext cx="1549400" cy="1443037"/>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7313" indent="-87313"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buFontTx/>
              <a:buAutoNum type="romanUcPeriod"/>
            </a:pPr>
            <a:endParaRPr lang="ru-RU" b="0">
              <a:latin typeface="Calibri" pitchFamily="34" charset="0"/>
            </a:endParaRPr>
          </a:p>
          <a:p>
            <a:pPr algn="ctr" eaLnBrk="1" hangingPunct="1"/>
            <a:r>
              <a:rPr lang="ru-RU">
                <a:latin typeface="Calibri" pitchFamily="34" charset="0"/>
              </a:rPr>
              <a:t>3 вариант </a:t>
            </a:r>
          </a:p>
        </p:txBody>
      </p:sp>
      <p:sp>
        <p:nvSpPr>
          <p:cNvPr id="28694" name="TextBox 42"/>
          <p:cNvSpPr txBox="1">
            <a:spLocks noChangeArrowheads="1"/>
          </p:cNvSpPr>
          <p:nvPr/>
        </p:nvSpPr>
        <p:spPr bwMode="auto">
          <a:xfrm>
            <a:off x="100013" y="3076575"/>
            <a:ext cx="1209675" cy="950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2400">
                <a:latin typeface="Calibri" pitchFamily="34" charset="0"/>
              </a:rPr>
              <a:t>1 этап</a:t>
            </a:r>
          </a:p>
        </p:txBody>
      </p:sp>
      <p:sp>
        <p:nvSpPr>
          <p:cNvPr id="28695" name="TextBox 43"/>
          <p:cNvSpPr txBox="1">
            <a:spLocks noChangeArrowheads="1"/>
          </p:cNvSpPr>
          <p:nvPr/>
        </p:nvSpPr>
        <p:spPr bwMode="auto">
          <a:xfrm>
            <a:off x="107950" y="4392613"/>
            <a:ext cx="1209675" cy="952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2400">
                <a:latin typeface="Calibri" pitchFamily="34" charset="0"/>
              </a:rPr>
              <a:t>2 этап</a:t>
            </a:r>
          </a:p>
        </p:txBody>
      </p:sp>
      <p:sp>
        <p:nvSpPr>
          <p:cNvPr id="28696" name="TextBox 44"/>
          <p:cNvSpPr txBox="1">
            <a:spLocks noChangeArrowheads="1"/>
          </p:cNvSpPr>
          <p:nvPr/>
        </p:nvSpPr>
        <p:spPr bwMode="auto">
          <a:xfrm>
            <a:off x="100013" y="5684838"/>
            <a:ext cx="1209675" cy="952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ru-RU" sz="2400">
                <a:latin typeface="Calibri" pitchFamily="34" charset="0"/>
              </a:rPr>
              <a:t>3 этап</a:t>
            </a:r>
          </a:p>
        </p:txBody>
      </p:sp>
      <p:sp>
        <p:nvSpPr>
          <p:cNvPr id="25" name="Номер слайда 24"/>
          <p:cNvSpPr txBox="1">
            <a:spLocks noGrp="1"/>
          </p:cNvSpPr>
          <p:nvPr/>
        </p:nvSpPr>
        <p:spPr>
          <a:xfrm>
            <a:off x="6457950" y="6356350"/>
            <a:ext cx="2057400" cy="365125"/>
          </a:xfrm>
          <a:prstGeom prst="rect">
            <a:avLst/>
          </a:prstGeom>
          <a:noFill/>
        </p:spPr>
        <p:txBody>
          <a:bodyPr anchor="ctr"/>
          <a:lstStyle/>
          <a:p>
            <a:pPr algn="r" fontAlgn="auto">
              <a:spcBef>
                <a:spcPts val="0"/>
              </a:spcBef>
              <a:spcAft>
                <a:spcPts val="0"/>
              </a:spcAft>
              <a:defRPr/>
            </a:pPr>
            <a:fld id="{5CCD01EA-7EAD-4076-A884-EB4194A1A559}" type="slidenum">
              <a:rPr lang="ru-RU" sz="1200" b="0">
                <a:solidFill>
                  <a:schemeClr val="tx1">
                    <a:tint val="75000"/>
                  </a:schemeClr>
                </a:solidFill>
                <a:latin typeface="+mn-lt"/>
                <a:cs typeface="+mn-cs"/>
              </a:rPr>
              <a:pPr algn="r" fontAlgn="auto">
                <a:spcBef>
                  <a:spcPts val="0"/>
                </a:spcBef>
                <a:spcAft>
                  <a:spcPts val="0"/>
                </a:spcAft>
                <a:defRPr/>
              </a:pPr>
              <a:t>23</a:t>
            </a:fld>
            <a:endParaRPr lang="ru-RU" sz="1200" b="0">
              <a:solidFill>
                <a:schemeClr val="tx1">
                  <a:tint val="75000"/>
                </a:schemeClr>
              </a:solidFill>
              <a:latin typeface="+mn-lt"/>
              <a:cs typeface="+mn-cs"/>
            </a:endParaRPr>
          </a:p>
        </p:txBody>
      </p:sp>
      <p:sp>
        <p:nvSpPr>
          <p:cNvPr id="27" name="Номер слайда 26"/>
          <p:cNvSpPr txBox="1">
            <a:spLocks noGrp="1"/>
          </p:cNvSpPr>
          <p:nvPr/>
        </p:nvSpPr>
        <p:spPr>
          <a:xfrm>
            <a:off x="6457950" y="6356350"/>
            <a:ext cx="2057400" cy="365125"/>
          </a:xfrm>
          <a:prstGeom prst="rect">
            <a:avLst/>
          </a:prstGeom>
          <a:noFill/>
        </p:spPr>
        <p:txBody>
          <a:bodyPr anchor="ctr"/>
          <a:lstStyle/>
          <a:p>
            <a:pPr algn="r" fontAlgn="auto">
              <a:spcBef>
                <a:spcPts val="0"/>
              </a:spcBef>
              <a:spcAft>
                <a:spcPts val="0"/>
              </a:spcAft>
              <a:defRPr/>
            </a:pPr>
            <a:fld id="{C3473FD0-BD06-45A4-9CAC-7BC6C82CCE19}" type="slidenum">
              <a:rPr lang="ru-RU" sz="1200" b="0">
                <a:solidFill>
                  <a:schemeClr val="tx1">
                    <a:tint val="75000"/>
                  </a:schemeClr>
                </a:solidFill>
                <a:latin typeface="+mn-lt"/>
                <a:cs typeface="+mn-cs"/>
              </a:rPr>
              <a:pPr algn="r" fontAlgn="auto">
                <a:spcBef>
                  <a:spcPts val="0"/>
                </a:spcBef>
                <a:spcAft>
                  <a:spcPts val="0"/>
                </a:spcAft>
                <a:defRPr/>
              </a:pPr>
              <a:t>23</a:t>
            </a:fld>
            <a:endParaRPr lang="ru-RU" sz="1200" b="0">
              <a:solidFill>
                <a:schemeClr val="tx1">
                  <a:tint val="75000"/>
                </a:schemeClr>
              </a:solidFill>
              <a:latin typeface="+mn-lt"/>
              <a:cs typeface="+mn-cs"/>
            </a:endParaRPr>
          </a:p>
        </p:txBody>
      </p:sp>
    </p:spTree>
    <p:extLst>
      <p:ext uri="{BB962C8B-B14F-4D97-AF65-F5344CB8AC3E}">
        <p14:creationId xmlns:p14="http://schemas.microsoft.com/office/powerpoint/2010/main" val="30093528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 descr="lbs0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2363"/>
            <a:ext cx="1770063"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p:cNvSpPr>
          <p:nvPr>
            <p:ph type="title"/>
          </p:nvPr>
        </p:nvSpPr>
        <p:spPr>
          <a:xfrm>
            <a:off x="190500" y="119063"/>
            <a:ext cx="8643938" cy="1143000"/>
          </a:xfrm>
        </p:spPr>
        <p:txBody>
          <a:bodyPr/>
          <a:lstStyle/>
          <a:p>
            <a:pPr eaLnBrk="1" hangingPunct="1"/>
            <a:r>
              <a:rPr lang="ru-RU" sz="2800" b="1" smtClean="0">
                <a:solidFill>
                  <a:schemeClr val="tx2"/>
                </a:solidFill>
                <a:latin typeface="Arial" charset="0"/>
              </a:rPr>
              <a:t>Приоритетные Проекты, которые будут реализовываться с 2018г.</a:t>
            </a:r>
            <a:endParaRPr lang="ru-RU" sz="3200" smtClean="0">
              <a:solidFill>
                <a:schemeClr val="tx2"/>
              </a:solidFill>
              <a:latin typeface="Arial" charset="0"/>
            </a:endParaRPr>
          </a:p>
        </p:txBody>
      </p:sp>
      <p:sp>
        <p:nvSpPr>
          <p:cNvPr id="29700" name="AutoShape 3"/>
          <p:cNvSpPr>
            <a:spLocks noGrp="1" noChangeArrowheads="1"/>
          </p:cNvSpPr>
          <p:nvPr>
            <p:ph type="body" idx="1"/>
          </p:nvPr>
        </p:nvSpPr>
        <p:spPr>
          <a:xfrm>
            <a:off x="2092325" y="1277938"/>
            <a:ext cx="6437313" cy="1212850"/>
          </a:xfrm>
          <a:prstGeom prst="roundRect">
            <a:avLst>
              <a:gd name="adj" fmla="val 16667"/>
            </a:avLst>
          </a:prstGeom>
          <a:solidFill>
            <a:srgbClr val="99CCFF"/>
          </a:solidFill>
          <a:ln w="28575">
            <a:solidFill>
              <a:srgbClr val="CCECFF"/>
            </a:solidFill>
            <a:round/>
            <a:headEnd type="none" w="med" len="med"/>
            <a:tailEnd type="none" w="med" len="med"/>
          </a:ln>
        </p:spPr>
        <p:txBody>
          <a:bodyPr>
            <a:spAutoFit/>
          </a:bodyPr>
          <a:lstStyle/>
          <a:p>
            <a:pPr marL="0" indent="0" eaLnBrk="1" hangingPunct="1">
              <a:lnSpc>
                <a:spcPct val="90000"/>
              </a:lnSpc>
              <a:spcBef>
                <a:spcPct val="100000"/>
              </a:spcBef>
              <a:buFont typeface="Arial" charset="0"/>
              <a:buNone/>
            </a:pPr>
            <a:r>
              <a:rPr lang="ru-RU" sz="2400" smtClean="0">
                <a:latin typeface="Arial" charset="0"/>
              </a:rPr>
              <a:t>«Создание новой модели медицинской организации, оказывающей первичную </a:t>
            </a:r>
            <a:br>
              <a:rPr lang="ru-RU" sz="2400" smtClean="0">
                <a:latin typeface="Arial" charset="0"/>
              </a:rPr>
            </a:br>
            <a:r>
              <a:rPr lang="ru-RU" sz="2400" smtClean="0">
                <a:latin typeface="Arial" charset="0"/>
              </a:rPr>
              <a:t>медико-санитарную помощь» </a:t>
            </a:r>
          </a:p>
        </p:txBody>
      </p:sp>
      <p:sp>
        <p:nvSpPr>
          <p:cNvPr id="29701" name="AutoShape 12"/>
          <p:cNvSpPr>
            <a:spLocks/>
          </p:cNvSpPr>
          <p:nvPr/>
        </p:nvSpPr>
        <p:spPr bwMode="auto">
          <a:xfrm>
            <a:off x="2101850" y="3074988"/>
            <a:ext cx="6350000" cy="1319212"/>
          </a:xfrm>
          <a:prstGeom prst="roundRect">
            <a:avLst>
              <a:gd name="adj" fmla="val 16667"/>
            </a:avLst>
          </a:prstGeom>
          <a:solidFill>
            <a:srgbClr val="99CCFF"/>
          </a:solidFill>
          <a:ln w="9525">
            <a:solidFill>
              <a:srgbClr val="CCECFF"/>
            </a:solidFill>
            <a:round/>
            <a:headEnd/>
            <a:tailEnd/>
          </a:ln>
        </p:spPr>
        <p:txBody>
          <a:bodyPr/>
          <a:lstStyle/>
          <a:p>
            <a:pPr>
              <a:lnSpc>
                <a:spcPct val="115000"/>
              </a:lnSpc>
              <a:spcBef>
                <a:spcPct val="100000"/>
              </a:spcBef>
              <a:buFont typeface="Arial" charset="0"/>
              <a:buNone/>
            </a:pPr>
            <a:r>
              <a:rPr lang="ru-RU" sz="2400" b="0"/>
              <a:t>«Новые кадры современного здравоохранения»</a:t>
            </a:r>
          </a:p>
        </p:txBody>
      </p:sp>
      <p:pic>
        <p:nvPicPr>
          <p:cNvPr id="29702" name="Picture 13" descr="32do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3051175"/>
            <a:ext cx="1600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AutoShape 5"/>
          <p:cNvSpPr>
            <a:spLocks noChangeArrowheads="1"/>
          </p:cNvSpPr>
          <p:nvPr/>
        </p:nvSpPr>
        <p:spPr bwMode="auto">
          <a:xfrm>
            <a:off x="500063" y="4933950"/>
            <a:ext cx="8539162" cy="1416050"/>
          </a:xfrm>
          <a:prstGeom prst="roundRect">
            <a:avLst>
              <a:gd name="adj" fmla="val 16667"/>
            </a:avLst>
          </a:prstGeom>
          <a:solidFill>
            <a:srgbClr val="F2F3BB"/>
          </a:solidFill>
          <a:ln w="28575">
            <a:solidFill>
              <a:schemeClr val="hlink"/>
            </a:solidFill>
            <a:round/>
            <a:headEnd/>
            <a:tailEnd/>
          </a:ln>
          <a:effectLst/>
        </p:spPr>
        <p:txBody>
          <a:bodyPr>
            <a:spAutoFit/>
          </a:bodyPr>
          <a:lstStyle/>
          <a:p>
            <a:pPr algn="ctr" eaLnBrk="0" hangingPunct="0">
              <a:lnSpc>
                <a:spcPct val="80000"/>
              </a:lnSpc>
              <a:defRPr/>
            </a:pPr>
            <a:r>
              <a:rPr lang="ru-RU" sz="2400">
                <a:solidFill>
                  <a:srgbClr val="FF3300"/>
                </a:solidFill>
                <a:effectLst>
                  <a:outerShdw blurRad="38100" dist="38100" dir="2700000" algn="tl">
                    <a:srgbClr val="000000"/>
                  </a:outerShdw>
                </a:effectLst>
              </a:rPr>
              <a:t>Таким образом, в настоящее время  созданы условия, которые позволяют существенно изменить роль СМП в оказании ПМСП, все зависит от вашей активности и желания их реализовать!</a:t>
            </a:r>
            <a:endParaRPr lang="ru-RU" sz="2400" b="0">
              <a:solidFill>
                <a:srgbClr val="FF3300"/>
              </a:solidFill>
            </a:endParaRPr>
          </a:p>
        </p:txBody>
      </p:sp>
    </p:spTree>
    <p:extLst>
      <p:ext uri="{BB962C8B-B14F-4D97-AF65-F5344CB8AC3E}">
        <p14:creationId xmlns:p14="http://schemas.microsoft.com/office/powerpoint/2010/main" val="1996558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179388" y="666979"/>
            <a:ext cx="8785225"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428625" algn="l"/>
              </a:tabLst>
            </a:pPr>
            <a:r>
              <a:rPr lang="ru-RU" altLang="ru-RU" sz="4400" b="1" dirty="0">
                <a:solidFill>
                  <a:srgbClr val="FF0000"/>
                </a:solidFill>
                <a:latin typeface="Garamond" pitchFamily="18" charset="0"/>
                <a:cs typeface="Times New Roman" pitchFamily="18" charset="0"/>
              </a:rPr>
              <a:t>Анализ деятельности специалистов сестринского дела медицинских организаций</a:t>
            </a:r>
            <a:endParaRPr lang="ru-RU" altLang="ru-RU" sz="4400" b="1" dirty="0">
              <a:solidFill>
                <a:srgbClr val="FF0000"/>
              </a:solidFill>
              <a:cs typeface="Times New Roman" pitchFamily="18" charset="0"/>
            </a:endParaRPr>
          </a:p>
          <a:p>
            <a:pPr algn="ctr">
              <a:tabLst>
                <a:tab pos="428625" algn="l"/>
              </a:tabLst>
            </a:pPr>
            <a:r>
              <a:rPr lang="ru-RU" altLang="ru-RU" sz="4400" b="1" dirty="0">
                <a:solidFill>
                  <a:srgbClr val="FF0000"/>
                </a:solidFill>
                <a:latin typeface="Garamond" pitchFamily="18" charset="0"/>
                <a:cs typeface="Times New Roman" pitchFamily="18" charset="0"/>
              </a:rPr>
              <a:t>Приволжского Федерального </a:t>
            </a:r>
            <a:r>
              <a:rPr lang="ru-RU" altLang="ru-RU" sz="4400" b="1" dirty="0" smtClean="0">
                <a:solidFill>
                  <a:srgbClr val="FF0000"/>
                </a:solidFill>
                <a:latin typeface="Garamond" pitchFamily="18" charset="0"/>
                <a:cs typeface="Times New Roman" pitchFamily="18" charset="0"/>
              </a:rPr>
              <a:t>Округа</a:t>
            </a:r>
          </a:p>
          <a:p>
            <a:pPr algn="ctr">
              <a:tabLst>
                <a:tab pos="428625" algn="l"/>
              </a:tabLst>
            </a:pPr>
            <a:endParaRPr lang="ru-RU" altLang="ru-RU" sz="3200" b="1" dirty="0" smtClean="0">
              <a:solidFill>
                <a:srgbClr val="FF0000"/>
              </a:solidFill>
              <a:latin typeface="Garamond" pitchFamily="18" charset="0"/>
              <a:cs typeface="Times New Roman" pitchFamily="18" charset="0"/>
            </a:endParaRPr>
          </a:p>
          <a:p>
            <a:pPr algn="ctr">
              <a:tabLst>
                <a:tab pos="428625" algn="l"/>
              </a:tabLst>
            </a:pPr>
            <a:r>
              <a:rPr lang="ru-RU" altLang="ru-RU" sz="3200" b="1" dirty="0" err="1" smtClean="0">
                <a:solidFill>
                  <a:srgbClr val="FF0000"/>
                </a:solidFill>
                <a:latin typeface="Garamond" pitchFamily="18" charset="0"/>
                <a:cs typeface="Times New Roman" pitchFamily="18" charset="0"/>
              </a:rPr>
              <a:t>Поклад</a:t>
            </a:r>
            <a:r>
              <a:rPr lang="ru-RU" altLang="ru-RU" sz="3200" b="1" dirty="0" smtClean="0">
                <a:solidFill>
                  <a:srgbClr val="FF0000"/>
                </a:solidFill>
                <a:latin typeface="Garamond" pitchFamily="18" charset="0"/>
                <a:cs typeface="Times New Roman" pitchFamily="18" charset="0"/>
              </a:rPr>
              <a:t> Людмила Александровна</a:t>
            </a:r>
            <a:endParaRPr lang="ru-RU" altLang="ru-RU" sz="4400" b="1" dirty="0" smtClean="0">
              <a:solidFill>
                <a:srgbClr val="FF0000"/>
              </a:solidFill>
              <a:latin typeface="Garamond" pitchFamily="18" charset="0"/>
              <a:cs typeface="Times New Roman" pitchFamily="18" charset="0"/>
            </a:endParaRPr>
          </a:p>
          <a:p>
            <a:pPr algn="ctr">
              <a:tabLst>
                <a:tab pos="428625" algn="l"/>
              </a:tabLst>
            </a:pPr>
            <a:endParaRPr lang="ru-RU" altLang="ru-RU" sz="4400" b="1" dirty="0">
              <a:solidFill>
                <a:srgbClr val="FF0000"/>
              </a:solidFill>
            </a:endParaRPr>
          </a:p>
        </p:txBody>
      </p:sp>
    </p:spTree>
    <p:extLst>
      <p:ext uri="{BB962C8B-B14F-4D97-AF65-F5344CB8AC3E}">
        <p14:creationId xmlns:p14="http://schemas.microsoft.com/office/powerpoint/2010/main" val="1452865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2"/>
          <p:cNvSpPr>
            <a:spLocks noChangeArrowheads="1"/>
          </p:cNvSpPr>
          <p:nvPr/>
        </p:nvSpPr>
        <p:spPr bwMode="auto">
          <a:xfrm>
            <a:off x="468313" y="4652963"/>
            <a:ext cx="828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28625" algn="l"/>
              </a:tabLst>
            </a:pPr>
            <a:r>
              <a:rPr lang="ru-RU" altLang="ru-RU" b="1">
                <a:latin typeface="Garamond" pitchFamily="18" charset="0"/>
                <a:cs typeface="Times New Roman" pitchFamily="18" charset="0"/>
              </a:rPr>
              <a:t>       В состав ПФО входят 14 регионов: </a:t>
            </a:r>
            <a:r>
              <a:rPr lang="ru-RU" altLang="ru-RU" b="1">
                <a:solidFill>
                  <a:srgbClr val="FF0000"/>
                </a:solidFill>
                <a:latin typeface="Garamond" pitchFamily="18" charset="0"/>
                <a:cs typeface="Times New Roman" pitchFamily="18" charset="0"/>
              </a:rPr>
              <a:t>6</a:t>
            </a:r>
            <a:r>
              <a:rPr lang="ru-RU" altLang="ru-RU" b="1">
                <a:latin typeface="Garamond" pitchFamily="18" charset="0"/>
                <a:cs typeface="Times New Roman" pitchFamily="18" charset="0"/>
              </a:rPr>
              <a:t> – республик, </a:t>
            </a:r>
            <a:r>
              <a:rPr lang="ru-RU" altLang="ru-RU" b="1">
                <a:solidFill>
                  <a:srgbClr val="FF0000"/>
                </a:solidFill>
                <a:latin typeface="Garamond" pitchFamily="18" charset="0"/>
                <a:cs typeface="Times New Roman" pitchFamily="18" charset="0"/>
              </a:rPr>
              <a:t>1</a:t>
            </a:r>
            <a:r>
              <a:rPr lang="ru-RU" altLang="ru-RU" b="1">
                <a:latin typeface="Garamond" pitchFamily="18" charset="0"/>
                <a:cs typeface="Times New Roman" pitchFamily="18" charset="0"/>
              </a:rPr>
              <a:t>- край, </a:t>
            </a:r>
            <a:r>
              <a:rPr lang="ru-RU" altLang="ru-RU" b="1">
                <a:solidFill>
                  <a:srgbClr val="FF0000"/>
                </a:solidFill>
                <a:latin typeface="Garamond" pitchFamily="18" charset="0"/>
                <a:cs typeface="Times New Roman" pitchFamily="18" charset="0"/>
              </a:rPr>
              <a:t>7 </a:t>
            </a:r>
            <a:r>
              <a:rPr lang="ru-RU" altLang="ru-RU" b="1">
                <a:latin typeface="Garamond" pitchFamily="18" charset="0"/>
                <a:cs typeface="Times New Roman" pitchFamily="18" charset="0"/>
              </a:rPr>
              <a:t>- областей                                                             </a:t>
            </a:r>
            <a:endParaRPr lang="ru-RU" altLang="ru-RU" sz="800" b="1"/>
          </a:p>
          <a:p>
            <a:pPr algn="just">
              <a:tabLst>
                <a:tab pos="428625" algn="l"/>
              </a:tabLst>
            </a:pPr>
            <a:r>
              <a:rPr lang="ru-RU" altLang="ru-RU">
                <a:latin typeface="Garamond" pitchFamily="18" charset="0"/>
                <a:cs typeface="Times New Roman" pitchFamily="18" charset="0"/>
              </a:rPr>
              <a:t>                                                                        </a:t>
            </a:r>
            <a:endParaRPr lang="ru-RU" altLang="ru-RU" sz="800"/>
          </a:p>
        </p:txBody>
      </p:sp>
      <p:sp>
        <p:nvSpPr>
          <p:cNvPr id="3075" name="Прямоугольник 4"/>
          <p:cNvSpPr>
            <a:spLocks noChangeArrowheads="1"/>
          </p:cNvSpPr>
          <p:nvPr/>
        </p:nvSpPr>
        <p:spPr bwMode="auto">
          <a:xfrm>
            <a:off x="539750" y="5157788"/>
            <a:ext cx="75612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tabLst>
                <a:tab pos="428625" algn="l"/>
              </a:tabLst>
            </a:pPr>
            <a:r>
              <a:rPr lang="ru-RU" altLang="ru-RU" b="1">
                <a:latin typeface="Garamond" pitchFamily="18" charset="0"/>
                <a:cs typeface="Times New Roman" pitchFamily="18" charset="0"/>
              </a:rPr>
              <a:t>       На 01.01.2016 года в медицинских организациях ПФО работает  </a:t>
            </a:r>
            <a:r>
              <a:rPr lang="ru-RU" altLang="ru-RU" sz="3200" b="1">
                <a:solidFill>
                  <a:srgbClr val="FF0000"/>
                </a:solidFill>
                <a:latin typeface="Garamond" pitchFamily="18" charset="0"/>
                <a:cs typeface="Times New Roman" pitchFamily="18" charset="0"/>
              </a:rPr>
              <a:t>278756</a:t>
            </a:r>
            <a:r>
              <a:rPr lang="ru-RU" altLang="ru-RU" b="1">
                <a:latin typeface="Garamond" pitchFamily="18" charset="0"/>
                <a:cs typeface="Times New Roman" pitchFamily="18" charset="0"/>
              </a:rPr>
              <a:t>  специалистов со средним медицинским образованием. </a:t>
            </a:r>
            <a:endParaRPr lang="ru-RU" altLang="ru-RU" sz="2400" b="1"/>
          </a:p>
        </p:txBody>
      </p:sp>
      <p:pic>
        <p:nvPicPr>
          <p:cNvPr id="3076" name="Picture 11" descr="http://funlib.ru/cimg/2014/102123/1859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88913"/>
            <a:ext cx="4073525"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384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ussia-open.com/files/1292/BASHKORTOS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http://www.russia-open.com/files/1298/KIROVSKAYA-OBL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1588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ttp://www.russia-open.com/files/1296/NIZHEGORODSKAYA-OB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1588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descr="http://www.russia-open.com/files/1295/ORENBURGSKAYA-OB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11588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Прямоугольник 6"/>
          <p:cNvSpPr>
            <a:spLocks noChangeArrowheads="1"/>
          </p:cNvSpPr>
          <p:nvPr/>
        </p:nvSpPr>
        <p:spPr bwMode="auto">
          <a:xfrm>
            <a:off x="179388" y="1484313"/>
            <a:ext cx="156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6"/>
              </a:rPr>
              <a:t>Башкортостан</a:t>
            </a:r>
            <a:endParaRPr lang="ru-RU" altLang="ru-RU">
              <a:latin typeface="Calibri" pitchFamily="34" charset="0"/>
            </a:endParaRPr>
          </a:p>
        </p:txBody>
      </p:sp>
      <p:sp>
        <p:nvSpPr>
          <p:cNvPr id="4103" name="Прямоугольник 7"/>
          <p:cNvSpPr>
            <a:spLocks noChangeArrowheads="1"/>
          </p:cNvSpPr>
          <p:nvPr/>
        </p:nvSpPr>
        <p:spPr bwMode="auto">
          <a:xfrm>
            <a:off x="2124075" y="1484313"/>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a:latin typeface="Calibri" pitchFamily="34" charset="0"/>
                <a:hlinkClick r:id="rId7"/>
              </a:rPr>
              <a:t>Кировская Область</a:t>
            </a:r>
            <a:endParaRPr lang="ru-RU" altLang="ru-RU">
              <a:latin typeface="Calibri" pitchFamily="34" charset="0"/>
            </a:endParaRPr>
          </a:p>
        </p:txBody>
      </p:sp>
      <p:sp>
        <p:nvSpPr>
          <p:cNvPr id="4104" name="Прямоугольник 8"/>
          <p:cNvSpPr>
            <a:spLocks noChangeArrowheads="1"/>
          </p:cNvSpPr>
          <p:nvPr/>
        </p:nvSpPr>
        <p:spPr bwMode="auto">
          <a:xfrm>
            <a:off x="4500563" y="1412875"/>
            <a:ext cx="212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8"/>
              </a:rPr>
              <a:t>Нижегородская обл</a:t>
            </a:r>
            <a:endParaRPr lang="ru-RU" altLang="ru-RU">
              <a:latin typeface="Calibri" pitchFamily="34" charset="0"/>
            </a:endParaRPr>
          </a:p>
        </p:txBody>
      </p:sp>
      <p:sp>
        <p:nvSpPr>
          <p:cNvPr id="4105" name="Прямоугольник 9"/>
          <p:cNvSpPr>
            <a:spLocks noChangeArrowheads="1"/>
          </p:cNvSpPr>
          <p:nvPr/>
        </p:nvSpPr>
        <p:spPr bwMode="auto">
          <a:xfrm>
            <a:off x="6875463" y="1412875"/>
            <a:ext cx="255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a:latin typeface="Calibri" pitchFamily="34" charset="0"/>
                <a:hlinkClick r:id="rId9"/>
              </a:rPr>
              <a:t>Оренбургская область</a:t>
            </a:r>
            <a:endParaRPr lang="ru-RU" altLang="ru-RU">
              <a:latin typeface="Calibri" pitchFamily="34" charset="0"/>
            </a:endParaRPr>
          </a:p>
        </p:txBody>
      </p:sp>
      <p:pic>
        <p:nvPicPr>
          <p:cNvPr id="4106" name="Picture 10" descr="http://www.russia-open.com/files/1305/PENZENSKAYA-OBLAS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916113"/>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Прямоугольник 11"/>
          <p:cNvSpPr>
            <a:spLocks noChangeArrowheads="1"/>
          </p:cNvSpPr>
          <p:nvPr/>
        </p:nvSpPr>
        <p:spPr bwMode="auto">
          <a:xfrm>
            <a:off x="0" y="3068638"/>
            <a:ext cx="2143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11"/>
              </a:rPr>
              <a:t>Пензенская область</a:t>
            </a:r>
            <a:endParaRPr lang="ru-RU" altLang="ru-RU">
              <a:latin typeface="Calibri" pitchFamily="34" charset="0"/>
            </a:endParaRPr>
          </a:p>
        </p:txBody>
      </p:sp>
      <p:pic>
        <p:nvPicPr>
          <p:cNvPr id="4108" name="Picture 12" descr="http://www.russia-open.com/files/1304/PERMSKIJ-KRAJ.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4438" y="1916113"/>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Прямоугольник 13"/>
          <p:cNvSpPr>
            <a:spLocks noChangeArrowheads="1"/>
          </p:cNvSpPr>
          <p:nvPr/>
        </p:nvSpPr>
        <p:spPr bwMode="auto">
          <a:xfrm>
            <a:off x="2411413" y="3068638"/>
            <a:ext cx="169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13"/>
              </a:rPr>
              <a:t>Пермский край</a:t>
            </a:r>
            <a:endParaRPr lang="ru-RU" altLang="ru-RU">
              <a:latin typeface="Calibri" pitchFamily="34" charset="0"/>
            </a:endParaRPr>
          </a:p>
        </p:txBody>
      </p:sp>
      <p:pic>
        <p:nvPicPr>
          <p:cNvPr id="4110" name="Picture 14" descr="http://www.russia-open.com/files/1297/RESPUBLIKA-MARIJ-E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59338" y="1844675"/>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Прямоугольник 15"/>
          <p:cNvSpPr>
            <a:spLocks noChangeArrowheads="1"/>
          </p:cNvSpPr>
          <p:nvPr/>
        </p:nvSpPr>
        <p:spPr bwMode="auto">
          <a:xfrm>
            <a:off x="4427538" y="3068638"/>
            <a:ext cx="233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15"/>
              </a:rPr>
              <a:t>Республика Марий Эл</a:t>
            </a:r>
            <a:endParaRPr lang="ru-RU" altLang="ru-RU">
              <a:latin typeface="Calibri" pitchFamily="34" charset="0"/>
            </a:endParaRPr>
          </a:p>
        </p:txBody>
      </p:sp>
      <p:pic>
        <p:nvPicPr>
          <p:cNvPr id="4112" name="Picture 16" descr="http://www.russia-open.com/files/1299/RESPUBLIKA-MORDOVIYA.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5825" y="1844675"/>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Прямоугольник 17"/>
          <p:cNvSpPr>
            <a:spLocks noChangeArrowheads="1"/>
          </p:cNvSpPr>
          <p:nvPr/>
        </p:nvSpPr>
        <p:spPr bwMode="auto">
          <a:xfrm>
            <a:off x="6875463" y="3068638"/>
            <a:ext cx="2393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17"/>
              </a:rPr>
              <a:t>Республика Мордовия</a:t>
            </a:r>
            <a:endParaRPr lang="ru-RU" altLang="ru-RU">
              <a:latin typeface="Calibri" pitchFamily="34" charset="0"/>
            </a:endParaRPr>
          </a:p>
        </p:txBody>
      </p:sp>
      <p:pic>
        <p:nvPicPr>
          <p:cNvPr id="4114" name="Picture 18" descr="http://www.russia-open.com/files/1300/RESPUBLIKA-TATARSTA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5288" y="3573463"/>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Прямоугольник 19"/>
          <p:cNvSpPr>
            <a:spLocks noChangeArrowheads="1"/>
          </p:cNvSpPr>
          <p:nvPr/>
        </p:nvSpPr>
        <p:spPr bwMode="auto">
          <a:xfrm>
            <a:off x="0" y="4724400"/>
            <a:ext cx="2316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19"/>
              </a:rPr>
              <a:t>Республика Татарстан</a:t>
            </a:r>
            <a:endParaRPr lang="ru-RU" altLang="ru-RU">
              <a:latin typeface="Calibri" pitchFamily="34" charset="0"/>
            </a:endParaRPr>
          </a:p>
        </p:txBody>
      </p:sp>
      <p:pic>
        <p:nvPicPr>
          <p:cNvPr id="4116" name="Picture 20" descr="http://www.russia-open.com/files/1293/RESPUBLIKA-CHUVASHIY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55875" y="3573463"/>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Прямоугольник 21"/>
          <p:cNvSpPr>
            <a:spLocks noChangeArrowheads="1"/>
          </p:cNvSpPr>
          <p:nvPr/>
        </p:nvSpPr>
        <p:spPr bwMode="auto">
          <a:xfrm>
            <a:off x="2268538" y="4724400"/>
            <a:ext cx="222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21"/>
              </a:rPr>
              <a:t>Республика Чувашия</a:t>
            </a:r>
            <a:endParaRPr lang="ru-RU" altLang="ru-RU">
              <a:latin typeface="Calibri" pitchFamily="34" charset="0"/>
            </a:endParaRPr>
          </a:p>
        </p:txBody>
      </p:sp>
      <p:pic>
        <p:nvPicPr>
          <p:cNvPr id="4118" name="Picture 22" descr="http://www.russia-open.com/files/1303/SAMARSKAYA-OBLAST.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59338" y="3573463"/>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Прямоугольник 23"/>
          <p:cNvSpPr>
            <a:spLocks noChangeArrowheads="1"/>
          </p:cNvSpPr>
          <p:nvPr/>
        </p:nvSpPr>
        <p:spPr bwMode="auto">
          <a:xfrm>
            <a:off x="6948488" y="4652963"/>
            <a:ext cx="2303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a:latin typeface="Calibri" pitchFamily="34" charset="0"/>
                <a:hlinkClick r:id="rId23"/>
              </a:rPr>
              <a:t>Саратовская область</a:t>
            </a:r>
            <a:endParaRPr lang="ru-RU" altLang="ru-RU">
              <a:latin typeface="Calibri" pitchFamily="34" charset="0"/>
            </a:endParaRPr>
          </a:p>
        </p:txBody>
      </p:sp>
      <p:pic>
        <p:nvPicPr>
          <p:cNvPr id="4120" name="Picture 24" descr="http://www.russia-open.com/files/1294/SARATOVSKAYA-OBLAST.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80288" y="350043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1" name="Прямоугольник 25"/>
          <p:cNvSpPr>
            <a:spLocks noChangeArrowheads="1"/>
          </p:cNvSpPr>
          <p:nvPr/>
        </p:nvSpPr>
        <p:spPr bwMode="auto">
          <a:xfrm>
            <a:off x="4643438" y="4724400"/>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a:latin typeface="Calibri" pitchFamily="34" charset="0"/>
                <a:hlinkClick r:id="rId25"/>
              </a:rPr>
              <a:t>Самарская область</a:t>
            </a:r>
            <a:endParaRPr lang="ru-RU" altLang="ru-RU">
              <a:latin typeface="Calibri" pitchFamily="34" charset="0"/>
            </a:endParaRPr>
          </a:p>
        </p:txBody>
      </p:sp>
      <p:pic>
        <p:nvPicPr>
          <p:cNvPr id="4122" name="Picture 26" descr="http://www.russia-open.com/files/1301/UDMURTIYA.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55875" y="515778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Прямоугольник 28"/>
          <p:cNvSpPr>
            <a:spLocks noChangeArrowheads="1"/>
          </p:cNvSpPr>
          <p:nvPr/>
        </p:nvSpPr>
        <p:spPr bwMode="auto">
          <a:xfrm>
            <a:off x="2700338" y="6308725"/>
            <a:ext cx="111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27"/>
              </a:rPr>
              <a:t>Удмуртия</a:t>
            </a:r>
            <a:endParaRPr lang="ru-RU" altLang="ru-RU">
              <a:latin typeface="Calibri" pitchFamily="34" charset="0"/>
            </a:endParaRPr>
          </a:p>
        </p:txBody>
      </p:sp>
      <p:pic>
        <p:nvPicPr>
          <p:cNvPr id="4124" name="Picture 28" descr="http://www.russia-open.com/files/1302/ULYANOVSKAYA-OBL.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59338" y="5157788"/>
            <a:ext cx="1504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5" name="Прямоугольник 30"/>
          <p:cNvSpPr>
            <a:spLocks noChangeArrowheads="1"/>
          </p:cNvSpPr>
          <p:nvPr/>
        </p:nvSpPr>
        <p:spPr bwMode="auto">
          <a:xfrm>
            <a:off x="4572000" y="6308725"/>
            <a:ext cx="2217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hlinkClick r:id="rId29"/>
              </a:rPr>
              <a:t>Ульяновская область</a:t>
            </a:r>
            <a:endParaRPr lang="ru-RU" altLang="ru-RU">
              <a:latin typeface="Calibri" pitchFamily="34" charset="0"/>
            </a:endParaRPr>
          </a:p>
        </p:txBody>
      </p:sp>
    </p:spTree>
    <p:extLst>
      <p:ext uri="{BB962C8B-B14F-4D97-AF65-F5344CB8AC3E}">
        <p14:creationId xmlns:p14="http://schemas.microsoft.com/office/powerpoint/2010/main" val="655847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Прямоугольник 2"/>
          <p:cNvSpPr>
            <a:spLocks noChangeArrowheads="1"/>
          </p:cNvSpPr>
          <p:nvPr/>
        </p:nvSpPr>
        <p:spPr bwMode="auto">
          <a:xfrm>
            <a:off x="611188" y="3357563"/>
            <a:ext cx="3419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sz="2000" b="1" i="1">
                <a:latin typeface="Calibri" pitchFamily="34" charset="0"/>
              </a:rPr>
              <a:t>Нижегородский кремль</a:t>
            </a:r>
          </a:p>
        </p:txBody>
      </p:sp>
      <p:sp>
        <p:nvSpPr>
          <p:cNvPr id="5123" name="Прямоугольник 4"/>
          <p:cNvSpPr>
            <a:spLocks noChangeArrowheads="1"/>
          </p:cNvSpPr>
          <p:nvPr/>
        </p:nvSpPr>
        <p:spPr bwMode="auto">
          <a:xfrm>
            <a:off x="2843213" y="-100013"/>
            <a:ext cx="3924300"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latin typeface="Calibri" pitchFamily="34" charset="0"/>
              </a:rPr>
              <a:t>Нижегородская область</a:t>
            </a:r>
            <a:endParaRPr lang="ru-RU" altLang="ru-RU" sz="2800">
              <a:solidFill>
                <a:srgbClr val="FF0000"/>
              </a:solidFill>
            </a:endParaRPr>
          </a:p>
        </p:txBody>
      </p:sp>
      <p:sp>
        <p:nvSpPr>
          <p:cNvPr id="5124" name="Прямоугольник 5"/>
          <p:cNvSpPr>
            <a:spLocks noChangeArrowheads="1"/>
          </p:cNvSpPr>
          <p:nvPr/>
        </p:nvSpPr>
        <p:spPr bwMode="auto">
          <a:xfrm>
            <a:off x="5102225" y="3141663"/>
            <a:ext cx="4041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Источник Серафима Саровского</a:t>
            </a:r>
          </a:p>
        </p:txBody>
      </p:sp>
      <p:pic>
        <p:nvPicPr>
          <p:cNvPr id="5125" name="Picture 7" descr="http://dmitryt.artphoto.pro/photo.ashx?photoid=431722&amp;typ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76250"/>
            <a:ext cx="39782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Прямоугольник 7"/>
          <p:cNvSpPr>
            <a:spLocks noChangeArrowheads="1"/>
          </p:cNvSpPr>
          <p:nvPr/>
        </p:nvSpPr>
        <p:spPr bwMode="auto">
          <a:xfrm>
            <a:off x="468313" y="6488113"/>
            <a:ext cx="2751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Чкаловская лестница</a:t>
            </a:r>
          </a:p>
        </p:txBody>
      </p:sp>
      <p:pic>
        <p:nvPicPr>
          <p:cNvPr id="5127" name="Picture 9" descr="http://smorodina.com/uploads/image/image/73277/objmainthumb__________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16338"/>
            <a:ext cx="4140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04813"/>
            <a:ext cx="47720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http://cs620923.vk.me/v620923814/ee0d/l2jpHAD4Hf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3500438"/>
            <a:ext cx="40338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Прямоугольник 13"/>
          <p:cNvSpPr>
            <a:spLocks noChangeArrowheads="1"/>
          </p:cNvSpPr>
          <p:nvPr/>
        </p:nvSpPr>
        <p:spPr bwMode="auto">
          <a:xfrm>
            <a:off x="6227763" y="6488113"/>
            <a:ext cx="144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Макарьево</a:t>
            </a:r>
            <a:endParaRPr lang="ru-RU" altLang="ru-RU" i="1"/>
          </a:p>
        </p:txBody>
      </p:sp>
    </p:spTree>
    <p:extLst>
      <p:ext uri="{BB962C8B-B14F-4D97-AF65-F5344CB8AC3E}">
        <p14:creationId xmlns:p14="http://schemas.microsoft.com/office/powerpoint/2010/main" val="568723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penza.giddom.com/sklad_bol/507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429000"/>
            <a:ext cx="30146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Прямоугольник 2"/>
          <p:cNvSpPr>
            <a:spLocks noChangeArrowheads="1"/>
          </p:cNvSpPr>
          <p:nvPr/>
        </p:nvSpPr>
        <p:spPr bwMode="auto">
          <a:xfrm>
            <a:off x="107950" y="6381750"/>
            <a:ext cx="363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sz="2000" b="1" i="1">
                <a:latin typeface="Calibri" pitchFamily="34" charset="0"/>
              </a:rPr>
              <a:t>Пензенская соборная мечеть</a:t>
            </a:r>
          </a:p>
        </p:txBody>
      </p:sp>
      <p:sp>
        <p:nvSpPr>
          <p:cNvPr id="6148" name="Прямоугольник 3"/>
          <p:cNvSpPr>
            <a:spLocks noChangeArrowheads="1"/>
          </p:cNvSpPr>
          <p:nvPr/>
        </p:nvSpPr>
        <p:spPr bwMode="auto">
          <a:xfrm>
            <a:off x="5003800" y="6381750"/>
            <a:ext cx="357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Музей-заповедник "Тарханы"</a:t>
            </a:r>
          </a:p>
        </p:txBody>
      </p:sp>
      <p:pic>
        <p:nvPicPr>
          <p:cNvPr id="61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500438"/>
            <a:ext cx="5253038"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Прямоугольник 5"/>
          <p:cNvSpPr>
            <a:spLocks noChangeArrowheads="1"/>
          </p:cNvSpPr>
          <p:nvPr/>
        </p:nvSpPr>
        <p:spPr bwMode="auto">
          <a:xfrm>
            <a:off x="250825" y="3068638"/>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Свето-музыкальный фонтан Спутник</a:t>
            </a:r>
          </a:p>
        </p:txBody>
      </p:sp>
      <p:pic>
        <p:nvPicPr>
          <p:cNvPr id="6151" name="Picture 6" descr="http://www.fontany.ru/assets/galleries/394/20150708-img_63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76250"/>
            <a:ext cx="4487863"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Прямоугольник 7"/>
          <p:cNvSpPr>
            <a:spLocks noChangeArrowheads="1"/>
          </p:cNvSpPr>
          <p:nvPr/>
        </p:nvSpPr>
        <p:spPr bwMode="auto">
          <a:xfrm>
            <a:off x="3492500" y="0"/>
            <a:ext cx="379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Пензенская область</a:t>
            </a:r>
          </a:p>
        </p:txBody>
      </p:sp>
      <p:sp>
        <p:nvSpPr>
          <p:cNvPr id="6153" name="Прямоугольник 8"/>
          <p:cNvSpPr>
            <a:spLocks noChangeArrowheads="1"/>
          </p:cNvSpPr>
          <p:nvPr/>
        </p:nvSpPr>
        <p:spPr bwMode="auto">
          <a:xfrm>
            <a:off x="5364163" y="2997200"/>
            <a:ext cx="3392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Памятник Первопоселенец</a:t>
            </a:r>
          </a:p>
        </p:txBody>
      </p:sp>
      <p:pic>
        <p:nvPicPr>
          <p:cNvPr id="6154" name="Picture 10" descr="http://utyugok.ru/misc/i/gallery/42406/17317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476250"/>
            <a:ext cx="3211512"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411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994122"/>
          </a:xfrm>
        </p:spPr>
        <p:txBody>
          <a:bodyPr>
            <a:noAutofit/>
          </a:bodyPr>
          <a:lstStyle/>
          <a:p>
            <a:r>
              <a:rPr lang="ru-RU" sz="2800" dirty="0" smtClean="0"/>
              <a:t/>
            </a:r>
            <a:br>
              <a:rPr lang="ru-RU" sz="2800" dirty="0" smtClean="0"/>
            </a:br>
            <a:r>
              <a:rPr lang="ru-RU" sz="2800" dirty="0" smtClean="0"/>
              <a:t>Представители Департамента медицинского образования и кадровой политики МЗ РФ,   МЗ Пензенской области и  ЦНИИОИЗ</a:t>
            </a:r>
            <a:br>
              <a:rPr lang="ru-RU" sz="2800" dirty="0" smtClean="0"/>
            </a:br>
            <a:endParaRPr lang="ru-RU" sz="2800" dirty="0"/>
          </a:p>
        </p:txBody>
      </p:sp>
      <p:pic>
        <p:nvPicPr>
          <p:cNvPr id="9218" name="Picture 2" descr="C:\Users\Larisa\Desktop\DSC_858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00200"/>
            <a:ext cx="8208912" cy="50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960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Прямоугольник 2"/>
          <p:cNvSpPr>
            <a:spLocks noChangeArrowheads="1"/>
          </p:cNvSpPr>
          <p:nvPr/>
        </p:nvSpPr>
        <p:spPr bwMode="auto">
          <a:xfrm>
            <a:off x="1042988" y="3213100"/>
            <a:ext cx="349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000" b="1" i="1">
                <a:latin typeface="Calibri" pitchFamily="34" charset="0"/>
              </a:rPr>
              <a:t>Мечеть Кул Шариф В Казани</a:t>
            </a:r>
          </a:p>
        </p:txBody>
      </p:sp>
      <p:pic>
        <p:nvPicPr>
          <p:cNvPr id="7171" name="Picture 7" descr="http://puzzleit.ru/files/puzzles/122/121908/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350"/>
            <a:ext cx="47228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Прямоугольник 3"/>
          <p:cNvSpPr>
            <a:spLocks noChangeArrowheads="1"/>
          </p:cNvSpPr>
          <p:nvPr/>
        </p:nvSpPr>
        <p:spPr bwMode="auto">
          <a:xfrm>
            <a:off x="4067175" y="0"/>
            <a:ext cx="417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sz="2800" b="1">
                <a:solidFill>
                  <a:srgbClr val="FF0000"/>
                </a:solidFill>
              </a:rPr>
              <a:t>Республика Татарстан</a:t>
            </a:r>
          </a:p>
        </p:txBody>
      </p:sp>
      <p:sp>
        <p:nvSpPr>
          <p:cNvPr id="7173" name="Прямоугольник 4"/>
          <p:cNvSpPr>
            <a:spLocks noChangeArrowheads="1"/>
          </p:cNvSpPr>
          <p:nvPr/>
        </p:nvSpPr>
        <p:spPr bwMode="auto">
          <a:xfrm>
            <a:off x="6227763" y="3068638"/>
            <a:ext cx="1912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Голубые озера</a:t>
            </a:r>
          </a:p>
        </p:txBody>
      </p:sp>
      <p:pic>
        <p:nvPicPr>
          <p:cNvPr id="7174" name="Picture 5" descr="https://img-fotki.yandex.ru/get/128446/220835038.3c/0_15543e_3ba9025e_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76250"/>
            <a:ext cx="37782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Прямоугольник 6"/>
          <p:cNvSpPr>
            <a:spLocks noChangeArrowheads="1"/>
          </p:cNvSpPr>
          <p:nvPr/>
        </p:nvSpPr>
        <p:spPr bwMode="auto">
          <a:xfrm>
            <a:off x="6156325" y="3573463"/>
            <a:ext cx="2433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Акташский провал</a:t>
            </a:r>
          </a:p>
        </p:txBody>
      </p:sp>
      <p:pic>
        <p:nvPicPr>
          <p:cNvPr id="71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4005263"/>
            <a:ext cx="6075362"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Прямоугольник 8"/>
          <p:cNvSpPr>
            <a:spLocks noChangeArrowheads="1"/>
          </p:cNvSpPr>
          <p:nvPr/>
        </p:nvSpPr>
        <p:spPr bwMode="auto">
          <a:xfrm>
            <a:off x="323850" y="3789363"/>
            <a:ext cx="4398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Билярское урочище «Святой ключ»</a:t>
            </a:r>
          </a:p>
        </p:txBody>
      </p:sp>
      <p:pic>
        <p:nvPicPr>
          <p:cNvPr id="7178" name="Picture 8" descr="http://kpfu.ru/portal/docs/F1048132787/bilyarsk.it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144963"/>
            <a:ext cx="3887788"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6224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3"/>
          <p:cNvSpPr>
            <a:spLocks noChangeArrowheads="1"/>
          </p:cNvSpPr>
          <p:nvPr/>
        </p:nvSpPr>
        <p:spPr bwMode="auto">
          <a:xfrm>
            <a:off x="2627313" y="0"/>
            <a:ext cx="4916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Республика Башкортостан</a:t>
            </a:r>
          </a:p>
        </p:txBody>
      </p:sp>
      <p:sp>
        <p:nvSpPr>
          <p:cNvPr id="8195" name="Прямоугольник 4"/>
          <p:cNvSpPr>
            <a:spLocks noChangeArrowheads="1"/>
          </p:cNvSpPr>
          <p:nvPr/>
        </p:nvSpPr>
        <p:spPr bwMode="auto">
          <a:xfrm>
            <a:off x="5148263" y="3213100"/>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Капова пещера (Шульган-Таш</a:t>
            </a:r>
            <a:r>
              <a:rPr lang="ru-RU" altLang="ru-RU" b="1"/>
              <a:t>)</a:t>
            </a:r>
          </a:p>
        </p:txBody>
      </p:sp>
      <p:pic>
        <p:nvPicPr>
          <p:cNvPr id="8196" name="Picture 5" descr="http://www.shulgan-tash.ru/wp-content/uploads/2013/08/Kapova-Portal_HD7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549275"/>
            <a:ext cx="4494212"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Прямоугольник 6"/>
          <p:cNvSpPr>
            <a:spLocks noChangeArrowheads="1"/>
          </p:cNvSpPr>
          <p:nvPr/>
        </p:nvSpPr>
        <p:spPr bwMode="auto">
          <a:xfrm>
            <a:off x="6227763" y="6308725"/>
            <a:ext cx="2027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Водопад Атыш</a:t>
            </a:r>
          </a:p>
        </p:txBody>
      </p:sp>
      <p:pic>
        <p:nvPicPr>
          <p:cNvPr id="8198" name="Picture 7" descr="https://upload.wikimedia.org/wikipedia/commons/c/c6/%D0%90%D1%82%D1%8B%D1%88_2011_%D0%B3%D0%BE%D0%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933825"/>
            <a:ext cx="40227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Прямоугольник 8"/>
          <p:cNvSpPr>
            <a:spLocks noChangeArrowheads="1"/>
          </p:cNvSpPr>
          <p:nvPr/>
        </p:nvSpPr>
        <p:spPr bwMode="auto">
          <a:xfrm>
            <a:off x="1476375" y="6308725"/>
            <a:ext cx="186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Голубое озеро</a:t>
            </a:r>
          </a:p>
        </p:txBody>
      </p:sp>
      <p:sp>
        <p:nvSpPr>
          <p:cNvPr id="8200" name="AutoShape 9" descr="https://imgp.golos.io/0x0/https:/mapala.net/storage/web/img/58ac515506349.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pic>
        <p:nvPicPr>
          <p:cNvPr id="8201" name="Picture 10" descr="C:\Users\26каб\Desktop\58ac5155063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73463"/>
            <a:ext cx="4103688"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Прямоугольник 11"/>
          <p:cNvSpPr>
            <a:spLocks noChangeArrowheads="1"/>
          </p:cNvSpPr>
          <p:nvPr/>
        </p:nvSpPr>
        <p:spPr bwMode="auto">
          <a:xfrm>
            <a:off x="827088" y="3141663"/>
            <a:ext cx="314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Башкирский Стоунхендж</a:t>
            </a:r>
          </a:p>
        </p:txBody>
      </p:sp>
      <p:pic>
        <p:nvPicPr>
          <p:cNvPr id="8203" name="Picture 12" descr="http://globaltalents.ru/upload/main/599/59900fd936145a4e385497d0f72eb7b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3859212"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952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https://yandex.ru/collections/picture/cards/5881644a1e37f60075d53d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4813"/>
            <a:ext cx="42243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http://s10.stc.all.kpcdn.net/share/i/4/740571/wx1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3789363"/>
            <a:ext cx="388778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Прямоугольник 2"/>
          <p:cNvSpPr>
            <a:spLocks noChangeArrowheads="1"/>
          </p:cNvSpPr>
          <p:nvPr/>
        </p:nvSpPr>
        <p:spPr bwMode="auto">
          <a:xfrm>
            <a:off x="755650" y="6396038"/>
            <a:ext cx="357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400" i="1"/>
              <a:t>"</a:t>
            </a:r>
            <a:r>
              <a:rPr lang="ru-RU" altLang="ru-RU" b="1" i="1"/>
              <a:t>Караван</a:t>
            </a:r>
            <a:r>
              <a:rPr lang="ru-RU" altLang="ru-RU" i="1"/>
              <a:t>-</a:t>
            </a:r>
            <a:r>
              <a:rPr lang="ru-RU" altLang="ru-RU" b="1" i="1"/>
              <a:t>сарай</a:t>
            </a:r>
            <a:r>
              <a:rPr lang="ru-RU" altLang="ru-RU" i="1"/>
              <a:t>" </a:t>
            </a:r>
            <a:r>
              <a:rPr lang="ru-RU" altLang="ru-RU" b="1" i="1"/>
              <a:t>в</a:t>
            </a:r>
            <a:r>
              <a:rPr lang="ru-RU" altLang="ru-RU" i="1"/>
              <a:t> </a:t>
            </a:r>
            <a:r>
              <a:rPr lang="ru-RU" altLang="ru-RU" b="1" i="1"/>
              <a:t>Оренбурге</a:t>
            </a:r>
            <a:endParaRPr lang="ru-RU" altLang="ru-RU" i="1"/>
          </a:p>
        </p:txBody>
      </p:sp>
      <p:sp>
        <p:nvSpPr>
          <p:cNvPr id="9221" name="Прямоугольник 3"/>
          <p:cNvSpPr>
            <a:spLocks noChangeArrowheads="1"/>
          </p:cNvSpPr>
          <p:nvPr/>
        </p:nvSpPr>
        <p:spPr bwMode="auto">
          <a:xfrm>
            <a:off x="4572000" y="188913"/>
            <a:ext cx="4222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Оренбургская область</a:t>
            </a:r>
          </a:p>
        </p:txBody>
      </p:sp>
      <p:sp>
        <p:nvSpPr>
          <p:cNvPr id="9222" name="Прямоугольник 4"/>
          <p:cNvSpPr>
            <a:spLocks noChangeArrowheads="1"/>
          </p:cNvSpPr>
          <p:nvPr/>
        </p:nvSpPr>
        <p:spPr bwMode="auto">
          <a:xfrm>
            <a:off x="179388" y="115888"/>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b="1" i="1"/>
              <a:t>Культурный комплекс "Национальная Деревня" </a:t>
            </a:r>
          </a:p>
        </p:txBody>
      </p:sp>
      <p:sp>
        <p:nvSpPr>
          <p:cNvPr id="9223" name="Прямоугольник 6"/>
          <p:cNvSpPr>
            <a:spLocks noChangeArrowheads="1"/>
          </p:cNvSpPr>
          <p:nvPr/>
        </p:nvSpPr>
        <p:spPr bwMode="auto">
          <a:xfrm>
            <a:off x="5651500" y="6308725"/>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Оренбургский платок</a:t>
            </a:r>
          </a:p>
        </p:txBody>
      </p:sp>
      <p:sp>
        <p:nvSpPr>
          <p:cNvPr id="9224" name="AutoShape 7" descr="https://www.beesbuzz.com/file/pic/marketplace/2012/03/fce628cea28b4ea173c51ad3fad90568.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pic>
        <p:nvPicPr>
          <p:cNvPr id="9225" name="Picture 8" descr="C:\Users\26каб\Desktop\fce628cea28b4ea173c51ad3fad905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429000"/>
            <a:ext cx="37925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Прямоугольник 9"/>
          <p:cNvSpPr>
            <a:spLocks noChangeArrowheads="1"/>
          </p:cNvSpPr>
          <p:nvPr/>
        </p:nvSpPr>
        <p:spPr bwMode="auto">
          <a:xfrm>
            <a:off x="6011863" y="2997200"/>
            <a:ext cx="278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Оренбургские валенки</a:t>
            </a:r>
          </a:p>
        </p:txBody>
      </p:sp>
      <p:pic>
        <p:nvPicPr>
          <p:cNvPr id="922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765175"/>
            <a:ext cx="36417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786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500438"/>
            <a:ext cx="436086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 descr="http://putevojdnevnik.ru/images/stories/rossia/privolghe/ozero-shajtan/ozero-shajt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005263"/>
            <a:ext cx="40036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http://www.kipov.ru/upload/medialibrary/4ab/4abc3c3e9f25e7479c808cbb062a88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45037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http://s3.fotokto.ru/photo/full/101/10121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1125538"/>
            <a:ext cx="39243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Прямоугольник 4"/>
          <p:cNvSpPr>
            <a:spLocks noChangeArrowheads="1"/>
          </p:cNvSpPr>
          <p:nvPr/>
        </p:nvSpPr>
        <p:spPr bwMode="auto">
          <a:xfrm>
            <a:off x="4572000" y="4762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b="1" i="1"/>
              <a:t>Троицкая церковь и Успенский собор в Яранске</a:t>
            </a:r>
          </a:p>
        </p:txBody>
      </p:sp>
      <p:sp>
        <p:nvSpPr>
          <p:cNvPr id="10247" name="Прямоугольник 5"/>
          <p:cNvSpPr>
            <a:spLocks noChangeArrowheads="1"/>
          </p:cNvSpPr>
          <p:nvPr/>
        </p:nvSpPr>
        <p:spPr bwMode="auto">
          <a:xfrm>
            <a:off x="5364163" y="0"/>
            <a:ext cx="359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Кировская</a:t>
            </a:r>
            <a:r>
              <a:rPr lang="ru-RU" altLang="ru-RU" sz="2000" b="1">
                <a:solidFill>
                  <a:srgbClr val="FF0000"/>
                </a:solidFill>
              </a:rPr>
              <a:t> </a:t>
            </a:r>
            <a:r>
              <a:rPr lang="ru-RU" altLang="ru-RU" sz="2800" b="1">
                <a:solidFill>
                  <a:srgbClr val="FF0000"/>
                </a:solidFill>
              </a:rPr>
              <a:t>область</a:t>
            </a:r>
          </a:p>
        </p:txBody>
      </p:sp>
      <p:sp>
        <p:nvSpPr>
          <p:cNvPr id="10248" name="Прямоугольник 5"/>
          <p:cNvSpPr>
            <a:spLocks noChangeArrowheads="1"/>
          </p:cNvSpPr>
          <p:nvPr/>
        </p:nvSpPr>
        <p:spPr bwMode="auto">
          <a:xfrm>
            <a:off x="468313" y="6237288"/>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Атарская Лука (поющие пески</a:t>
            </a:r>
            <a:r>
              <a:rPr lang="ru-RU" altLang="ru-RU" b="1"/>
              <a:t>)</a:t>
            </a:r>
          </a:p>
        </p:txBody>
      </p:sp>
      <p:sp>
        <p:nvSpPr>
          <p:cNvPr id="10249" name="Прямоугольник 7"/>
          <p:cNvSpPr>
            <a:spLocks noChangeArrowheads="1"/>
          </p:cNvSpPr>
          <p:nvPr/>
        </p:nvSpPr>
        <p:spPr bwMode="auto">
          <a:xfrm>
            <a:off x="5435600" y="4221163"/>
            <a:ext cx="192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Озеро Шайтан</a:t>
            </a:r>
          </a:p>
        </p:txBody>
      </p:sp>
    </p:spTree>
    <p:extLst>
      <p:ext uri="{BB962C8B-B14F-4D97-AF65-F5344CB8AC3E}">
        <p14:creationId xmlns:p14="http://schemas.microsoft.com/office/powerpoint/2010/main" val="3772402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smileplanet.ru/upload/hl-photo/434/aa3/visherskiy_zapovednik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432276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Прямоугольник 2"/>
          <p:cNvSpPr>
            <a:spLocks noChangeArrowheads="1"/>
          </p:cNvSpPr>
          <p:nvPr/>
        </p:nvSpPr>
        <p:spPr bwMode="auto">
          <a:xfrm>
            <a:off x="1116013" y="3141663"/>
            <a:ext cx="289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Вишерский заповедник</a:t>
            </a:r>
          </a:p>
        </p:txBody>
      </p:sp>
      <p:sp>
        <p:nvSpPr>
          <p:cNvPr id="11268" name="Прямоугольник 3"/>
          <p:cNvSpPr>
            <a:spLocks noChangeArrowheads="1"/>
          </p:cNvSpPr>
          <p:nvPr/>
        </p:nvSpPr>
        <p:spPr bwMode="auto">
          <a:xfrm>
            <a:off x="5364163" y="115888"/>
            <a:ext cx="2474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400" b="1">
                <a:solidFill>
                  <a:srgbClr val="FF0000"/>
                </a:solidFill>
              </a:rPr>
              <a:t>Пермский край</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513" y="3716338"/>
            <a:ext cx="4408487"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Прямоугольник 6"/>
          <p:cNvSpPr>
            <a:spLocks noChangeArrowheads="1"/>
          </p:cNvSpPr>
          <p:nvPr/>
        </p:nvSpPr>
        <p:spPr bwMode="auto">
          <a:xfrm>
            <a:off x="5219700" y="6488113"/>
            <a:ext cx="3459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Кунгурская ледяная пещера</a:t>
            </a:r>
          </a:p>
        </p:txBody>
      </p:sp>
      <p:sp>
        <p:nvSpPr>
          <p:cNvPr id="11271" name="AutoShape 7" descr="https://happy-school.ru/_ph/46/994677704.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pic>
        <p:nvPicPr>
          <p:cNvPr id="11272" name="Picture 9" descr="http://s3.fotokto.ru/photo/full/395/3957995.jpg?r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16338"/>
            <a:ext cx="4005263"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Прямоугольник 9"/>
          <p:cNvSpPr>
            <a:spLocks noChangeArrowheads="1"/>
          </p:cNvSpPr>
          <p:nvPr/>
        </p:nvSpPr>
        <p:spPr bwMode="auto">
          <a:xfrm>
            <a:off x="0" y="6381750"/>
            <a:ext cx="4833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Белогорский Николаевский монастырь</a:t>
            </a:r>
          </a:p>
        </p:txBody>
      </p:sp>
      <p:pic>
        <p:nvPicPr>
          <p:cNvPr id="11274" name="Picture 11" descr="http://img-fotki.yandex.ru/get/5644/164062295.2/0_a78b1_3ffb8770_XXL.jpe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620713"/>
            <a:ext cx="42672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Прямоугольник 11"/>
          <p:cNvSpPr>
            <a:spLocks noChangeArrowheads="1"/>
          </p:cNvSpPr>
          <p:nvPr/>
        </p:nvSpPr>
        <p:spPr bwMode="auto">
          <a:xfrm>
            <a:off x="4140200" y="3284538"/>
            <a:ext cx="4922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Архитектурно-этнографический музей</a:t>
            </a:r>
          </a:p>
        </p:txBody>
      </p:sp>
      <p:sp>
        <p:nvSpPr>
          <p:cNvPr id="11276" name="Прямоугольник 12"/>
          <p:cNvSpPr>
            <a:spLocks noChangeArrowheads="1"/>
          </p:cNvSpPr>
          <p:nvPr/>
        </p:nvSpPr>
        <p:spPr bwMode="auto">
          <a:xfrm>
            <a:off x="5867400" y="2997200"/>
            <a:ext cx="1263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Хохловка</a:t>
            </a:r>
          </a:p>
        </p:txBody>
      </p:sp>
    </p:spTree>
    <p:extLst>
      <p:ext uri="{BB962C8B-B14F-4D97-AF65-F5344CB8AC3E}">
        <p14:creationId xmlns:p14="http://schemas.microsoft.com/office/powerpoint/2010/main" val="3694698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1"/>
          <p:cNvSpPr>
            <a:spLocks noChangeArrowheads="1"/>
          </p:cNvSpPr>
          <p:nvPr/>
        </p:nvSpPr>
        <p:spPr bwMode="auto">
          <a:xfrm>
            <a:off x="179388" y="115888"/>
            <a:ext cx="4433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Национальный парк Самарская Лука</a:t>
            </a:r>
          </a:p>
        </p:txBody>
      </p:sp>
      <p:pic>
        <p:nvPicPr>
          <p:cNvPr id="12291" name="Picture 6" descr="http://www.aukcion.zapoved.net/media/com_mtree/images/listings/m/38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781300"/>
            <a:ext cx="4103687"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http://st.vkonline.ru/image/1ed76fd9-72a3-432f-ade8-0148b6cb10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3429000"/>
            <a:ext cx="468471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Прямоугольник 6"/>
          <p:cNvSpPr>
            <a:spLocks noChangeArrowheads="1"/>
          </p:cNvSpPr>
          <p:nvPr/>
        </p:nvSpPr>
        <p:spPr bwMode="auto">
          <a:xfrm>
            <a:off x="468313" y="5589588"/>
            <a:ext cx="3455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b="1" i="1"/>
              <a:t>Уникальный архитектурный объект в стиле «новая готика» в селе Хрящевка </a:t>
            </a:r>
          </a:p>
        </p:txBody>
      </p:sp>
      <p:pic>
        <p:nvPicPr>
          <p:cNvPr id="1229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73075"/>
            <a:ext cx="4176713"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Прямоугольник 9"/>
          <p:cNvSpPr>
            <a:spLocks noChangeArrowheads="1"/>
          </p:cNvSpPr>
          <p:nvPr/>
        </p:nvSpPr>
        <p:spPr bwMode="auto">
          <a:xfrm>
            <a:off x="5003800" y="0"/>
            <a:ext cx="367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Самарская область</a:t>
            </a:r>
          </a:p>
        </p:txBody>
      </p:sp>
      <p:sp>
        <p:nvSpPr>
          <p:cNvPr id="12296" name="Прямоугольник 8"/>
          <p:cNvSpPr>
            <a:spLocks noChangeArrowheads="1"/>
          </p:cNvSpPr>
          <p:nvPr/>
        </p:nvSpPr>
        <p:spPr bwMode="auto">
          <a:xfrm>
            <a:off x="5651500" y="3068638"/>
            <a:ext cx="2484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Самарская игрушка</a:t>
            </a:r>
          </a:p>
        </p:txBody>
      </p:sp>
      <p:pic>
        <p:nvPicPr>
          <p:cNvPr id="12297" name="Picture 10" descr="https://samaralife.files.wordpress.com/2016/02/gorodetskaya_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476250"/>
            <a:ext cx="38909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361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http://twofb.ru/misc/i/gallery/55528/18559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221163"/>
            <a:ext cx="324008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Прямоугольник 2"/>
          <p:cNvSpPr>
            <a:spLocks noChangeArrowheads="1"/>
          </p:cNvSpPr>
          <p:nvPr/>
        </p:nvSpPr>
        <p:spPr bwMode="auto">
          <a:xfrm>
            <a:off x="3851275" y="0"/>
            <a:ext cx="4021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Саратовская область</a:t>
            </a:r>
          </a:p>
        </p:txBody>
      </p:sp>
      <p:sp>
        <p:nvSpPr>
          <p:cNvPr id="13316" name="Прямоугольник 4"/>
          <p:cNvSpPr>
            <a:spLocks noChangeArrowheads="1"/>
          </p:cNvSpPr>
          <p:nvPr/>
        </p:nvSpPr>
        <p:spPr bwMode="auto">
          <a:xfrm>
            <a:off x="323850" y="3860800"/>
            <a:ext cx="302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Храм Утоли</a:t>
            </a:r>
            <a:r>
              <a:rPr lang="ru-RU" altLang="ru-RU" i="1"/>
              <a:t> </a:t>
            </a:r>
            <a:r>
              <a:rPr lang="ru-RU" altLang="ru-RU" b="1" i="1"/>
              <a:t>моя</a:t>
            </a:r>
            <a:r>
              <a:rPr lang="ru-RU" altLang="ru-RU" i="1"/>
              <a:t> </a:t>
            </a:r>
            <a:r>
              <a:rPr lang="ru-RU" altLang="ru-RU" b="1" i="1"/>
              <a:t>печали</a:t>
            </a:r>
            <a:endParaRPr lang="ru-RU" altLang="ru-RU" i="1"/>
          </a:p>
        </p:txBody>
      </p:sp>
      <p:sp>
        <p:nvSpPr>
          <p:cNvPr id="13317" name="Прямоугольник 6"/>
          <p:cNvSpPr>
            <a:spLocks noChangeArrowheads="1"/>
          </p:cNvSpPr>
          <p:nvPr/>
        </p:nvSpPr>
        <p:spPr bwMode="auto">
          <a:xfrm>
            <a:off x="5219700" y="6308725"/>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b="1" i="1"/>
              <a:t>Саратовский Лимонарий</a:t>
            </a:r>
            <a:endParaRPr lang="ru-RU" altLang="ru-RU" i="1"/>
          </a:p>
        </p:txBody>
      </p:sp>
      <p:pic>
        <p:nvPicPr>
          <p:cNvPr id="13318" name="Picture 6" descr="http://1.bp.blogspot.com/-0b80Su9ElbE/VpTeMqziXfI/AAAAAAAAAgQ/RC3W0u7ylyI/s1600/S_gVwP4YLG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500438"/>
            <a:ext cx="37449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Прямоугольник 6"/>
          <p:cNvSpPr>
            <a:spLocks noChangeArrowheads="1"/>
          </p:cNvSpPr>
          <p:nvPr/>
        </p:nvSpPr>
        <p:spPr bwMode="auto">
          <a:xfrm>
            <a:off x="1979613" y="6308725"/>
            <a:ext cx="2078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a:t>Пещера Кудеяра</a:t>
            </a:r>
          </a:p>
        </p:txBody>
      </p:sp>
      <p:sp>
        <p:nvSpPr>
          <p:cNvPr id="13320" name="Rectangle 9"/>
          <p:cNvSpPr>
            <a:spLocks noChangeArrowheads="1"/>
          </p:cNvSpPr>
          <p:nvPr/>
        </p:nvSpPr>
        <p:spPr bwMode="auto">
          <a:xfrm>
            <a:off x="4859338" y="2997200"/>
            <a:ext cx="36734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58700" bIns="31740" anchor="ctr">
            <a:spAutoFit/>
          </a:bodyPr>
          <a:lstStyle/>
          <a:p>
            <a:r>
              <a:rPr lang="ru-RU" altLang="ru-RU" b="1" i="1"/>
              <a:t>Утес Степана Разина</a:t>
            </a:r>
          </a:p>
          <a:p>
            <a:r>
              <a:rPr lang="ru-RU" altLang="ru-RU" sz="600"/>
              <a:t>  </a:t>
            </a:r>
            <a:endParaRPr lang="ru-RU" altLang="ru-RU" sz="26300"/>
          </a:p>
        </p:txBody>
      </p:sp>
      <p:pic>
        <p:nvPicPr>
          <p:cNvPr id="13321" name="Picture 12" descr="http://krasotyrossii.ru/wp-content/uploads/2015/09/%D0%A3%D1%82%D0%B5%D1%81-%D0%A1%D1%82%D0%B5%D0%BF%D0%B0%D0%BD%D0%B0-%D0%A0%D0%B0%D0%B7%D0%B8%D0%BD%D0%B0-%D0%B2-%D0%A1%D0%B0%D1%80%D0%B0%D1%82%D0%BE%D0%B2%D0%B5-%D1%84%D0%BE%D1%82%D0%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76250"/>
            <a:ext cx="40005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4" descr="http://set-travel.com/images/%D1%82%D1%83%D1%80%D0%B3%D0%BE%D0%B3%D0%B5%D1%82/%D0%BC%D0%B0%D0%B9/28/%D0%A6%D0%B5%D1%80%D0%BA%D0%BE%D0%B2%D1%8C_%D1%83%D1%82%D0%BE%D0%BB%D0%B8_%D0%BC%D0%BE%D1%8F_%D0%BF%D0%B5%D1%87%D0%B0%D0%BB%D0%B8_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5888"/>
            <a:ext cx="3617912"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079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395288" y="2997200"/>
            <a:ext cx="391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Нечкинский национальный парк</a:t>
            </a:r>
          </a:p>
        </p:txBody>
      </p:sp>
      <p:pic>
        <p:nvPicPr>
          <p:cNvPr id="14339" name="Picture 2" descr="http://activeland.ru/wp-content/uploads/603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392612"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Прямоугольник 5"/>
          <p:cNvSpPr>
            <a:spLocks noChangeArrowheads="1"/>
          </p:cNvSpPr>
          <p:nvPr/>
        </p:nvSpPr>
        <p:spPr bwMode="auto">
          <a:xfrm>
            <a:off x="5068888" y="188913"/>
            <a:ext cx="4075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Республика Удмуртия</a:t>
            </a:r>
          </a:p>
        </p:txBody>
      </p:sp>
      <p:pic>
        <p:nvPicPr>
          <p:cNvPr id="14341" name="Picture 8" descr="http://s1.fotokto.ru/photo/full/63/639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284538"/>
            <a:ext cx="44116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Прямоугольник 7"/>
          <p:cNvSpPr>
            <a:spLocks noChangeArrowheads="1"/>
          </p:cNvSpPr>
          <p:nvPr/>
        </p:nvSpPr>
        <p:spPr bwMode="auto">
          <a:xfrm>
            <a:off x="4335463" y="6211888"/>
            <a:ext cx="4919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ru-RU" altLang="ru-RU" b="1" i="1"/>
              <a:t>Собор Святого Архистратига Михаила</a:t>
            </a:r>
          </a:p>
          <a:p>
            <a:pPr algn="ctr" eaLnBrk="1" hangingPunct="1"/>
            <a:r>
              <a:rPr lang="ru-RU" altLang="ru-RU" b="1" i="1"/>
              <a:t>Ижевск</a:t>
            </a:r>
          </a:p>
        </p:txBody>
      </p:sp>
      <p:sp>
        <p:nvSpPr>
          <p:cNvPr id="14343" name="Прямоугольник 8"/>
          <p:cNvSpPr>
            <a:spLocks noChangeArrowheads="1"/>
          </p:cNvSpPr>
          <p:nvPr/>
        </p:nvSpPr>
        <p:spPr bwMode="auto">
          <a:xfrm>
            <a:off x="827088" y="6165850"/>
            <a:ext cx="284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Кушманское городище</a:t>
            </a:r>
          </a:p>
        </p:txBody>
      </p:sp>
      <p:pic>
        <p:nvPicPr>
          <p:cNvPr id="14344" name="Picture 10" descr="http://udnii.ru/files/kartinki/Image00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00438"/>
            <a:ext cx="38163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Прямоугольник 8"/>
          <p:cNvSpPr>
            <a:spLocks noChangeArrowheads="1"/>
          </p:cNvSpPr>
          <p:nvPr/>
        </p:nvSpPr>
        <p:spPr bwMode="auto">
          <a:xfrm>
            <a:off x="5724525" y="2924175"/>
            <a:ext cx="199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Гора Байгурезь</a:t>
            </a:r>
          </a:p>
        </p:txBody>
      </p:sp>
      <p:pic>
        <p:nvPicPr>
          <p:cNvPr id="14346" name="Picture 10" descr="http://komanda-k.ru/sites/default/files/debesy2%20%2810%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692150"/>
            <a:ext cx="36258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472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prav-news.ru/www/news/2015/6/2145515452-55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15888"/>
            <a:ext cx="47307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Прямоугольник 2"/>
          <p:cNvSpPr>
            <a:spLocks noChangeArrowheads="1"/>
          </p:cNvSpPr>
          <p:nvPr/>
        </p:nvSpPr>
        <p:spPr bwMode="auto">
          <a:xfrm>
            <a:off x="0" y="3213100"/>
            <a:ext cx="515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Спасо-Вознесенский кафедральный собор</a:t>
            </a:r>
            <a:endParaRPr lang="ru-RU" altLang="ru-RU" i="1"/>
          </a:p>
        </p:txBody>
      </p:sp>
      <p:sp>
        <p:nvSpPr>
          <p:cNvPr id="15364" name="Прямоугольник 3"/>
          <p:cNvSpPr>
            <a:spLocks noChangeArrowheads="1"/>
          </p:cNvSpPr>
          <p:nvPr/>
        </p:nvSpPr>
        <p:spPr bwMode="auto">
          <a:xfrm>
            <a:off x="5103813" y="0"/>
            <a:ext cx="4040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Ульяновская область</a:t>
            </a:r>
            <a:endParaRPr lang="ru-RU" altLang="ru-RU" sz="2800">
              <a:solidFill>
                <a:srgbClr val="FF0000"/>
              </a:solidFill>
            </a:endParaRPr>
          </a:p>
        </p:txBody>
      </p:sp>
      <p:pic>
        <p:nvPicPr>
          <p:cNvPr id="15365" name="Picture 4" descr="&amp;Pcy;&amp;ocy;&amp;yucy;&amp;shchcy;&amp;icy;&amp;jcy; &amp;fcy;&amp;ocy;&amp;ncy;&amp;tcy;&amp;acy;&amp;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644900"/>
            <a:ext cx="40132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Прямоугольник 5"/>
          <p:cNvSpPr>
            <a:spLocks noChangeArrowheads="1"/>
          </p:cNvSpPr>
          <p:nvPr/>
        </p:nvSpPr>
        <p:spPr bwMode="auto">
          <a:xfrm>
            <a:off x="5940425" y="6489700"/>
            <a:ext cx="221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Поющий фонтан</a:t>
            </a:r>
          </a:p>
        </p:txBody>
      </p:sp>
      <p:pic>
        <p:nvPicPr>
          <p:cNvPr id="15367" name="Picture 6" descr="&amp;KHcy;&amp;rcy;&amp;acy;&amp;mcy;&amp;ocy;&amp;vcy;&amp;ycy;&amp;jcy; &amp;kcy;&amp;ocy;&amp;mcy;&amp;pcy;&amp;lcy;&amp;iecy;&amp;kcy;&amp;s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860800"/>
            <a:ext cx="476726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Прямоугольник 7"/>
          <p:cNvSpPr>
            <a:spLocks noChangeArrowheads="1"/>
          </p:cNvSpPr>
          <p:nvPr/>
        </p:nvSpPr>
        <p:spPr bwMode="auto">
          <a:xfrm>
            <a:off x="827088" y="6308725"/>
            <a:ext cx="2538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Храмовый комплекс</a:t>
            </a:r>
          </a:p>
        </p:txBody>
      </p:sp>
      <p:sp>
        <p:nvSpPr>
          <p:cNvPr id="15369" name="Прямоугольник 8"/>
          <p:cNvSpPr>
            <a:spLocks noChangeArrowheads="1"/>
          </p:cNvSpPr>
          <p:nvPr/>
        </p:nvSpPr>
        <p:spPr bwMode="auto">
          <a:xfrm>
            <a:off x="5867400" y="3213100"/>
            <a:ext cx="2847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«Сенгилеевские горы»</a:t>
            </a:r>
          </a:p>
        </p:txBody>
      </p:sp>
      <p:pic>
        <p:nvPicPr>
          <p:cNvPr id="15370" name="Picture 10" descr="https://pbs.twimg.com/media/C8APrQMWkAAyeC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620713"/>
            <a:ext cx="39973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322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33600"/>
            <a:ext cx="485775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Прямоугольник 2"/>
          <p:cNvSpPr>
            <a:spLocks noChangeArrowheads="1"/>
          </p:cNvSpPr>
          <p:nvPr/>
        </p:nvSpPr>
        <p:spPr bwMode="auto">
          <a:xfrm>
            <a:off x="971550" y="6381750"/>
            <a:ext cx="3003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Мордовский заповедник</a:t>
            </a:r>
          </a:p>
        </p:txBody>
      </p:sp>
      <p:sp>
        <p:nvSpPr>
          <p:cNvPr id="16388" name="Прямоугольник 3"/>
          <p:cNvSpPr>
            <a:spLocks noChangeArrowheads="1"/>
          </p:cNvSpPr>
          <p:nvPr/>
        </p:nvSpPr>
        <p:spPr bwMode="auto">
          <a:xfrm>
            <a:off x="4643438" y="115888"/>
            <a:ext cx="419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Республика Мордовия</a:t>
            </a:r>
          </a:p>
        </p:txBody>
      </p:sp>
      <p:sp>
        <p:nvSpPr>
          <p:cNvPr id="16389" name="Прямоугольник 5"/>
          <p:cNvSpPr>
            <a:spLocks noChangeArrowheads="1"/>
          </p:cNvSpPr>
          <p:nvPr/>
        </p:nvSpPr>
        <p:spPr bwMode="auto">
          <a:xfrm>
            <a:off x="5019675" y="6488113"/>
            <a:ext cx="412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Национальный</a:t>
            </a:r>
            <a:r>
              <a:rPr lang="ru-RU" altLang="ru-RU" i="1"/>
              <a:t> </a:t>
            </a:r>
            <a:r>
              <a:rPr lang="ru-RU" altLang="ru-RU" b="1" i="1"/>
              <a:t>парк</a:t>
            </a:r>
            <a:r>
              <a:rPr lang="ru-RU" altLang="ru-RU" i="1"/>
              <a:t> "</a:t>
            </a:r>
            <a:r>
              <a:rPr lang="ru-RU" altLang="ru-RU" b="1" i="1"/>
              <a:t>Смольный</a:t>
            </a:r>
            <a:r>
              <a:rPr lang="ru-RU" altLang="ru-RU" i="1"/>
              <a:t>" </a:t>
            </a:r>
            <a:r>
              <a:rPr lang="ru-RU" altLang="ru-RU"/>
              <a:t>.</a:t>
            </a:r>
          </a:p>
        </p:txBody>
      </p:sp>
      <p:pic>
        <p:nvPicPr>
          <p:cNvPr id="16390" name="Picture 4" descr="https://izvmor.ru/upload/iblock/5e1/kS6vBFexjQ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573463"/>
            <a:ext cx="38512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Прямоугольник 6"/>
          <p:cNvSpPr>
            <a:spLocks noChangeArrowheads="1"/>
          </p:cNvSpPr>
          <p:nvPr/>
        </p:nvSpPr>
        <p:spPr bwMode="auto">
          <a:xfrm>
            <a:off x="5940425" y="3213100"/>
            <a:ext cx="177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a:t>Озеро Инерка</a:t>
            </a:r>
          </a:p>
        </p:txBody>
      </p:sp>
      <p:pic>
        <p:nvPicPr>
          <p:cNvPr id="16392" name="Picture 8" descr="https://s00.yaplakal.com/pics/pics_original/4/0/5/61365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92150"/>
            <a:ext cx="386873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50863"/>
            <a:ext cx="489585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Прямоугольник 9"/>
          <p:cNvSpPr>
            <a:spLocks noChangeArrowheads="1"/>
          </p:cNvSpPr>
          <p:nvPr/>
        </p:nvSpPr>
        <p:spPr bwMode="auto">
          <a:xfrm>
            <a:off x="1403350" y="115888"/>
            <a:ext cx="193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Куклы-обереги</a:t>
            </a:r>
          </a:p>
        </p:txBody>
      </p:sp>
    </p:spTree>
    <p:extLst>
      <p:ext uri="{BB962C8B-B14F-4D97-AF65-F5344CB8AC3E}">
        <p14:creationId xmlns:p14="http://schemas.microsoft.com/office/powerpoint/2010/main" val="1301625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19256" cy="850106"/>
          </a:xfrm>
        </p:spPr>
        <p:txBody>
          <a:bodyPr/>
          <a:lstStyle/>
          <a:p>
            <a:r>
              <a:rPr lang="ru-RU" dirty="0" smtClean="0"/>
              <a:t>Президиум  конференции</a:t>
            </a:r>
            <a:endParaRPr lang="ru-RU" dirty="0"/>
          </a:p>
        </p:txBody>
      </p:sp>
      <p:pic>
        <p:nvPicPr>
          <p:cNvPr id="4098" name="Picture 2" descr="C:\Users\Larisa\Desktop\DSCN70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12776"/>
            <a:ext cx="7920880"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29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угольник 1"/>
          <p:cNvSpPr>
            <a:spLocks noChangeArrowheads="1"/>
          </p:cNvSpPr>
          <p:nvPr/>
        </p:nvSpPr>
        <p:spPr bwMode="auto">
          <a:xfrm>
            <a:off x="5148263" y="4797425"/>
            <a:ext cx="3995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b="1" i="1"/>
              <a:t>Государева гора Мариинского Посада</a:t>
            </a:r>
          </a:p>
        </p:txBody>
      </p:sp>
      <p:pic>
        <p:nvPicPr>
          <p:cNvPr id="17411" name="Picture 2" descr="&amp;Gcy;&amp;ocy;&amp;scy;&amp;ucy;&amp;dcy;&amp;acy;&amp;rcy;&amp;iecy;&amp;vcy;&amp;acy; &amp;gcy;&amp;ocy;&amp;rcy;&amp;acy; &amp;Mcy;&amp;acy;&amp;rcy;&amp;icy;&amp;icy;&amp;ncy;&amp;scy;&amp;kcy;&amp;ocy;&amp;gcy;&amp;ocy; &amp;Pcy;&amp;ocy;&amp;scy;&amp;acy;&amp;dcy;&amp;acy; - &amp;CHcy;&amp;ucy;&amp;vcy;&amp;acy;&amp;shcy;&amp;icy;&amp;yacy; &amp;Rcy;&amp;ocy;&amp;scy;&amp;scy;&amp;icy;&amp;yacy; - &amp;Pcy;&amp;rcy;&amp;icy;&amp;vcy;&amp;ocy;&amp;lcy;&amp;zhcy;&amp;softcy;&amp;ie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908050"/>
            <a:ext cx="5143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Прямоугольник 4"/>
          <p:cNvSpPr>
            <a:spLocks noChangeArrowheads="1"/>
          </p:cNvSpPr>
          <p:nvPr/>
        </p:nvSpPr>
        <p:spPr bwMode="auto">
          <a:xfrm>
            <a:off x="4572000" y="0"/>
            <a:ext cx="4316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Чувашская республика</a:t>
            </a:r>
          </a:p>
        </p:txBody>
      </p:sp>
      <p:sp>
        <p:nvSpPr>
          <p:cNvPr id="17413" name="Прямоугольник 5"/>
          <p:cNvSpPr>
            <a:spLocks noChangeArrowheads="1"/>
          </p:cNvSpPr>
          <p:nvPr/>
        </p:nvSpPr>
        <p:spPr bwMode="auto">
          <a:xfrm>
            <a:off x="5003800" y="5949950"/>
            <a:ext cx="213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b="1" i="1"/>
              <a:t>Чаваш Вармане</a:t>
            </a:r>
          </a:p>
        </p:txBody>
      </p:sp>
      <p:pic>
        <p:nvPicPr>
          <p:cNvPr id="17414" name="Picture 6" descr="https://upload.wikimedia.org/wikipedia/commons/thumb/8/8d/%D0%9D%D0%B0%D1%86%D0%BF%D0%B0%D1%80%D0%BA_%22%D0%A7%D0%B0%D0%B2%D0%B0%D1%88_%D0%B2%D0%B0%D1%80%D0%BC%D0%B0%D0%BD%D0%B5%22_%22%D0%9F%D0%B0%D1%80%D1%85%D0%B0%D1%82%D0%B0%D1%80%22.jpg/560px-%D0%9D%D0%B0%D1%86%D0%BF%D0%B0%D1%80%D0%BA_%22%D0%A7%D0%B0%D0%B2%D0%B0%D1%88_%D0%B2%D0%B0%D1%80%D0%BC%D0%B0%D0%BD%D0%B5%22_%22%D0%9F%D0%B0%D1%80%D1%85%D0%B0%D1%82%D0%B0%D1%8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57563"/>
            <a:ext cx="46640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Прямоугольник 7"/>
          <p:cNvSpPr>
            <a:spLocks noChangeArrowheads="1"/>
          </p:cNvSpPr>
          <p:nvPr/>
        </p:nvSpPr>
        <p:spPr bwMode="auto">
          <a:xfrm>
            <a:off x="684213" y="404813"/>
            <a:ext cx="2954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Присурский заповедник</a:t>
            </a:r>
          </a:p>
        </p:txBody>
      </p:sp>
      <p:pic>
        <p:nvPicPr>
          <p:cNvPr id="17416" name="Picture 8" descr="https://www.ecmo.ru/data/prisurskiy_zapovedni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836613"/>
            <a:ext cx="4784725"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6632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1"/>
          <p:cNvSpPr>
            <a:spLocks noChangeArrowheads="1"/>
          </p:cNvSpPr>
          <p:nvPr/>
        </p:nvSpPr>
        <p:spPr bwMode="auto">
          <a:xfrm>
            <a:off x="755650" y="188913"/>
            <a:ext cx="4106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800" b="1">
                <a:solidFill>
                  <a:srgbClr val="FF0000"/>
                </a:solidFill>
              </a:rPr>
              <a:t>Республика Марий Эл</a:t>
            </a:r>
          </a:p>
        </p:txBody>
      </p:sp>
      <p:sp>
        <p:nvSpPr>
          <p:cNvPr id="18435" name="Прямоугольник 2"/>
          <p:cNvSpPr>
            <a:spLocks noChangeArrowheads="1"/>
          </p:cNvSpPr>
          <p:nvPr/>
        </p:nvSpPr>
        <p:spPr bwMode="auto">
          <a:xfrm>
            <a:off x="611188" y="3357563"/>
            <a:ext cx="370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Заповедник Большая Кокшага</a:t>
            </a:r>
          </a:p>
        </p:txBody>
      </p:sp>
      <p:pic>
        <p:nvPicPr>
          <p:cNvPr id="18436" name="Picture 2" descr="http://mari-obereg.narod.ru/new_news/zapoved/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35512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Прямоугольник 4"/>
          <p:cNvSpPr>
            <a:spLocks noChangeArrowheads="1"/>
          </p:cNvSpPr>
          <p:nvPr/>
        </p:nvSpPr>
        <p:spPr bwMode="auto">
          <a:xfrm>
            <a:off x="900113" y="3789363"/>
            <a:ext cx="437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Национальный парк «Марий Чодра»</a:t>
            </a:r>
          </a:p>
        </p:txBody>
      </p:sp>
      <p:pic>
        <p:nvPicPr>
          <p:cNvPr id="18438" name="Picture 4" descr="http://zao-jbi.users.photofile.ru/photo/zao-jbi/96676708/1308663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149725"/>
            <a:ext cx="69421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Прямоугольник 6"/>
          <p:cNvSpPr>
            <a:spLocks noChangeArrowheads="1"/>
          </p:cNvSpPr>
          <p:nvPr/>
        </p:nvSpPr>
        <p:spPr bwMode="auto">
          <a:xfrm>
            <a:off x="7146925" y="5084763"/>
            <a:ext cx="1763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ru-RU" altLang="ru-RU" b="1" i="1"/>
              <a:t>Озеро </a:t>
            </a:r>
          </a:p>
          <a:p>
            <a:pPr algn="ctr" eaLnBrk="1" hangingPunct="1"/>
            <a:r>
              <a:rPr lang="ru-RU" altLang="ru-RU" b="1" i="1"/>
              <a:t>Морской глаз</a:t>
            </a:r>
          </a:p>
        </p:txBody>
      </p:sp>
      <p:pic>
        <p:nvPicPr>
          <p:cNvPr id="18440" name="Picture 6" descr="http://www.colors.life/upload/blogs/08/56/08568341991bd08e20629c4eddb358de_RSZ_69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988" y="2565400"/>
            <a:ext cx="36560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Прямоугольник 8"/>
          <p:cNvSpPr>
            <a:spLocks noChangeArrowheads="1"/>
          </p:cNvSpPr>
          <p:nvPr/>
        </p:nvSpPr>
        <p:spPr bwMode="auto">
          <a:xfrm>
            <a:off x="5580063" y="2133600"/>
            <a:ext cx="299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b="1" i="1"/>
              <a:t>Заказник Каменная гора</a:t>
            </a:r>
          </a:p>
        </p:txBody>
      </p:sp>
      <p:pic>
        <p:nvPicPr>
          <p:cNvPr id="184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88913"/>
            <a:ext cx="3332162"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757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288" y="981075"/>
          <a:ext cx="8353425" cy="5551493"/>
        </p:xfrm>
        <a:graphic>
          <a:graphicData uri="http://schemas.openxmlformats.org/drawingml/2006/table">
            <a:tbl>
              <a:tblPr/>
              <a:tblGrid>
                <a:gridCol w="1440246">
                  <a:extLst>
                    <a:ext uri="{9D8B030D-6E8A-4147-A177-3AD203B41FA5}">
                      <a16:colId xmlns:a16="http://schemas.microsoft.com/office/drawing/2014/main" val="20000"/>
                    </a:ext>
                  </a:extLst>
                </a:gridCol>
                <a:gridCol w="1368234">
                  <a:extLst>
                    <a:ext uri="{9D8B030D-6E8A-4147-A177-3AD203B41FA5}">
                      <a16:colId xmlns:a16="http://schemas.microsoft.com/office/drawing/2014/main" val="20001"/>
                    </a:ext>
                  </a:extLst>
                </a:gridCol>
                <a:gridCol w="1080184">
                  <a:extLst>
                    <a:ext uri="{9D8B030D-6E8A-4147-A177-3AD203B41FA5}">
                      <a16:colId xmlns:a16="http://schemas.microsoft.com/office/drawing/2014/main" val="20002"/>
                    </a:ext>
                  </a:extLst>
                </a:gridCol>
                <a:gridCol w="936160">
                  <a:extLst>
                    <a:ext uri="{9D8B030D-6E8A-4147-A177-3AD203B41FA5}">
                      <a16:colId xmlns:a16="http://schemas.microsoft.com/office/drawing/2014/main" val="20003"/>
                    </a:ext>
                  </a:extLst>
                </a:gridCol>
                <a:gridCol w="1008172">
                  <a:extLst>
                    <a:ext uri="{9D8B030D-6E8A-4147-A177-3AD203B41FA5}">
                      <a16:colId xmlns:a16="http://schemas.microsoft.com/office/drawing/2014/main" val="20004"/>
                    </a:ext>
                  </a:extLst>
                </a:gridCol>
                <a:gridCol w="1224209">
                  <a:extLst>
                    <a:ext uri="{9D8B030D-6E8A-4147-A177-3AD203B41FA5}">
                      <a16:colId xmlns:a16="http://schemas.microsoft.com/office/drawing/2014/main" val="20005"/>
                    </a:ext>
                  </a:extLst>
                </a:gridCol>
                <a:gridCol w="1296220">
                  <a:extLst>
                    <a:ext uri="{9D8B030D-6E8A-4147-A177-3AD203B41FA5}">
                      <a16:colId xmlns:a16="http://schemas.microsoft.com/office/drawing/2014/main" val="20006"/>
                    </a:ext>
                  </a:extLst>
                </a:gridCol>
              </a:tblGrid>
              <a:tr h="593336">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Субъекты федерации</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Всего должностей по штат. расписанию</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smtClean="0">
                          <a:ln>
                            <a:noFill/>
                          </a:ln>
                          <a:solidFill>
                            <a:schemeClr val="tx1"/>
                          </a:solidFill>
                          <a:effectLst/>
                          <a:latin typeface="Garamond" pitchFamily="18" charset="0"/>
                          <a:cs typeface="Times New Roman" pitchFamily="18" charset="0"/>
                        </a:rPr>
                        <a:t>Занятых должностей</a:t>
                      </a:r>
                      <a:endParaRPr kumimoji="0" lang="ru-RU" sz="9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Физических </a:t>
                      </a:r>
                    </a:p>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лиц</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К</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совместительства</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  укомплектованности</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по занятым ставкам</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defRPr/>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  укомплектованности</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900" b="1" i="0" u="none" strike="noStrike" cap="none" normalizeH="0" baseline="0" dirty="0" smtClean="0">
                          <a:ln>
                            <a:noFill/>
                          </a:ln>
                          <a:solidFill>
                            <a:schemeClr val="tx1"/>
                          </a:solidFill>
                          <a:effectLst/>
                          <a:latin typeface="Garamond" pitchFamily="18" charset="0"/>
                          <a:cs typeface="Times New Roman" pitchFamily="18" charset="0"/>
                        </a:rPr>
                        <a:t> по физическим лицам</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Республика Башкирия</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49493,5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47006,0</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40152</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1,17</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81,1</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Республика Татарстан</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39967,5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39333,0</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33514</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1,17</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98,5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83,8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Нижегородская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39342,5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36127,5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27258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91,8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69,3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Пермский край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31727</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29126</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22631</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1,28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91,8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71,3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Самарская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31128,4</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29756,2</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20011,0</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95,6</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64,3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Саратовская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26860,25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22211,75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19834</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1,1</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82,7</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73,8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Оренбургская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22428</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21898,75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18710</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1,2</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97,6</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83,4</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Республика Удмуртия</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22461,25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21733,25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15389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1,4</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96,7</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68,5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Ульяновская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19192,25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18322</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13935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95,4</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72,6</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Республика Чувашия</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16123,25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13119,25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12404</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1,2</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81,4</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76,9</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Пензенская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15473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14906,75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12034</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1,04</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96,3</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77.8</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Кировская область</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16574,25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14271,25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11959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1,2</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86,1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72,1</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Республика Мордовия</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10171,0</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9397,5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8030</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92,4</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78,9</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1509">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000" b="1" i="0" u="none" strike="noStrike" cap="none" normalizeH="0" baseline="0" dirty="0" smtClean="0">
                          <a:ln>
                            <a:noFill/>
                          </a:ln>
                          <a:solidFill>
                            <a:schemeClr val="tx1"/>
                          </a:solidFill>
                          <a:effectLst/>
                          <a:latin typeface="Garamond" pitchFamily="18" charset="0"/>
                          <a:cs typeface="Times New Roman" pitchFamily="18" charset="0"/>
                        </a:rPr>
                        <a:t>Республика Марий - Эл</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8874,75</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8217</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smtClean="0">
                          <a:ln>
                            <a:noFill/>
                          </a:ln>
                          <a:solidFill>
                            <a:schemeClr val="tx1"/>
                          </a:solidFill>
                          <a:effectLst/>
                          <a:latin typeface="Garamond" pitchFamily="18" charset="0"/>
                          <a:cs typeface="Times New Roman" pitchFamily="18" charset="0"/>
                        </a:rPr>
                        <a:t>6553</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1,25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92.6</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400" b="0" i="0" u="none" strike="noStrike" cap="none" normalizeH="0" baseline="0" dirty="0" smtClean="0">
                          <a:ln>
                            <a:noFill/>
                          </a:ln>
                          <a:solidFill>
                            <a:schemeClr val="tx1"/>
                          </a:solidFill>
                          <a:effectLst/>
                          <a:latin typeface="Garamond" pitchFamily="18" charset="0"/>
                          <a:cs typeface="Times New Roman" pitchFamily="18" charset="0"/>
                        </a:rPr>
                        <a:t>73.8</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17031">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200" b="1" i="0" u="none" strike="noStrike" cap="none" normalizeH="0" baseline="0" dirty="0" smtClean="0">
                          <a:ln>
                            <a:noFill/>
                          </a:ln>
                          <a:solidFill>
                            <a:schemeClr val="tx1"/>
                          </a:solidFill>
                          <a:effectLst/>
                          <a:latin typeface="Garamond" pitchFamily="18" charset="0"/>
                          <a:cs typeface="Times New Roman" pitchFamily="18" charset="0"/>
                        </a:rPr>
                        <a:t>Итого ПФО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600" b="1" i="0" u="none" strike="noStrike" cap="none" normalizeH="0" baseline="0" dirty="0" smtClean="0">
                          <a:ln>
                            <a:noFill/>
                          </a:ln>
                          <a:solidFill>
                            <a:schemeClr val="tx1"/>
                          </a:solidFill>
                          <a:effectLst/>
                          <a:latin typeface="Garamond" pitchFamily="18" charset="0"/>
                          <a:cs typeface="Times New Roman" pitchFamily="18" charset="0"/>
                        </a:rPr>
                        <a:t>349811,9</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600" b="1" i="0" u="none" strike="noStrike" cap="none" normalizeH="0" baseline="0" dirty="0" smtClean="0">
                          <a:ln>
                            <a:noFill/>
                          </a:ln>
                          <a:solidFill>
                            <a:schemeClr val="tx1"/>
                          </a:solidFill>
                          <a:effectLst/>
                          <a:latin typeface="Garamond" pitchFamily="18" charset="0"/>
                          <a:cs typeface="Times New Roman" pitchFamily="18" charset="0"/>
                        </a:rPr>
                        <a:t>325426,2</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600" b="1" i="0" u="none" strike="noStrike" cap="none" normalizeH="0" baseline="0" dirty="0" smtClean="0">
                          <a:ln>
                            <a:noFill/>
                          </a:ln>
                          <a:solidFill>
                            <a:schemeClr val="tx1"/>
                          </a:solidFill>
                          <a:effectLst/>
                          <a:latin typeface="Garamond" pitchFamily="18" charset="0"/>
                          <a:cs typeface="Times New Roman" pitchFamily="18" charset="0"/>
                        </a:rPr>
                        <a:t>262414</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600" b="1" i="0" u="none" strike="noStrike" cap="none" normalizeH="0" baseline="0" dirty="0" smtClean="0">
                          <a:ln>
                            <a:noFill/>
                          </a:ln>
                          <a:solidFill>
                            <a:schemeClr val="tx1"/>
                          </a:solidFill>
                          <a:effectLst/>
                          <a:latin typeface="Garamond" pitchFamily="18" charset="0"/>
                          <a:cs typeface="Times New Roman" pitchFamily="18" charset="0"/>
                        </a:rPr>
                        <a:t>1,24</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600" b="1" i="0" u="none" strike="noStrike" cap="none" normalizeH="0" baseline="0" dirty="0" smtClean="0">
                          <a:ln>
                            <a:noFill/>
                          </a:ln>
                          <a:solidFill>
                            <a:schemeClr val="tx1"/>
                          </a:solidFill>
                          <a:effectLst/>
                          <a:latin typeface="Garamond" pitchFamily="18" charset="0"/>
                          <a:cs typeface="Times New Roman" pitchFamily="18" charset="0"/>
                        </a:rPr>
                        <a:t>93</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600" b="1" i="0" u="none" strike="noStrike" cap="none" normalizeH="0" baseline="0" dirty="0" smtClean="0">
                          <a:ln>
                            <a:noFill/>
                          </a:ln>
                          <a:solidFill>
                            <a:schemeClr val="tx1"/>
                          </a:solidFill>
                          <a:effectLst/>
                          <a:latin typeface="Garamond" pitchFamily="18" charset="0"/>
                          <a:cs typeface="Times New Roman" pitchFamily="18" charset="0"/>
                        </a:rPr>
                        <a:t>80,6</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0852" marR="30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20620" name="Rectangle 1"/>
          <p:cNvSpPr>
            <a:spLocks noChangeArrowheads="1"/>
          </p:cNvSpPr>
          <p:nvPr/>
        </p:nvSpPr>
        <p:spPr bwMode="auto">
          <a:xfrm>
            <a:off x="250825" y="115888"/>
            <a:ext cx="86423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428625" algn="l"/>
              </a:tabLst>
            </a:pPr>
            <a:r>
              <a:rPr lang="ru-RU" altLang="ru-RU" sz="1400">
                <a:latin typeface="Garamond" pitchFamily="18" charset="0"/>
                <a:cs typeface="Times New Roman" pitchFamily="18" charset="0"/>
              </a:rPr>
              <a:t>     </a:t>
            </a:r>
            <a:r>
              <a:rPr lang="ru-RU" altLang="ru-RU" sz="2000" b="1">
                <a:solidFill>
                  <a:srgbClr val="FF0000"/>
                </a:solidFill>
                <a:latin typeface="Garamond" pitchFamily="18" charset="0"/>
                <a:cs typeface="Times New Roman" pitchFamily="18" charset="0"/>
              </a:rPr>
              <a:t>Динамика численности среднего медицинского персонала в ПФО</a:t>
            </a:r>
            <a:endParaRPr lang="ru-RU" altLang="ru-RU" sz="2000" b="1">
              <a:solidFill>
                <a:srgbClr val="FF0000"/>
              </a:solidFill>
              <a:cs typeface="Times New Roman" pitchFamily="18" charset="0"/>
            </a:endParaRPr>
          </a:p>
          <a:p>
            <a:pPr algn="ctr">
              <a:tabLst>
                <a:tab pos="428625" algn="l"/>
              </a:tabLst>
            </a:pPr>
            <a:r>
              <a:rPr lang="ru-RU" altLang="ru-RU" sz="2000" b="1">
                <a:solidFill>
                  <a:srgbClr val="FF0000"/>
                </a:solidFill>
                <a:latin typeface="Garamond" pitchFamily="18" charset="0"/>
                <a:cs typeface="Times New Roman" pitchFamily="18" charset="0"/>
              </a:rPr>
              <a:t>Численность среднего медицинского персонала в ПФО на 01.01.2017года</a:t>
            </a:r>
            <a:endParaRPr lang="ru-RU" altLang="ru-RU" sz="2000" b="1">
              <a:solidFill>
                <a:srgbClr val="FF0000"/>
              </a:solidFill>
            </a:endParaRPr>
          </a:p>
          <a:p>
            <a:pPr>
              <a:tabLst>
                <a:tab pos="428625" algn="l"/>
              </a:tabLst>
            </a:pPr>
            <a:endParaRPr lang="ru-RU" altLang="ru-RU"/>
          </a:p>
        </p:txBody>
      </p:sp>
    </p:spTree>
    <p:extLst>
      <p:ext uri="{BB962C8B-B14F-4D97-AF65-F5344CB8AC3E}">
        <p14:creationId xmlns:p14="http://schemas.microsoft.com/office/powerpoint/2010/main" val="2055760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
          <p:cNvGraphicFramePr>
            <a:graphicFrameLocks noChangeAspect="1"/>
          </p:cNvGraphicFramePr>
          <p:nvPr/>
        </p:nvGraphicFramePr>
        <p:xfrm>
          <a:off x="250825" y="2133600"/>
          <a:ext cx="8693150" cy="3887788"/>
        </p:xfrm>
        <a:graphic>
          <a:graphicData uri="http://schemas.openxmlformats.org/presentationml/2006/ole">
            <mc:AlternateContent xmlns:mc="http://schemas.openxmlformats.org/markup-compatibility/2006">
              <mc:Choice xmlns:v="urn:schemas-microsoft-com:vml" Requires="v">
                <p:oleObj spid="_x0000_s13318" name="Worksheet" r:id="rId3" imgW="6762778" imgH="3057480" progId="Excel.Sheet.8">
                  <p:embed/>
                </p:oleObj>
              </mc:Choice>
              <mc:Fallback>
                <p:oleObj name="Worksheet" r:id="rId3" imgW="6762778" imgH="305748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133600"/>
                        <a:ext cx="86931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Прямоугольник 3"/>
          <p:cNvSpPr>
            <a:spLocks noChangeArrowheads="1"/>
          </p:cNvSpPr>
          <p:nvPr/>
        </p:nvSpPr>
        <p:spPr bwMode="auto">
          <a:xfrm>
            <a:off x="539750" y="404813"/>
            <a:ext cx="7704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sz="3600" b="1">
                <a:latin typeface="Garamond" pitchFamily="18" charset="0"/>
                <a:cs typeface="Times New Roman" pitchFamily="18" charset="0"/>
              </a:rPr>
              <a:t>Динамика численности среднего медицинского персонала в ПФО</a:t>
            </a:r>
            <a:endParaRPr lang="ru-RU" altLang="ru-RU" sz="3600"/>
          </a:p>
        </p:txBody>
      </p:sp>
    </p:spTree>
    <p:extLst>
      <p:ext uri="{BB962C8B-B14F-4D97-AF65-F5344CB8AC3E}">
        <p14:creationId xmlns:p14="http://schemas.microsoft.com/office/powerpoint/2010/main" val="1426446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84213" y="1700213"/>
          <a:ext cx="7704137" cy="4679950"/>
        </p:xfrm>
        <a:graphic>
          <a:graphicData uri="http://schemas.openxmlformats.org/drawingml/2006/table">
            <a:tbl>
              <a:tblPr/>
              <a:tblGrid>
                <a:gridCol w="2664047">
                  <a:extLst>
                    <a:ext uri="{9D8B030D-6E8A-4147-A177-3AD203B41FA5}">
                      <a16:colId xmlns:a16="http://schemas.microsoft.com/office/drawing/2014/main" val="20000"/>
                    </a:ext>
                  </a:extLst>
                </a:gridCol>
                <a:gridCol w="929211">
                  <a:extLst>
                    <a:ext uri="{9D8B030D-6E8A-4147-A177-3AD203B41FA5}">
                      <a16:colId xmlns:a16="http://schemas.microsoft.com/office/drawing/2014/main" val="20001"/>
                    </a:ext>
                  </a:extLst>
                </a:gridCol>
                <a:gridCol w="1023206">
                  <a:extLst>
                    <a:ext uri="{9D8B030D-6E8A-4147-A177-3AD203B41FA5}">
                      <a16:colId xmlns:a16="http://schemas.microsoft.com/office/drawing/2014/main" val="20002"/>
                    </a:ext>
                  </a:extLst>
                </a:gridCol>
                <a:gridCol w="1025211">
                  <a:extLst>
                    <a:ext uri="{9D8B030D-6E8A-4147-A177-3AD203B41FA5}">
                      <a16:colId xmlns:a16="http://schemas.microsoft.com/office/drawing/2014/main" val="20003"/>
                    </a:ext>
                  </a:extLst>
                </a:gridCol>
                <a:gridCol w="1023206">
                  <a:extLst>
                    <a:ext uri="{9D8B030D-6E8A-4147-A177-3AD203B41FA5}">
                      <a16:colId xmlns:a16="http://schemas.microsoft.com/office/drawing/2014/main" val="20004"/>
                    </a:ext>
                  </a:extLst>
                </a:gridCol>
                <a:gridCol w="1039256">
                  <a:extLst>
                    <a:ext uri="{9D8B030D-6E8A-4147-A177-3AD203B41FA5}">
                      <a16:colId xmlns:a16="http://schemas.microsoft.com/office/drawing/2014/main" val="20005"/>
                    </a:ext>
                  </a:extLst>
                </a:gridCol>
              </a:tblGrid>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2000" b="1" i="0" u="none" strike="noStrike" cap="none" normalizeH="0" baseline="0" dirty="0" smtClean="0">
                          <a:ln>
                            <a:noFill/>
                          </a:ln>
                          <a:solidFill>
                            <a:srgbClr val="FF0000"/>
                          </a:solidFill>
                          <a:effectLst/>
                          <a:latin typeface="Garamond" pitchFamily="18" charset="0"/>
                          <a:cs typeface="Times New Roman" pitchFamily="18" charset="0"/>
                        </a:rPr>
                        <a:t>Субъекты федерации</a:t>
                      </a:r>
                      <a:endParaRPr kumimoji="0" lang="ru-RU" sz="20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000" b="1" i="0" u="none" strike="noStrike" cap="none" normalizeH="0" baseline="0" dirty="0" smtClean="0">
                          <a:ln>
                            <a:noFill/>
                          </a:ln>
                          <a:solidFill>
                            <a:schemeClr val="tx1"/>
                          </a:solidFill>
                          <a:effectLst/>
                          <a:latin typeface="Garamond" pitchFamily="18" charset="0"/>
                          <a:cs typeface="Times New Roman" pitchFamily="18" charset="0"/>
                        </a:rPr>
                        <a:t>2012</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000" b="1" i="0" u="none" strike="noStrike" cap="none" normalizeH="0" baseline="0" dirty="0" smtClean="0">
                          <a:ln>
                            <a:noFill/>
                          </a:ln>
                          <a:solidFill>
                            <a:schemeClr val="tx1"/>
                          </a:solidFill>
                          <a:effectLst/>
                          <a:latin typeface="Garamond" pitchFamily="18" charset="0"/>
                          <a:cs typeface="Times New Roman" pitchFamily="18" charset="0"/>
                        </a:rPr>
                        <a:t>2013</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000" b="1" i="0" u="none" strike="noStrike" cap="none" normalizeH="0" baseline="0" dirty="0" smtClean="0">
                          <a:ln>
                            <a:noFill/>
                          </a:ln>
                          <a:solidFill>
                            <a:schemeClr val="tx1"/>
                          </a:solidFill>
                          <a:effectLst/>
                          <a:latin typeface="Garamond" pitchFamily="18" charset="0"/>
                          <a:cs typeface="Times New Roman" pitchFamily="18" charset="0"/>
                        </a:rPr>
                        <a:t>2014</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000" b="1" i="0" u="none" strike="noStrike" cap="none" normalizeH="0" baseline="0" dirty="0" smtClean="0">
                          <a:ln>
                            <a:noFill/>
                          </a:ln>
                          <a:solidFill>
                            <a:schemeClr val="tx1"/>
                          </a:solidFill>
                          <a:effectLst/>
                          <a:latin typeface="Garamond" pitchFamily="18" charset="0"/>
                          <a:cs typeface="Times New Roman" pitchFamily="18" charset="0"/>
                        </a:rPr>
                        <a:t>2015</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000" b="1" i="0" u="none" strike="noStrike" cap="none" normalizeH="0" baseline="0" dirty="0" smtClean="0">
                          <a:ln>
                            <a:noFill/>
                          </a:ln>
                          <a:solidFill>
                            <a:schemeClr val="tx1"/>
                          </a:solidFill>
                          <a:effectLst/>
                          <a:latin typeface="Garamond" pitchFamily="18" charset="0"/>
                          <a:cs typeface="Times New Roman" pitchFamily="18" charset="0"/>
                        </a:rPr>
                        <a:t>2016</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Российская Федерация</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90.8</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90,4</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91,8</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89,6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88,2</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Уральский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97.4</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98,1</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98,9</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97.5</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Сибирский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96,8</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96,1</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97.3</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95,1</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Приволжский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96,7</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95,5</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97,0</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smtClean="0">
                          <a:ln>
                            <a:noFill/>
                          </a:ln>
                          <a:solidFill>
                            <a:schemeClr val="tx1"/>
                          </a:solidFill>
                          <a:effectLst/>
                          <a:latin typeface="Garamond" pitchFamily="18" charset="0"/>
                          <a:cs typeface="Times New Roman" pitchFamily="18" charset="0"/>
                        </a:rPr>
                        <a:t>93,8</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Северо-Западный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89,6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88,6</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92,7</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91,1</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Дальневосточный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90,3</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89,6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92,0</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89,6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Центральный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85,5</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85,5</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86,7</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83,6</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Южный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82,6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82,1</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85,6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86,1</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7995">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err="1" smtClean="0">
                          <a:ln>
                            <a:noFill/>
                          </a:ln>
                          <a:solidFill>
                            <a:schemeClr val="tx1"/>
                          </a:solidFill>
                          <a:effectLst/>
                          <a:latin typeface="Garamond" pitchFamily="18" charset="0"/>
                          <a:cs typeface="Times New Roman" pitchFamily="18" charset="0"/>
                        </a:rPr>
                        <a:t>Северо-кавказский</a:t>
                      </a: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 ФО</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81,9</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82,6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81,4</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82,0</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endParaRPr kumimoji="0" lang="ru-RU" sz="1800" b="0" i="0" u="none" strike="noStrike" cap="none" normalizeH="0" baseline="0" dirty="0" smtClean="0">
                        <a:ln>
                          <a:noFill/>
                        </a:ln>
                        <a:solidFill>
                          <a:schemeClr val="tx1"/>
                        </a:solidFill>
                        <a:effectLst/>
                        <a:latin typeface="Garamond" pitchFamily="18" charset="0"/>
                        <a:cs typeface="Times New Roman" pitchFamily="18" charset="0"/>
                      </a:endParaRPr>
                    </a:p>
                  </a:txBody>
                  <a:tcPr marL="66813" marR="668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2609" name="Rectangle 1"/>
          <p:cNvSpPr>
            <a:spLocks noChangeArrowheads="1"/>
          </p:cNvSpPr>
          <p:nvPr/>
        </p:nvSpPr>
        <p:spPr bwMode="auto">
          <a:xfrm>
            <a:off x="827088" y="487363"/>
            <a:ext cx="7188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tabLst>
                <a:tab pos="428625" algn="l"/>
              </a:tabLst>
            </a:pPr>
            <a:r>
              <a:rPr lang="ru-RU" altLang="ru-RU" sz="1400">
                <a:latin typeface="Garamond" pitchFamily="18" charset="0"/>
                <a:cs typeface="Times New Roman" pitchFamily="18" charset="0"/>
              </a:rPr>
              <a:t> </a:t>
            </a:r>
            <a:r>
              <a:rPr lang="ru-RU" altLang="ru-RU" sz="2400" b="1">
                <a:solidFill>
                  <a:srgbClr val="FF0000"/>
                </a:solidFill>
                <a:latin typeface="Garamond" pitchFamily="18" charset="0"/>
                <a:cs typeface="Times New Roman" pitchFamily="18" charset="0"/>
              </a:rPr>
              <a:t>Обеспеченность населения средним медицинским</a:t>
            </a:r>
          </a:p>
          <a:p>
            <a:pPr algn="ctr" eaLnBrk="1" hangingPunct="1">
              <a:tabLst>
                <a:tab pos="428625" algn="l"/>
              </a:tabLst>
            </a:pPr>
            <a:r>
              <a:rPr lang="ru-RU" altLang="ru-RU" sz="2400" b="1">
                <a:solidFill>
                  <a:srgbClr val="FF0000"/>
                </a:solidFill>
                <a:latin typeface="Garamond" pitchFamily="18" charset="0"/>
                <a:cs typeface="Times New Roman" pitchFamily="18" charset="0"/>
              </a:rPr>
              <a:t> персоналом (на 10 тысяч населения)</a:t>
            </a:r>
            <a:endParaRPr lang="ru-RU" altLang="ru-RU" sz="2400">
              <a:solidFill>
                <a:srgbClr val="FF0000"/>
              </a:solidFill>
              <a:latin typeface="Garamond" pitchFamily="18" charset="0"/>
              <a:cs typeface="Times New Roman" pitchFamily="18" charset="0"/>
            </a:endParaRPr>
          </a:p>
          <a:p>
            <a:pPr algn="ctr">
              <a:tabLst>
                <a:tab pos="428625" algn="l"/>
              </a:tabLst>
            </a:pPr>
            <a:endParaRPr lang="ru-RU" altLang="ru-RU">
              <a:solidFill>
                <a:srgbClr val="FF0000"/>
              </a:solidFill>
              <a:cs typeface="Times New Roman" pitchFamily="18" charset="0"/>
            </a:endParaRPr>
          </a:p>
        </p:txBody>
      </p:sp>
    </p:spTree>
    <p:extLst>
      <p:ext uri="{BB962C8B-B14F-4D97-AF65-F5344CB8AC3E}">
        <p14:creationId xmlns:p14="http://schemas.microsoft.com/office/powerpoint/2010/main" val="26434398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Прямоугольник 1"/>
          <p:cNvSpPr>
            <a:spLocks noChangeArrowheads="1"/>
          </p:cNvSpPr>
          <p:nvPr/>
        </p:nvSpPr>
        <p:spPr bwMode="auto">
          <a:xfrm>
            <a:off x="539750" y="188913"/>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sz="3600" b="1">
                <a:latin typeface="Garamond" pitchFamily="18" charset="0"/>
              </a:rPr>
              <a:t>Динамика обеспеченности средним медицинским персоналом</a:t>
            </a:r>
          </a:p>
        </p:txBody>
      </p:sp>
      <p:sp>
        <p:nvSpPr>
          <p:cNvPr id="23555"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graphicFrame>
        <p:nvGraphicFramePr>
          <p:cNvPr id="23556" name="Object 3"/>
          <p:cNvGraphicFramePr>
            <a:graphicFrameLocks/>
          </p:cNvGraphicFramePr>
          <p:nvPr/>
        </p:nvGraphicFramePr>
        <p:xfrm>
          <a:off x="755650" y="1700213"/>
          <a:ext cx="7848600" cy="4905375"/>
        </p:xfrm>
        <a:graphic>
          <a:graphicData uri="http://schemas.openxmlformats.org/presentationml/2006/ole">
            <mc:AlternateContent xmlns:mc="http://schemas.openxmlformats.org/markup-compatibility/2006">
              <mc:Choice xmlns:v="urn:schemas-microsoft-com:vml" Requires="v">
                <p:oleObj spid="_x0000_s14342" name="Диаграмма" r:id="rId3" imgW="5657934" imgH="3248100" progId="Excel.Chart.8">
                  <p:embed/>
                </p:oleObj>
              </mc:Choice>
              <mc:Fallback>
                <p:oleObj name="Диаграмма" r:id="rId3" imgW="5657934" imgH="3248100"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b="-18"/>
                      <a:stretch>
                        <a:fillRect/>
                      </a:stretch>
                    </p:blipFill>
                    <p:spPr bwMode="auto">
                      <a:xfrm>
                        <a:off x="755650" y="1700213"/>
                        <a:ext cx="78486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7" name="Rectangle 5"/>
          <p:cNvSpPr>
            <a:spLocks noChangeArrowheads="1"/>
          </p:cNvSpPr>
          <p:nvPr/>
        </p:nvSpPr>
        <p:spPr bwMode="auto">
          <a:xfrm>
            <a:off x="0" y="3705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ru-RU" altLang="ru-RU"/>
          </a:p>
        </p:txBody>
      </p:sp>
    </p:spTree>
    <p:extLst>
      <p:ext uri="{BB962C8B-B14F-4D97-AF65-F5344CB8AC3E}">
        <p14:creationId xmlns:p14="http://schemas.microsoft.com/office/powerpoint/2010/main" val="3747230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971550" y="873125"/>
            <a:ext cx="74866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428625" algn="l"/>
              </a:tabLst>
            </a:pPr>
            <a:r>
              <a:rPr lang="ru-RU" altLang="ru-RU" sz="2800" b="1">
                <a:latin typeface="Garamond" pitchFamily="18" charset="0"/>
                <a:cs typeface="Times New Roman" pitchFamily="18" charset="0"/>
              </a:rPr>
              <a:t>Необходимость в специалистах медицинских организаций ПФО на  01.01.2017.</a:t>
            </a:r>
          </a:p>
          <a:p>
            <a:pPr algn="ctr" eaLnBrk="1" hangingPunct="1">
              <a:tabLst>
                <a:tab pos="428625" algn="l"/>
              </a:tabLst>
            </a:pPr>
            <a:endParaRPr lang="ru-RU" altLang="ru-RU" sz="2800">
              <a:latin typeface="Garamond" pitchFamily="18" charset="0"/>
              <a:cs typeface="Times New Roman" pitchFamily="18" charset="0"/>
            </a:endParaRPr>
          </a:p>
          <a:p>
            <a:pPr algn="just">
              <a:buFont typeface="Wingdings" pitchFamily="2" charset="2"/>
              <a:buChar char="v"/>
              <a:tabLst>
                <a:tab pos="428625" algn="l"/>
              </a:tabLst>
            </a:pPr>
            <a:r>
              <a:rPr lang="ru-RU" altLang="ru-RU" sz="2800">
                <a:latin typeface="Garamond" pitchFamily="18" charset="0"/>
                <a:cs typeface="Times New Roman" pitchFamily="18" charset="0"/>
              </a:rPr>
              <a:t>   Сестринское дело   -  7546</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Лечебное дело  -  1813</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Лабораторная диагностика – 1172</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Акушерское дело    -  558</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Стоматология ортопедическая – 146</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Фармация - 108</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Медицинский массаж  -  71</a:t>
            </a:r>
            <a:endParaRPr lang="ru-RU" altLang="ru-RU" sz="2800"/>
          </a:p>
          <a:p>
            <a:pPr algn="just">
              <a:buFont typeface="Wingdings" pitchFamily="2" charset="2"/>
              <a:buChar char="v"/>
              <a:tabLst>
                <a:tab pos="428625" algn="l"/>
              </a:tabLst>
            </a:pPr>
            <a:r>
              <a:rPr lang="ru-RU" altLang="ru-RU" sz="2800">
                <a:latin typeface="Garamond" pitchFamily="18" charset="0"/>
                <a:cs typeface="Times New Roman" pitchFamily="18" charset="0"/>
              </a:rPr>
              <a:t>   Медико-профилактическое дело - 52</a:t>
            </a:r>
            <a:endParaRPr lang="ru-RU" altLang="ru-RU" sz="2800"/>
          </a:p>
        </p:txBody>
      </p:sp>
    </p:spTree>
    <p:extLst>
      <p:ext uri="{BB962C8B-B14F-4D97-AF65-F5344CB8AC3E}">
        <p14:creationId xmlns:p14="http://schemas.microsoft.com/office/powerpoint/2010/main" val="2282349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755650" y="3500438"/>
          <a:ext cx="7921625" cy="2496312"/>
        </p:xfrm>
        <a:graphic>
          <a:graphicData uri="http://schemas.openxmlformats.org/drawingml/2006/table">
            <a:tbl>
              <a:tblPr/>
              <a:tblGrid>
                <a:gridCol w="792162">
                  <a:extLst>
                    <a:ext uri="{9D8B030D-6E8A-4147-A177-3AD203B41FA5}">
                      <a16:colId xmlns:a16="http://schemas.microsoft.com/office/drawing/2014/main" val="20000"/>
                    </a:ext>
                  </a:extLst>
                </a:gridCol>
                <a:gridCol w="1512310">
                  <a:extLst>
                    <a:ext uri="{9D8B030D-6E8A-4147-A177-3AD203B41FA5}">
                      <a16:colId xmlns:a16="http://schemas.microsoft.com/office/drawing/2014/main" val="20001"/>
                    </a:ext>
                  </a:extLst>
                </a:gridCol>
                <a:gridCol w="2000849">
                  <a:extLst>
                    <a:ext uri="{9D8B030D-6E8A-4147-A177-3AD203B41FA5}">
                      <a16:colId xmlns:a16="http://schemas.microsoft.com/office/drawing/2014/main" val="20002"/>
                    </a:ext>
                  </a:extLst>
                </a:gridCol>
                <a:gridCol w="1455860">
                  <a:extLst>
                    <a:ext uri="{9D8B030D-6E8A-4147-A177-3AD203B41FA5}">
                      <a16:colId xmlns:a16="http://schemas.microsoft.com/office/drawing/2014/main" val="20003"/>
                    </a:ext>
                  </a:extLst>
                </a:gridCol>
                <a:gridCol w="2160444">
                  <a:extLst>
                    <a:ext uri="{9D8B030D-6E8A-4147-A177-3AD203B41FA5}">
                      <a16:colId xmlns:a16="http://schemas.microsoft.com/office/drawing/2014/main" val="20004"/>
                    </a:ext>
                  </a:extLst>
                </a:gridCol>
              </a:tblGrid>
              <a:tr h="1069521">
                <a:tc>
                  <a:txBody>
                    <a:bodyPr/>
                    <a:lstStyle/>
                    <a:p>
                      <a:pPr marL="0" marR="0" lvl="0" indent="0" algn="just" defTabSz="914400" rtl="0" eaLnBrk="1" fontAlgn="base" latinLnBrk="0" hangingPunct="1">
                        <a:lnSpc>
                          <a:spcPct val="130000"/>
                        </a:lnSpc>
                        <a:spcBef>
                          <a:spcPct val="0"/>
                        </a:spcBef>
                        <a:spcAft>
                          <a:spcPct val="0"/>
                        </a:spcAft>
                        <a:buClrTx/>
                        <a:buSzTx/>
                        <a:buFontTx/>
                        <a:buNone/>
                        <a:tabLst>
                          <a:tab pos="428625" algn="l"/>
                        </a:tabLst>
                      </a:pPr>
                      <a:endParaRPr kumimoji="0" lang="ru-RU" sz="1400" b="1" i="0" u="none" strike="noStrike" cap="none" normalizeH="0" baseline="0" dirty="0" smtClean="0">
                        <a:ln>
                          <a:noFill/>
                        </a:ln>
                        <a:solidFill>
                          <a:schemeClr val="tx1"/>
                        </a:solidFill>
                        <a:effectLst/>
                        <a:latin typeface="Garamond"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Количество уволенных</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Количество принятых</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Кадровая потеря</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1" i="0" u="none" strike="noStrike" cap="none" normalizeH="0" baseline="0" dirty="0" smtClean="0">
                          <a:ln>
                            <a:noFill/>
                          </a:ln>
                          <a:solidFill>
                            <a:schemeClr val="tx1"/>
                          </a:solidFill>
                          <a:effectLst/>
                          <a:latin typeface="Garamond" pitchFamily="18" charset="0"/>
                          <a:cs typeface="Times New Roman" pitchFamily="18" charset="0"/>
                        </a:rPr>
                        <a:t>По причине проф.непригодности</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5343">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400" b="1" i="0" u="none" strike="noStrike" cap="none" normalizeH="0" baseline="0" dirty="0" smtClean="0">
                          <a:ln>
                            <a:noFill/>
                          </a:ln>
                          <a:solidFill>
                            <a:schemeClr val="tx1"/>
                          </a:solidFill>
                          <a:effectLst/>
                          <a:latin typeface="Garamond" pitchFamily="18" charset="0"/>
                          <a:cs typeface="Times New Roman" pitchFamily="18" charset="0"/>
                        </a:rPr>
                        <a:t>2014</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18764</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17912</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852</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29</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5343">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400" b="1" i="0" u="none" strike="noStrike" cap="none" normalizeH="0" baseline="0" dirty="0" smtClean="0">
                          <a:ln>
                            <a:noFill/>
                          </a:ln>
                          <a:solidFill>
                            <a:schemeClr val="tx1"/>
                          </a:solidFill>
                          <a:effectLst/>
                          <a:latin typeface="Garamond" pitchFamily="18" charset="0"/>
                          <a:cs typeface="Times New Roman" pitchFamily="18" charset="0"/>
                        </a:rPr>
                        <a:t>2015</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18683</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17703</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980</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40</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5343">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2400" b="1" i="0" u="none" strike="noStrike" cap="none" normalizeH="0" baseline="0" dirty="0" smtClean="0">
                          <a:ln>
                            <a:noFill/>
                          </a:ln>
                          <a:solidFill>
                            <a:schemeClr val="tx1"/>
                          </a:solidFill>
                          <a:effectLst/>
                          <a:latin typeface="Garamond" pitchFamily="18" charset="0"/>
                          <a:cs typeface="Times New Roman" pitchFamily="18" charset="0"/>
                        </a:rPr>
                        <a:t>2016</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21736</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17939</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smtClean="0">
                          <a:ln>
                            <a:noFill/>
                          </a:ln>
                          <a:solidFill>
                            <a:schemeClr val="tx1"/>
                          </a:solidFill>
                          <a:effectLst/>
                          <a:latin typeface="Garamond" pitchFamily="18" charset="0"/>
                          <a:cs typeface="Times New Roman" pitchFamily="18" charset="0"/>
                        </a:rPr>
                        <a:t>3797</a:t>
                      </a: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tab pos="428625" algn="l"/>
                        </a:tabLst>
                      </a:pPr>
                      <a:r>
                        <a:rPr kumimoji="0" lang="ru-RU" sz="1800" b="0" i="0" u="none" strike="noStrike" cap="none" normalizeH="0" baseline="0" dirty="0" smtClean="0">
                          <a:ln>
                            <a:noFill/>
                          </a:ln>
                          <a:solidFill>
                            <a:schemeClr val="tx1"/>
                          </a:solidFill>
                          <a:effectLst/>
                          <a:latin typeface="Garamond" pitchFamily="18" charset="0"/>
                          <a:cs typeface="Times New Roman" pitchFamily="18" charset="0"/>
                        </a:rPr>
                        <a:t>15</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6825" marR="668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802" name="Rectangle 1"/>
          <p:cNvSpPr>
            <a:spLocks noChangeArrowheads="1"/>
          </p:cNvSpPr>
          <p:nvPr/>
        </p:nvSpPr>
        <p:spPr bwMode="auto">
          <a:xfrm>
            <a:off x="250825" y="404813"/>
            <a:ext cx="88931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428625" algn="l"/>
              </a:tabLst>
            </a:pPr>
            <a:r>
              <a:rPr lang="ru-RU" altLang="ru-RU" sz="2400" b="1">
                <a:solidFill>
                  <a:srgbClr val="FF0000"/>
                </a:solidFill>
                <a:latin typeface="Garamond" pitchFamily="18" charset="0"/>
                <a:cs typeface="Times New Roman" pitchFamily="18" charset="0"/>
              </a:rPr>
              <a:t>Количество специалистов, выпускаемых СПО в ПФО.</a:t>
            </a:r>
            <a:endParaRPr lang="ru-RU" altLang="ru-RU" sz="2400">
              <a:solidFill>
                <a:srgbClr val="FF0000"/>
              </a:solidFill>
              <a:cs typeface="Times New Roman" pitchFamily="18" charset="0"/>
            </a:endParaRPr>
          </a:p>
          <a:p>
            <a:pPr>
              <a:tabLst>
                <a:tab pos="428625" algn="l"/>
              </a:tabLst>
            </a:pPr>
            <a:endParaRPr lang="ru-RU" altLang="ru-RU" sz="1400" b="1">
              <a:latin typeface="Garamond" pitchFamily="18" charset="0"/>
              <a:cs typeface="Times New Roman" pitchFamily="18" charset="0"/>
            </a:endParaRPr>
          </a:p>
          <a:p>
            <a:pPr algn="ctr">
              <a:tabLst>
                <a:tab pos="428625" algn="l"/>
              </a:tabLst>
            </a:pPr>
            <a:r>
              <a:rPr lang="ru-RU" altLang="ru-RU" sz="2800" b="1">
                <a:latin typeface="Garamond" pitchFamily="18" charset="0"/>
                <a:cs typeface="Times New Roman" pitchFamily="18" charset="0"/>
              </a:rPr>
              <a:t>2014 - 7491 человек</a:t>
            </a:r>
            <a:endParaRPr lang="ru-RU" altLang="ru-RU" sz="2800"/>
          </a:p>
          <a:p>
            <a:pPr algn="ctr">
              <a:tabLst>
                <a:tab pos="428625" algn="l"/>
              </a:tabLst>
            </a:pPr>
            <a:r>
              <a:rPr lang="ru-RU" altLang="ru-RU" sz="2800" b="1">
                <a:latin typeface="Garamond" pitchFamily="18" charset="0"/>
                <a:cs typeface="Times New Roman" pitchFamily="18" charset="0"/>
              </a:rPr>
              <a:t>2015 – 7084 человек</a:t>
            </a:r>
            <a:endParaRPr lang="ru-RU" altLang="ru-RU" sz="2800"/>
          </a:p>
          <a:p>
            <a:pPr algn="ctr">
              <a:tabLst>
                <a:tab pos="428625" algn="l"/>
              </a:tabLst>
            </a:pPr>
            <a:r>
              <a:rPr lang="ru-RU" altLang="ru-RU" sz="2800" b="1">
                <a:latin typeface="Garamond" pitchFamily="18" charset="0"/>
                <a:cs typeface="Times New Roman" pitchFamily="18" charset="0"/>
              </a:rPr>
              <a:t>2016 – 7528 человек</a:t>
            </a:r>
            <a:endParaRPr lang="ru-RU" altLang="ru-RU" sz="2800"/>
          </a:p>
          <a:p>
            <a:pPr>
              <a:tabLst>
                <a:tab pos="428625" algn="l"/>
              </a:tabLst>
            </a:pPr>
            <a:endParaRPr lang="ru-RU" altLang="ru-RU"/>
          </a:p>
        </p:txBody>
      </p:sp>
      <p:sp>
        <p:nvSpPr>
          <p:cNvPr id="32803" name="Прямоугольник 3"/>
          <p:cNvSpPr>
            <a:spLocks noChangeArrowheads="1"/>
          </p:cNvSpPr>
          <p:nvPr/>
        </p:nvSpPr>
        <p:spPr bwMode="auto">
          <a:xfrm>
            <a:off x="2124075" y="2852738"/>
            <a:ext cx="4938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tabLst>
                <a:tab pos="428625" algn="l"/>
              </a:tabLst>
            </a:pPr>
            <a:r>
              <a:rPr lang="ru-RU" altLang="ru-RU" sz="3200" b="1">
                <a:solidFill>
                  <a:srgbClr val="FF0000"/>
                </a:solidFill>
                <a:latin typeface="Garamond" pitchFamily="18" charset="0"/>
                <a:cs typeface="Times New Roman" pitchFamily="18" charset="0"/>
              </a:rPr>
              <a:t>Движение кадров в ПФО</a:t>
            </a:r>
            <a:endParaRPr lang="ru-RU" altLang="ru-RU" sz="3200">
              <a:solidFill>
                <a:srgbClr val="FF0000"/>
              </a:solidFill>
              <a:cs typeface="Times New Roman" pitchFamily="18" charset="0"/>
            </a:endParaRPr>
          </a:p>
        </p:txBody>
      </p:sp>
    </p:spTree>
    <p:extLst>
      <p:ext uri="{BB962C8B-B14F-4D97-AF65-F5344CB8AC3E}">
        <p14:creationId xmlns:p14="http://schemas.microsoft.com/office/powerpoint/2010/main" val="4060324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288" y="549275"/>
          <a:ext cx="8353426" cy="6038862"/>
        </p:xfrm>
        <a:graphic>
          <a:graphicData uri="http://schemas.openxmlformats.org/drawingml/2006/table">
            <a:tbl>
              <a:tblPr/>
              <a:tblGrid>
                <a:gridCol w="1601076">
                  <a:extLst>
                    <a:ext uri="{9D8B030D-6E8A-4147-A177-3AD203B41FA5}">
                      <a16:colId xmlns:a16="http://schemas.microsoft.com/office/drawing/2014/main" val="20000"/>
                    </a:ext>
                  </a:extLst>
                </a:gridCol>
                <a:gridCol w="838422">
                  <a:extLst>
                    <a:ext uri="{9D8B030D-6E8A-4147-A177-3AD203B41FA5}">
                      <a16:colId xmlns:a16="http://schemas.microsoft.com/office/drawing/2014/main" val="20001"/>
                    </a:ext>
                  </a:extLst>
                </a:gridCol>
                <a:gridCol w="414593">
                  <a:extLst>
                    <a:ext uri="{9D8B030D-6E8A-4147-A177-3AD203B41FA5}">
                      <a16:colId xmlns:a16="http://schemas.microsoft.com/office/drawing/2014/main" val="20002"/>
                    </a:ext>
                  </a:extLst>
                </a:gridCol>
                <a:gridCol w="556896">
                  <a:extLst>
                    <a:ext uri="{9D8B030D-6E8A-4147-A177-3AD203B41FA5}">
                      <a16:colId xmlns:a16="http://schemas.microsoft.com/office/drawing/2014/main" val="20003"/>
                    </a:ext>
                  </a:extLst>
                </a:gridCol>
                <a:gridCol w="626149">
                  <a:extLst>
                    <a:ext uri="{9D8B030D-6E8A-4147-A177-3AD203B41FA5}">
                      <a16:colId xmlns:a16="http://schemas.microsoft.com/office/drawing/2014/main" val="20004"/>
                    </a:ext>
                  </a:extLst>
                </a:gridCol>
                <a:gridCol w="341632">
                  <a:extLst>
                    <a:ext uri="{9D8B030D-6E8A-4147-A177-3AD203B41FA5}">
                      <a16:colId xmlns:a16="http://schemas.microsoft.com/office/drawing/2014/main" val="20005"/>
                    </a:ext>
                  </a:extLst>
                </a:gridCol>
                <a:gridCol w="411915">
                  <a:extLst>
                    <a:ext uri="{9D8B030D-6E8A-4147-A177-3AD203B41FA5}">
                      <a16:colId xmlns:a16="http://schemas.microsoft.com/office/drawing/2014/main" val="20006"/>
                    </a:ext>
                  </a:extLst>
                </a:gridCol>
                <a:gridCol w="409960">
                  <a:extLst>
                    <a:ext uri="{9D8B030D-6E8A-4147-A177-3AD203B41FA5}">
                      <a16:colId xmlns:a16="http://schemas.microsoft.com/office/drawing/2014/main" val="20007"/>
                    </a:ext>
                  </a:extLst>
                </a:gridCol>
                <a:gridCol w="480237">
                  <a:extLst>
                    <a:ext uri="{9D8B030D-6E8A-4147-A177-3AD203B41FA5}">
                      <a16:colId xmlns:a16="http://schemas.microsoft.com/office/drawing/2014/main" val="20008"/>
                    </a:ext>
                  </a:extLst>
                </a:gridCol>
                <a:gridCol w="480237">
                  <a:extLst>
                    <a:ext uri="{9D8B030D-6E8A-4147-A177-3AD203B41FA5}">
                      <a16:colId xmlns:a16="http://schemas.microsoft.com/office/drawing/2014/main" val="20009"/>
                    </a:ext>
                  </a:extLst>
                </a:gridCol>
                <a:gridCol w="480237">
                  <a:extLst>
                    <a:ext uri="{9D8B030D-6E8A-4147-A177-3AD203B41FA5}">
                      <a16:colId xmlns:a16="http://schemas.microsoft.com/office/drawing/2014/main" val="20010"/>
                    </a:ext>
                  </a:extLst>
                </a:gridCol>
                <a:gridCol w="478286">
                  <a:extLst>
                    <a:ext uri="{9D8B030D-6E8A-4147-A177-3AD203B41FA5}">
                      <a16:colId xmlns:a16="http://schemas.microsoft.com/office/drawing/2014/main" val="20011"/>
                    </a:ext>
                  </a:extLst>
                </a:gridCol>
                <a:gridCol w="411915">
                  <a:extLst>
                    <a:ext uri="{9D8B030D-6E8A-4147-A177-3AD203B41FA5}">
                      <a16:colId xmlns:a16="http://schemas.microsoft.com/office/drawing/2014/main" val="20012"/>
                    </a:ext>
                  </a:extLst>
                </a:gridCol>
                <a:gridCol w="409960">
                  <a:extLst>
                    <a:ext uri="{9D8B030D-6E8A-4147-A177-3AD203B41FA5}">
                      <a16:colId xmlns:a16="http://schemas.microsoft.com/office/drawing/2014/main" val="20013"/>
                    </a:ext>
                  </a:extLst>
                </a:gridCol>
                <a:gridCol w="411911">
                  <a:extLst>
                    <a:ext uri="{9D8B030D-6E8A-4147-A177-3AD203B41FA5}">
                      <a16:colId xmlns:a16="http://schemas.microsoft.com/office/drawing/2014/main" val="20014"/>
                    </a:ext>
                  </a:extLst>
                </a:gridCol>
              </a:tblGrid>
              <a:tr h="67055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Субъект федерации</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err="1" smtClean="0">
                          <a:ln>
                            <a:noFill/>
                          </a:ln>
                          <a:solidFill>
                            <a:schemeClr val="tx1"/>
                          </a:solidFill>
                          <a:effectLst/>
                          <a:latin typeface="Times New Roman" pitchFamily="18" charset="0"/>
                          <a:cs typeface="Times New Roman" pitchFamily="18" charset="0"/>
                        </a:rPr>
                        <a:t>к-во</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гл </a:t>
                      </a:r>
                      <a:r>
                        <a:rPr kumimoji="0" lang="ru-RU" sz="1100" b="1" i="0" u="none" strike="noStrike" cap="none" normalizeH="0" baseline="0" dirty="0" err="1" smtClean="0">
                          <a:ln>
                            <a:noFill/>
                          </a:ln>
                          <a:solidFill>
                            <a:schemeClr val="tx1"/>
                          </a:solidFill>
                          <a:effectLst/>
                          <a:latin typeface="Times New Roman" pitchFamily="18" charset="0"/>
                          <a:cs typeface="Times New Roman" pitchFamily="18" charset="0"/>
                        </a:rPr>
                        <a:t>м\с</a:t>
                      </a: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всего</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Из них имеют образование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Сред возраст</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Наличие квалификационной категории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по ОСД</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Наличие ученой степени</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Наличие государственной награды</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005834">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Среднспец</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ВСО</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в</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кмн</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дмн</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Отличник ЗО</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Заслуженный работник ЗО</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Пг</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МЗ РФ</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Почетный донор</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Мед за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засл</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перед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Отеч</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Республика Удмуртия</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91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61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Саратовская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138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95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48,5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4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Кировская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57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47,3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Республика Чувашия</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60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2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Самарская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144 (из них 11 зам гл </a:t>
                      </a:r>
                      <a:r>
                        <a:rPr kumimoji="0" lang="ru-RU" sz="1100" b="1" i="0" u="none" strike="noStrike" cap="none" normalizeH="0" baseline="0" dirty="0" err="1" smtClean="0">
                          <a:ln>
                            <a:noFill/>
                          </a:ln>
                          <a:solidFill>
                            <a:schemeClr val="tx1"/>
                          </a:solidFill>
                          <a:effectLst/>
                          <a:latin typeface="Times New Roman" pitchFamily="18" charset="0"/>
                          <a:cs typeface="Times New Roman" pitchFamily="18" charset="0"/>
                        </a:rPr>
                        <a:t>вр</a:t>
                      </a: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5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канд</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Республика Мордовия</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60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4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Пермский Край</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140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47,5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89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Республика Башкирия</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157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63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Республика Марий-Эл</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4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Нижегородская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144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124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65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Оренбургская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91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48</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50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Республика Татарстан</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46</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Ульяновская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69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42,5</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10</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9</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055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Пензенская область</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33</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47</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4</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10" marR="4501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34058" name="Rectangle 1"/>
          <p:cNvSpPr>
            <a:spLocks noChangeArrowheads="1"/>
          </p:cNvSpPr>
          <p:nvPr/>
        </p:nvSpPr>
        <p:spPr bwMode="auto">
          <a:xfrm>
            <a:off x="0" y="-415925"/>
            <a:ext cx="1136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tLang="ru-RU" sz="600"/>
          </a:p>
          <a:p>
            <a:r>
              <a:rPr lang="ru-RU" altLang="ru-RU" sz="1200">
                <a:cs typeface="Times New Roman" pitchFamily="18" charset="0"/>
              </a:rPr>
              <a:t>               </a:t>
            </a:r>
            <a:endParaRPr lang="ru-RU" altLang="ru-RU" sz="600"/>
          </a:p>
          <a:p>
            <a:r>
              <a:rPr lang="ru-RU" altLang="ru-RU" sz="1200">
                <a:cs typeface="Times New Roman" pitchFamily="18" charset="0"/>
              </a:rPr>
              <a:t>                      </a:t>
            </a:r>
            <a:endParaRPr lang="ru-RU" altLang="ru-RU" sz="600"/>
          </a:p>
          <a:p>
            <a:endParaRPr lang="ru-RU" altLang="ru-RU"/>
          </a:p>
        </p:txBody>
      </p:sp>
      <p:sp>
        <p:nvSpPr>
          <p:cNvPr id="34059" name="Прямоугольник 3"/>
          <p:cNvSpPr>
            <a:spLocks noChangeArrowheads="1"/>
          </p:cNvSpPr>
          <p:nvPr/>
        </p:nvSpPr>
        <p:spPr bwMode="auto">
          <a:xfrm>
            <a:off x="431800" y="0"/>
            <a:ext cx="871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sz="2400" b="1">
                <a:solidFill>
                  <a:srgbClr val="FF0000"/>
                </a:solidFill>
                <a:latin typeface="Garamond" pitchFamily="18" charset="0"/>
                <a:cs typeface="Times New Roman" pitchFamily="18" charset="0"/>
              </a:rPr>
              <a:t>Сведения об организаторах сестринской деятельности</a:t>
            </a:r>
            <a:endParaRPr lang="ru-RU" altLang="ru-RU" sz="2400">
              <a:solidFill>
                <a:srgbClr val="FF0000"/>
              </a:solidFill>
              <a:latin typeface="Garamond" pitchFamily="18" charset="0"/>
              <a:cs typeface="Times New Roman" pitchFamily="18" charset="0"/>
            </a:endParaRPr>
          </a:p>
        </p:txBody>
      </p:sp>
    </p:spTree>
    <p:extLst>
      <p:ext uri="{BB962C8B-B14F-4D97-AF65-F5344CB8AC3E}">
        <p14:creationId xmlns:p14="http://schemas.microsoft.com/office/powerpoint/2010/main" val="20262512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28" name="Group 28"/>
          <p:cNvGraphicFramePr>
            <a:graphicFrameLocks noGrp="1"/>
          </p:cNvGraphicFramePr>
          <p:nvPr>
            <p:extLst>
              <p:ext uri="{D42A27DB-BD31-4B8C-83A1-F6EECF244321}">
                <p14:modId xmlns:p14="http://schemas.microsoft.com/office/powerpoint/2010/main" val="4199879899"/>
              </p:ext>
            </p:extLst>
          </p:nvPr>
        </p:nvGraphicFramePr>
        <p:xfrm>
          <a:off x="468313" y="1484313"/>
          <a:ext cx="8351837" cy="4503738"/>
        </p:xfrm>
        <a:graphic>
          <a:graphicData uri="http://schemas.openxmlformats.org/drawingml/2006/table">
            <a:tbl>
              <a:tblPr/>
              <a:tblGrid>
                <a:gridCol w="2087562">
                  <a:extLst>
                    <a:ext uri="{9D8B030D-6E8A-4147-A177-3AD203B41FA5}">
                      <a16:colId xmlns:a16="http://schemas.microsoft.com/office/drawing/2014/main" val="20000"/>
                    </a:ext>
                  </a:extLst>
                </a:gridCol>
                <a:gridCol w="1112838">
                  <a:extLst>
                    <a:ext uri="{9D8B030D-6E8A-4147-A177-3AD203B41FA5}">
                      <a16:colId xmlns:a16="http://schemas.microsoft.com/office/drawing/2014/main" val="20001"/>
                    </a:ext>
                  </a:extLst>
                </a:gridCol>
                <a:gridCol w="2028825">
                  <a:extLst>
                    <a:ext uri="{9D8B030D-6E8A-4147-A177-3AD203B41FA5}">
                      <a16:colId xmlns:a16="http://schemas.microsoft.com/office/drawing/2014/main" val="20002"/>
                    </a:ext>
                  </a:extLst>
                </a:gridCol>
                <a:gridCol w="3122612">
                  <a:extLst>
                    <a:ext uri="{9D8B030D-6E8A-4147-A177-3AD203B41FA5}">
                      <a16:colId xmlns:a16="http://schemas.microsoft.com/office/drawing/2014/main" val="20003"/>
                    </a:ext>
                  </a:extLst>
                </a:gridCol>
              </a:tblGrid>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Субъект федерации</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К-во членов</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Доля от общего к-ва специалистов (в%)</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ФИО Президента ассоциации</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Республика Башкирия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Самарская область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Республика Чувашия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Республика Марий-Эл</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Республика Мордовия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Пензенская область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Республика Татарстан</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Оренбургская область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Нижегородская область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Пермский край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Кировская область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Ульяновская область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Республика Удмуртия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Саратовская область</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32819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12688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7700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3861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4051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4530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10000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5341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6400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3200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1215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1100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649</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81,7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63,4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62,0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58,9</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50,4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37,6</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29,8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28,5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23,5</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14,1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10,2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7,8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4,2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cs typeface="Times New Roman" pitchFamily="18" charset="0"/>
                        </a:rPr>
                        <a:t>Засыпкина</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Ирина Николаевна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Косарева Нина Николаевна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Викторова Ванда Ивановна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Кузьминых Евгения Яковлевна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cs typeface="Times New Roman" pitchFamily="18" charset="0"/>
                        </a:rPr>
                        <a:t>Янкина</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Ольга Викторовна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cs typeface="Times New Roman" pitchFamily="18" charset="0"/>
                        </a:rPr>
                        <a:t>Рыжонина</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 Татьяна Владимировна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Сафина Аида Вячеславовна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Володин Анатолий Владимирович</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Вагина Елена Владимировна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Иванова Ольга Вячеславовна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Кропачева Олеся Сергеевна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Галицкая Ирина Константиновна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Турова Юлия Борисовна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5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FF0000"/>
                          </a:solidFill>
                          <a:effectLst/>
                          <a:latin typeface="Times New Roman" pitchFamily="18" charset="0"/>
                          <a:cs typeface="Times New Roman" pitchFamily="18" charset="0"/>
                        </a:rPr>
                        <a:t>Итого</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rgbClr val="FF0000"/>
                          </a:solidFill>
                          <a:effectLst/>
                          <a:latin typeface="Times New Roman" pitchFamily="18" charset="0"/>
                          <a:cs typeface="Times New Roman" pitchFamily="18" charset="0"/>
                        </a:rPr>
                        <a:t>93554</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rgbClr val="FF0000"/>
                          </a:solidFill>
                          <a:effectLst/>
                          <a:latin typeface="Times New Roman" pitchFamily="18" charset="0"/>
                          <a:cs typeface="Times New Roman" pitchFamily="18" charset="0"/>
                        </a:rPr>
                        <a:t>35,6</a:t>
                      </a: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42804" marR="4280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5864" name="Rectangle 1"/>
          <p:cNvSpPr>
            <a:spLocks noChangeArrowheads="1"/>
          </p:cNvSpPr>
          <p:nvPr/>
        </p:nvSpPr>
        <p:spPr bwMode="auto">
          <a:xfrm rot="10800000" flipV="1">
            <a:off x="0" y="188913"/>
            <a:ext cx="90360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ru-RU" altLang="ru-RU" sz="3200" b="1">
                <a:solidFill>
                  <a:srgbClr val="FF0000"/>
                </a:solidFill>
                <a:latin typeface="Garamond" pitchFamily="18" charset="0"/>
                <a:cs typeface="Times New Roman" pitchFamily="18" charset="0"/>
              </a:rPr>
              <a:t>Информация об общественных организациях (сестринских ассоциациях) ПФО на 01.01.2017</a:t>
            </a:r>
            <a:endParaRPr lang="ru-RU" altLang="ru-RU" sz="3200" b="1">
              <a:solidFill>
                <a:srgbClr val="FF0000"/>
              </a:solidFill>
              <a:latin typeface="Garamond" pitchFamily="18" charset="0"/>
            </a:endParaRPr>
          </a:p>
          <a:p>
            <a:endParaRPr lang="ru-RU" altLang="ru-RU"/>
          </a:p>
        </p:txBody>
      </p:sp>
    </p:spTree>
    <p:extLst>
      <p:ext uri="{BB962C8B-B14F-4D97-AF65-F5344CB8AC3E}">
        <p14:creationId xmlns:p14="http://schemas.microsoft.com/office/powerpoint/2010/main" val="3999093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Larisa\Downloads\DSC_85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0"/>
            <a:ext cx="7056784" cy="53172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pic>
        <p:nvPicPr>
          <p:cNvPr id="3074" name="Picture 2" descr="C:\Users\Larisa\Downloads\DSC_819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2332037"/>
            <a:ext cx="572412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392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idx="4294967295"/>
          </p:nvPr>
        </p:nvSpPr>
        <p:spPr>
          <a:xfrm>
            <a:off x="0" y="836712"/>
            <a:ext cx="9144000" cy="3384376"/>
          </a:xfrm>
        </p:spPr>
        <p:txBody>
          <a:bodyPr>
            <a:noAutofit/>
          </a:bodyPr>
          <a:lstStyle/>
          <a:p>
            <a:r>
              <a:rPr lang="ru-RU" sz="4000" b="1" dirty="0" smtClean="0">
                <a:solidFill>
                  <a:srgbClr val="21594F"/>
                </a:solidFill>
                <a:latin typeface="Century Gothic" charset="0"/>
                <a:ea typeface="Century Gothic" charset="0"/>
                <a:cs typeface="Century Gothic" charset="0"/>
              </a:rPr>
              <a:t>НОВЫЙ СПЕЦИАЛИСТ В СИСТЕМЕ МЕДИЦИНСКОЙ ПОМОЩИ ОБУЧАЮЩИМСЯ В ОБРАЗОВАТЕЛЬНЫХ ОРГАНИЗАЦИЯХ «Специалист в области школьной медицины» (бакалавр)</a:t>
            </a:r>
            <a:endParaRPr lang="ru-RU" sz="4000" b="1" dirty="0">
              <a:solidFill>
                <a:srgbClr val="21594F"/>
              </a:solidFill>
              <a:latin typeface="Century Gothic" charset="0"/>
              <a:ea typeface="Century Gothic" charset="0"/>
              <a:cs typeface="Century Gothic" charset="0"/>
            </a:endParaRPr>
          </a:p>
        </p:txBody>
      </p:sp>
      <p:pic>
        <p:nvPicPr>
          <p:cNvPr id="9" name="Изображение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9320"/>
            <a:ext cx="1560653" cy="558752"/>
          </a:xfrm>
          <a:prstGeom prst="rect">
            <a:avLst/>
          </a:prstGeom>
        </p:spPr>
      </p:pic>
      <p:sp>
        <p:nvSpPr>
          <p:cNvPr id="10" name="Подзаголовок 2"/>
          <p:cNvSpPr txBox="1">
            <a:spLocks/>
          </p:cNvSpPr>
          <p:nvPr/>
        </p:nvSpPr>
        <p:spPr>
          <a:xfrm>
            <a:off x="1403648" y="5157192"/>
            <a:ext cx="7027333" cy="13681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2400" b="1" dirty="0" smtClean="0">
                <a:solidFill>
                  <a:srgbClr val="C00000"/>
                </a:solidFill>
                <a:latin typeface="Century Gothic" charset="0"/>
                <a:ea typeface="Century Gothic" charset="0"/>
                <a:cs typeface="Century Gothic" charset="0"/>
              </a:rPr>
              <a:t>Камынина Н.Н.</a:t>
            </a:r>
          </a:p>
          <a:p>
            <a:pPr marL="0" indent="0" algn="ctr">
              <a:buNone/>
            </a:pPr>
            <a:r>
              <a:rPr lang="ru-RU" sz="1200" b="1" dirty="0" smtClean="0">
                <a:latin typeface="Century Gothic" charset="0"/>
                <a:ea typeface="Century Gothic" charset="0"/>
                <a:cs typeface="Century Gothic" charset="0"/>
              </a:rPr>
              <a:t>ГОСУДАРСТВЕННОЕ </a:t>
            </a:r>
            <a:r>
              <a:rPr lang="ru-RU" sz="1200" b="1" dirty="0">
                <a:latin typeface="Century Gothic" charset="0"/>
                <a:ea typeface="Century Gothic" charset="0"/>
                <a:cs typeface="Century Gothic" charset="0"/>
              </a:rPr>
              <a:t>БЮДЖЕТНОЕ УЧРЕЖДЕНИЕ ГОРОДА МОСКВЫ </a:t>
            </a:r>
          </a:p>
          <a:p>
            <a:pPr marL="0" indent="0" algn="ctr">
              <a:buNone/>
            </a:pPr>
            <a:r>
              <a:rPr lang="ru-RU" sz="1200" b="1" dirty="0">
                <a:latin typeface="Century Gothic" charset="0"/>
                <a:ea typeface="Century Gothic" charset="0"/>
                <a:cs typeface="Century Gothic" charset="0"/>
              </a:rPr>
              <a:t>«НАУЧНО-ИССЛЕДОВАТЕЛЬСКИЙ ИНСТИТУТ ОРГАНИЗАЦИИ ЗДРАВООХРАНЕНИЯ </a:t>
            </a:r>
          </a:p>
          <a:p>
            <a:pPr marL="0" indent="0" algn="ctr">
              <a:buNone/>
            </a:pPr>
            <a:r>
              <a:rPr lang="ru-RU" sz="1200" b="1" dirty="0">
                <a:latin typeface="Century Gothic" charset="0"/>
                <a:ea typeface="Century Gothic" charset="0"/>
                <a:cs typeface="Century Gothic" charset="0"/>
              </a:rPr>
              <a:t>И МЕДИЦИНСКОГО МЕНЕДЖМЕНТА ДЕПАРТАМЕНТА ЗДРАВООХРАНЕНИЯ </a:t>
            </a:r>
          </a:p>
          <a:p>
            <a:pPr marL="0" indent="0" algn="ctr">
              <a:buNone/>
            </a:pPr>
            <a:r>
              <a:rPr lang="ru-RU" sz="1200" b="1" dirty="0">
                <a:latin typeface="Century Gothic" charset="0"/>
                <a:ea typeface="Century Gothic" charset="0"/>
                <a:cs typeface="Century Gothic" charset="0"/>
              </a:rPr>
              <a:t>ГОРОДА МОСКВЫ</a:t>
            </a:r>
          </a:p>
        </p:txBody>
      </p:sp>
    </p:spTree>
    <p:extLst>
      <p:ext uri="{BB962C8B-B14F-4D97-AF65-F5344CB8AC3E}">
        <p14:creationId xmlns:p14="http://schemas.microsoft.com/office/powerpoint/2010/main" val="13768047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2800" b="1" dirty="0" smtClean="0">
                <a:solidFill>
                  <a:srgbClr val="21594F"/>
                </a:solidFill>
              </a:rPr>
              <a:t>ПРИЧИНЫ ПОЯВЛЕНИЯ</a:t>
            </a:r>
            <a:endParaRPr lang="ru-RU" sz="2800" b="1" dirty="0">
              <a:solidFill>
                <a:srgbClr val="21594F"/>
              </a:solidFill>
            </a:endParaRPr>
          </a:p>
        </p:txBody>
      </p:sp>
      <p:pic>
        <p:nvPicPr>
          <p:cNvPr id="14" name="Изображение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132" y="4581128"/>
            <a:ext cx="1097714" cy="1097714"/>
          </a:xfrm>
          <a:prstGeom prst="rect">
            <a:avLst/>
          </a:prstGeom>
        </p:spPr>
      </p:pic>
      <p:pic>
        <p:nvPicPr>
          <p:cNvPr id="17" name="Изображение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880" y="4586229"/>
            <a:ext cx="1151983" cy="1151983"/>
          </a:xfrm>
          <a:prstGeom prst="rect">
            <a:avLst/>
          </a:prstGeom>
        </p:spPr>
      </p:pic>
      <p:pic>
        <p:nvPicPr>
          <p:cNvPr id="18" name="Изображение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0575" y="4586229"/>
            <a:ext cx="959005" cy="959005"/>
          </a:xfrm>
          <a:prstGeom prst="rect">
            <a:avLst/>
          </a:prstGeom>
        </p:spPr>
      </p:pic>
      <p:pic>
        <p:nvPicPr>
          <p:cNvPr id="19" name="Изображение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2278" y="4586229"/>
            <a:ext cx="1029320" cy="938706"/>
          </a:xfrm>
          <a:prstGeom prst="rect">
            <a:avLst/>
          </a:prstGeom>
        </p:spPr>
      </p:pic>
      <p:pic>
        <p:nvPicPr>
          <p:cNvPr id="5" name="Рисунок 4">
            <a:extLst>
              <a:ext uri="{FF2B5EF4-FFF2-40B4-BE49-F238E27FC236}">
                <a16:creationId xmlns:a16="http://schemas.microsoft.com/office/drawing/2014/main" id="{0907B3EA-B2A5-468E-8558-E2E3FFA589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71600" y="4712470"/>
            <a:ext cx="863627" cy="863627"/>
          </a:xfrm>
          <a:prstGeom prst="rect">
            <a:avLst/>
          </a:prstGeom>
        </p:spPr>
      </p:pic>
      <p:sp>
        <p:nvSpPr>
          <p:cNvPr id="3" name="Прямоугольник 2"/>
          <p:cNvSpPr/>
          <p:nvPr/>
        </p:nvSpPr>
        <p:spPr>
          <a:xfrm>
            <a:off x="221089" y="1089720"/>
            <a:ext cx="6925156" cy="1938992"/>
          </a:xfrm>
          <a:prstGeom prst="rect">
            <a:avLst/>
          </a:prstGeom>
        </p:spPr>
        <p:txBody>
          <a:bodyPr wrap="square">
            <a:spAutoFit/>
          </a:bodyPr>
          <a:lstStyle/>
          <a:p>
            <a:r>
              <a:rPr lang="ru-RU" sz="2400" b="1" dirty="0">
                <a:solidFill>
                  <a:srgbClr val="C00000"/>
                </a:solidFill>
                <a:latin typeface="Verdana" charset="0"/>
                <a:ea typeface="Verdana" charset="0"/>
                <a:cs typeface="Verdana" charset="0"/>
              </a:rPr>
              <a:t>Новый специалист в системе </a:t>
            </a:r>
            <a:br>
              <a:rPr lang="ru-RU" sz="2400" b="1" dirty="0">
                <a:solidFill>
                  <a:srgbClr val="C00000"/>
                </a:solidFill>
                <a:latin typeface="Verdana" charset="0"/>
                <a:ea typeface="Verdana" charset="0"/>
                <a:cs typeface="Verdana" charset="0"/>
              </a:rPr>
            </a:br>
            <a:r>
              <a:rPr lang="ru-RU" sz="2400" b="1" dirty="0">
                <a:solidFill>
                  <a:srgbClr val="C00000"/>
                </a:solidFill>
                <a:latin typeface="Verdana" charset="0"/>
                <a:ea typeface="Verdana" charset="0"/>
                <a:cs typeface="Verdana" charset="0"/>
              </a:rPr>
              <a:t>медицинской помощи обучающимся в образовательных организациях</a:t>
            </a:r>
            <a:br>
              <a:rPr lang="ru-RU" sz="2400" b="1" dirty="0">
                <a:solidFill>
                  <a:srgbClr val="C00000"/>
                </a:solidFill>
                <a:latin typeface="Verdana" charset="0"/>
                <a:ea typeface="Verdana" charset="0"/>
                <a:cs typeface="Verdana" charset="0"/>
              </a:rPr>
            </a:br>
            <a:r>
              <a:rPr lang="ru-RU" sz="2400" b="1" dirty="0">
                <a:solidFill>
                  <a:srgbClr val="C00000"/>
                </a:solidFill>
                <a:latin typeface="Verdana" charset="0"/>
                <a:ea typeface="Verdana" charset="0"/>
                <a:cs typeface="Verdana" charset="0"/>
              </a:rPr>
              <a:t>«Специалист в области школьной медицины» (бакалавр</a:t>
            </a:r>
            <a:r>
              <a:rPr lang="ru-RU" sz="2400" b="1" dirty="0" smtClean="0">
                <a:solidFill>
                  <a:srgbClr val="C00000"/>
                </a:solidFill>
                <a:latin typeface="Verdana" charset="0"/>
                <a:ea typeface="Verdana" charset="0"/>
                <a:cs typeface="Verdana" charset="0"/>
              </a:rPr>
              <a:t>)</a:t>
            </a:r>
            <a:endParaRPr lang="ru-RU" sz="2400" dirty="0">
              <a:solidFill>
                <a:srgbClr val="C00000"/>
              </a:solidFill>
            </a:endParaRPr>
          </a:p>
        </p:txBody>
      </p:sp>
      <p:graphicFrame>
        <p:nvGraphicFramePr>
          <p:cNvPr id="6" name="Схема 5"/>
          <p:cNvGraphicFramePr/>
          <p:nvPr>
            <p:extLst>
              <p:ext uri="{D42A27DB-BD31-4B8C-83A1-F6EECF244321}">
                <p14:modId xmlns:p14="http://schemas.microsoft.com/office/powerpoint/2010/main" val="3432256791"/>
              </p:ext>
            </p:extLst>
          </p:nvPr>
        </p:nvGraphicFramePr>
        <p:xfrm>
          <a:off x="611560" y="3097985"/>
          <a:ext cx="7848872"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7778404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2800" b="1" dirty="0" smtClean="0">
                <a:solidFill>
                  <a:schemeClr val="accent3">
                    <a:lumMod val="50000"/>
                  </a:schemeClr>
                </a:solidFill>
                <a:latin typeface="Verdana" charset="0"/>
                <a:ea typeface="Verdana" charset="0"/>
                <a:cs typeface="Verdana" charset="0"/>
              </a:rPr>
              <a:t>Пилотный проект «Школьная медицина» (2016-2018 гг.)</a:t>
            </a:r>
            <a:endParaRPr lang="ru-RU" sz="2800" b="1" dirty="0">
              <a:solidFill>
                <a:schemeClr val="accent3">
                  <a:lumMod val="50000"/>
                </a:schemeClr>
              </a:solidFill>
              <a:latin typeface="Verdana" charset="0"/>
              <a:ea typeface="Verdana" charset="0"/>
              <a:cs typeface="Verdana" charset="0"/>
            </a:endParaRPr>
          </a:p>
        </p:txBody>
      </p:sp>
      <p:sp>
        <p:nvSpPr>
          <p:cNvPr id="4" name="AutoShape 2" descr="Картинки по запросу скворцова фот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Картинки по запросу скворцова фото"/>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268760"/>
            <a:ext cx="4477680" cy="298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5032375" y="1687284"/>
            <a:ext cx="3932113" cy="4708981"/>
          </a:xfrm>
          <a:prstGeom prst="rect">
            <a:avLst/>
          </a:prstGeom>
        </p:spPr>
        <p:txBody>
          <a:bodyPr wrap="square">
            <a:spAutoFit/>
          </a:bodyPr>
          <a:lstStyle/>
          <a:p>
            <a:pPr fontAlgn="base"/>
            <a:r>
              <a:rPr lang="ru-RU" sz="2400" dirty="0" smtClean="0"/>
              <a:t>… В </a:t>
            </a:r>
            <a:r>
              <a:rPr lang="ru-RU" sz="2400" dirty="0"/>
              <a:t>рамках развития школьной медицины именно этот специалист будет постоянно следить за здоровьем школьников в том, что касается соблюдения санитарно-гигиенических норм: уровня освещенности, осанкой, высотой парт и т.д.</a:t>
            </a:r>
          </a:p>
          <a:p>
            <a:r>
              <a:rPr lang="ru-RU" sz="2400" dirty="0"/>
              <a:t/>
            </a:r>
            <a:br>
              <a:rPr lang="ru-RU" sz="2400" dirty="0"/>
            </a:br>
            <a:r>
              <a:rPr lang="ru-RU" dirty="0"/>
              <a:t/>
            </a:r>
            <a:br>
              <a:rPr lang="ru-RU" dirty="0"/>
            </a:br>
            <a:endParaRPr lang="ru-RU" dirty="0"/>
          </a:p>
        </p:txBody>
      </p:sp>
      <p:sp>
        <p:nvSpPr>
          <p:cNvPr id="12" name="Прямоугольник 11"/>
          <p:cNvSpPr/>
          <p:nvPr/>
        </p:nvSpPr>
        <p:spPr>
          <a:xfrm>
            <a:off x="460375" y="4616748"/>
            <a:ext cx="4572000" cy="1569660"/>
          </a:xfrm>
          <a:prstGeom prst="rect">
            <a:avLst/>
          </a:prstGeom>
        </p:spPr>
        <p:txBody>
          <a:bodyPr>
            <a:spAutoFit/>
          </a:bodyPr>
          <a:lstStyle/>
          <a:p>
            <a:pPr fontAlgn="base"/>
            <a:r>
              <a:rPr lang="ru-RU" sz="2400" b="1" dirty="0">
                <a:solidFill>
                  <a:srgbClr val="C00000"/>
                </a:solidFill>
              </a:rPr>
              <a:t>"Он следит за состоянием здоровья школьников... по всем профилактическим направлениям</a:t>
            </a:r>
            <a:r>
              <a:rPr lang="ru-RU" sz="2400" b="1" dirty="0" smtClean="0">
                <a:solidFill>
                  <a:srgbClr val="C00000"/>
                </a:solidFill>
              </a:rPr>
              <a:t>"</a:t>
            </a:r>
            <a:endParaRPr lang="ru-RU" sz="2400" b="1" dirty="0">
              <a:solidFill>
                <a:srgbClr val="C00000"/>
              </a:solidFill>
            </a:endParaRPr>
          </a:p>
        </p:txBody>
      </p:sp>
    </p:spTree>
    <p:extLst>
      <p:ext uri="{BB962C8B-B14F-4D97-AF65-F5344CB8AC3E}">
        <p14:creationId xmlns:p14="http://schemas.microsoft.com/office/powerpoint/2010/main" val="22886124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0" y="0"/>
            <a:ext cx="9144000" cy="1071154"/>
          </a:xfrm>
        </p:spPr>
        <p:txBody>
          <a:bodyPr>
            <a:noAutofit/>
          </a:bodyPr>
          <a:lstStyle/>
          <a:p>
            <a:r>
              <a:rPr lang="ru-RU" altLang="x-none" sz="2800" b="1" dirty="0" smtClean="0">
                <a:solidFill>
                  <a:schemeClr val="accent3">
                    <a:lumMod val="50000"/>
                  </a:schemeClr>
                </a:solidFill>
                <a:latin typeface="Verdana" charset="0"/>
                <a:ea typeface="Verdana" charset="0"/>
                <a:cs typeface="Verdana" charset="0"/>
              </a:rPr>
              <a:t>Основные направления </a:t>
            </a:r>
            <a:r>
              <a:rPr lang="ru-RU" altLang="x-none" sz="2800" b="1" dirty="0">
                <a:solidFill>
                  <a:schemeClr val="accent3">
                    <a:lumMod val="50000"/>
                  </a:schemeClr>
                </a:solidFill>
                <a:latin typeface="Verdana" charset="0"/>
                <a:ea typeface="Verdana" charset="0"/>
                <a:cs typeface="Verdana" charset="0"/>
              </a:rPr>
              <a:t>пилотного проекта </a:t>
            </a:r>
            <a:r>
              <a:rPr lang="ru-RU" altLang="x-none" sz="2800" b="1" dirty="0" smtClean="0">
                <a:solidFill>
                  <a:schemeClr val="accent3">
                    <a:lumMod val="50000"/>
                  </a:schemeClr>
                </a:solidFill>
                <a:latin typeface="Verdana" charset="0"/>
                <a:ea typeface="Verdana" charset="0"/>
                <a:cs typeface="Verdana" charset="0"/>
              </a:rPr>
              <a:t>«Школьная </a:t>
            </a:r>
            <a:r>
              <a:rPr lang="ru-RU" altLang="x-none" sz="2800" b="1" dirty="0">
                <a:solidFill>
                  <a:schemeClr val="accent3">
                    <a:lumMod val="50000"/>
                  </a:schemeClr>
                </a:solidFill>
                <a:latin typeface="Verdana" charset="0"/>
                <a:ea typeface="Verdana" charset="0"/>
                <a:cs typeface="Verdana" charset="0"/>
              </a:rPr>
              <a:t>медицина»</a:t>
            </a:r>
            <a:endParaRPr lang="ru-RU" sz="2800" b="1" dirty="0">
              <a:solidFill>
                <a:schemeClr val="accent3">
                  <a:lumMod val="50000"/>
                </a:schemeClr>
              </a:solidFill>
            </a:endParaRPr>
          </a:p>
        </p:txBody>
      </p:sp>
      <p:sp>
        <p:nvSpPr>
          <p:cNvPr id="2" name="Прямоугольник 1"/>
          <p:cNvSpPr/>
          <p:nvPr/>
        </p:nvSpPr>
        <p:spPr>
          <a:xfrm>
            <a:off x="629891" y="1556792"/>
            <a:ext cx="7848872" cy="4431983"/>
          </a:xfrm>
          <a:prstGeom prst="rect">
            <a:avLst/>
          </a:prstGeom>
        </p:spPr>
        <p:txBody>
          <a:bodyPr wrap="square">
            <a:spAutoFit/>
          </a:bodyPr>
          <a:lstStyle/>
          <a:p>
            <a:pPr marL="285750" indent="-285750">
              <a:buFont typeface="Arial" panose="020B0604020202020204" pitchFamily="34" charset="0"/>
              <a:buChar char="•"/>
            </a:pPr>
            <a:r>
              <a:rPr lang="ru-RU" altLang="x-none" sz="2400" dirty="0" smtClean="0">
                <a:latin typeface="Verdana" charset="0"/>
                <a:ea typeface="Verdana" charset="0"/>
                <a:cs typeface="Verdana" charset="0"/>
              </a:rPr>
              <a:t>оказание </a:t>
            </a:r>
            <a:r>
              <a:rPr lang="ru-RU" altLang="x-none" sz="2400" dirty="0">
                <a:latin typeface="Verdana" charset="0"/>
                <a:ea typeface="Verdana" charset="0"/>
                <a:cs typeface="Verdana" charset="0"/>
              </a:rPr>
              <a:t>неотложной медицинской помощи обучающимся в образовательных организациях, </a:t>
            </a:r>
            <a:endParaRPr lang="ru-RU" altLang="x-none" sz="2400" dirty="0" smtClean="0">
              <a:latin typeface="Verdana" charset="0"/>
              <a:ea typeface="Verdana" charset="0"/>
              <a:cs typeface="Verdana" charset="0"/>
            </a:endParaRPr>
          </a:p>
          <a:p>
            <a:pPr marL="285750" indent="-285750">
              <a:buFont typeface="Arial" panose="020B0604020202020204" pitchFamily="34" charset="0"/>
              <a:buChar char="•"/>
            </a:pPr>
            <a:r>
              <a:rPr lang="ru-RU" altLang="x-none" sz="2400" dirty="0" smtClean="0">
                <a:latin typeface="Verdana" charset="0"/>
                <a:ea typeface="Verdana" charset="0"/>
                <a:cs typeface="Verdana" charset="0"/>
              </a:rPr>
              <a:t>внедрение </a:t>
            </a:r>
            <a:r>
              <a:rPr lang="ru-RU" altLang="x-none" sz="2400" dirty="0">
                <a:latin typeface="Verdana" charset="0"/>
                <a:ea typeface="Verdana" charset="0"/>
                <a:cs typeface="Verdana" charset="0"/>
              </a:rPr>
              <a:t>современных </a:t>
            </a:r>
            <a:r>
              <a:rPr lang="ru-RU" altLang="x-none" sz="2400" dirty="0" smtClean="0">
                <a:latin typeface="Verdana" charset="0"/>
                <a:ea typeface="Verdana" charset="0"/>
                <a:cs typeface="Verdana" charset="0"/>
              </a:rPr>
              <a:t>профилактических </a:t>
            </a:r>
            <a:r>
              <a:rPr lang="ru-RU" altLang="x-none" sz="2400" dirty="0">
                <a:latin typeface="Verdana" charset="0"/>
                <a:ea typeface="Verdana" charset="0"/>
                <a:cs typeface="Verdana" charset="0"/>
              </a:rPr>
              <a:t>технологий, </a:t>
            </a:r>
            <a:endParaRPr lang="ru-RU" altLang="x-none" sz="2400" dirty="0" smtClean="0">
              <a:latin typeface="Verdana" charset="0"/>
              <a:ea typeface="Verdana" charset="0"/>
              <a:cs typeface="Verdana" charset="0"/>
            </a:endParaRPr>
          </a:p>
          <a:p>
            <a:pPr marL="285750" indent="-285750">
              <a:buFont typeface="Arial" panose="020B0604020202020204" pitchFamily="34" charset="0"/>
              <a:buChar char="•"/>
            </a:pPr>
            <a:r>
              <a:rPr lang="ru-RU" altLang="x-none" sz="2400" dirty="0" smtClean="0">
                <a:latin typeface="Verdana" charset="0"/>
                <a:ea typeface="Verdana" charset="0"/>
                <a:cs typeface="Verdana" charset="0"/>
              </a:rPr>
              <a:t>формирование </a:t>
            </a:r>
            <a:r>
              <a:rPr lang="ru-RU" altLang="x-none" sz="2400" dirty="0">
                <a:latin typeface="Verdana" charset="0"/>
                <a:ea typeface="Verdana" charset="0"/>
                <a:cs typeface="Verdana" charset="0"/>
              </a:rPr>
              <a:t>здорового образа жизни, </a:t>
            </a:r>
            <a:endParaRPr lang="ru-RU" altLang="x-none" sz="2400" dirty="0" smtClean="0">
              <a:latin typeface="Verdana" charset="0"/>
              <a:ea typeface="Verdana" charset="0"/>
              <a:cs typeface="Verdana" charset="0"/>
            </a:endParaRPr>
          </a:p>
          <a:p>
            <a:pPr marL="285750" indent="-285750">
              <a:buFont typeface="Arial" panose="020B0604020202020204" pitchFamily="34" charset="0"/>
              <a:buChar char="•"/>
            </a:pPr>
            <a:r>
              <a:rPr lang="ru-RU" altLang="x-none" sz="2400" dirty="0" smtClean="0">
                <a:latin typeface="Verdana" charset="0"/>
                <a:ea typeface="Verdana" charset="0"/>
                <a:cs typeface="Verdana" charset="0"/>
              </a:rPr>
              <a:t>предупреждение </a:t>
            </a:r>
            <a:r>
              <a:rPr lang="ru-RU" altLang="x-none" sz="2400" dirty="0">
                <a:latin typeface="Verdana" charset="0"/>
                <a:ea typeface="Verdana" charset="0"/>
                <a:cs typeface="Verdana" charset="0"/>
              </a:rPr>
              <a:t>заболеваний, в том числе «школьно-обусловленных», </a:t>
            </a:r>
            <a:endParaRPr lang="ru-RU" altLang="x-none" sz="2400" dirty="0" smtClean="0">
              <a:latin typeface="Verdana" charset="0"/>
              <a:ea typeface="Verdana" charset="0"/>
              <a:cs typeface="Verdana" charset="0"/>
            </a:endParaRPr>
          </a:p>
          <a:p>
            <a:pPr marL="285750" indent="-285750">
              <a:buFont typeface="Arial" panose="020B0604020202020204" pitchFamily="34" charset="0"/>
              <a:buChar char="•"/>
            </a:pPr>
            <a:r>
              <a:rPr lang="ru-RU" altLang="x-none" sz="2400" dirty="0" smtClean="0">
                <a:latin typeface="Verdana" charset="0"/>
                <a:ea typeface="Verdana" charset="0"/>
                <a:cs typeface="Verdana" charset="0"/>
              </a:rPr>
              <a:t>раннее </a:t>
            </a:r>
            <a:r>
              <a:rPr lang="ru-RU" altLang="x-none" sz="2400" dirty="0">
                <a:latin typeface="Verdana" charset="0"/>
                <a:ea typeface="Verdana" charset="0"/>
                <a:cs typeface="Verdana" charset="0"/>
              </a:rPr>
              <a:t>(своевременное) выявление патологических состояний </a:t>
            </a:r>
            <a:r>
              <a:rPr lang="ru-RU" altLang="x-none" sz="2400" dirty="0" smtClean="0">
                <a:latin typeface="Verdana" charset="0"/>
                <a:ea typeface="Verdana" charset="0"/>
                <a:cs typeface="Verdana" charset="0"/>
              </a:rPr>
              <a:t>и </a:t>
            </a:r>
            <a:r>
              <a:rPr lang="ru-RU" altLang="x-none" sz="2400" dirty="0">
                <a:latin typeface="Verdana" charset="0"/>
                <a:ea typeface="Verdana" charset="0"/>
                <a:cs typeface="Verdana" charset="0"/>
              </a:rPr>
              <a:t>факторов риска их </a:t>
            </a:r>
            <a:r>
              <a:rPr lang="ru-RU" altLang="x-none" sz="2400" dirty="0" smtClean="0">
                <a:latin typeface="Verdana" charset="0"/>
                <a:ea typeface="Verdana" charset="0"/>
                <a:cs typeface="Verdana" charset="0"/>
              </a:rPr>
              <a:t>развития</a:t>
            </a:r>
            <a:r>
              <a:rPr lang="en-US" altLang="x-none" sz="2400" dirty="0">
                <a:latin typeface="Verdana" charset="0"/>
                <a:ea typeface="Verdana" charset="0"/>
                <a:cs typeface="Verdana" charset="0"/>
              </a:rPr>
              <a:t/>
            </a:r>
            <a:br>
              <a:rPr lang="en-US" altLang="x-none" sz="2400" dirty="0">
                <a:latin typeface="Verdana" charset="0"/>
                <a:ea typeface="Verdana" charset="0"/>
                <a:cs typeface="Verdana" charset="0"/>
              </a:rPr>
            </a:br>
            <a:endParaRPr lang="ru-RU" dirty="0"/>
          </a:p>
        </p:txBody>
      </p:sp>
    </p:spTree>
    <p:extLst>
      <p:ext uri="{BB962C8B-B14F-4D97-AF65-F5344CB8AC3E}">
        <p14:creationId xmlns:p14="http://schemas.microsoft.com/office/powerpoint/2010/main" val="3906932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212976"/>
            <a:ext cx="5092302" cy="243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1"/>
          <p:cNvSpPr>
            <a:spLocks noGrp="1"/>
          </p:cNvSpPr>
          <p:nvPr>
            <p:ph type="ctrTitle"/>
          </p:nvPr>
        </p:nvSpPr>
        <p:spPr>
          <a:xfrm>
            <a:off x="0" y="0"/>
            <a:ext cx="9144000" cy="1071154"/>
          </a:xfrm>
        </p:spPr>
        <p:txBody>
          <a:bodyPr>
            <a:normAutofit/>
          </a:bodyPr>
          <a:lstStyle/>
          <a:p>
            <a:r>
              <a:rPr lang="ru-RU" sz="3200" b="1" dirty="0" smtClean="0">
                <a:solidFill>
                  <a:srgbClr val="21594F"/>
                </a:solidFill>
              </a:rPr>
              <a:t>Проект Профессионального стандарта</a:t>
            </a:r>
            <a:endParaRPr lang="ru-RU" sz="3200" b="1" dirty="0">
              <a:solidFill>
                <a:srgbClr val="21594F"/>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213206312"/>
              </p:ext>
            </p:extLst>
          </p:nvPr>
        </p:nvGraphicFramePr>
        <p:xfrm>
          <a:off x="539552" y="908720"/>
          <a:ext cx="8352928" cy="6036978"/>
        </p:xfrm>
        <a:graphic>
          <a:graphicData uri="http://schemas.openxmlformats.org/drawingml/2006/table">
            <a:tbl>
              <a:tblPr firstRow="1">
                <a:tableStyleId>{5FD0F851-EC5A-4D38-B0AD-8093EC10F338}</a:tableStyleId>
              </a:tblPr>
              <a:tblGrid>
                <a:gridCol w="1080072">
                  <a:extLst>
                    <a:ext uri="{9D8B030D-6E8A-4147-A177-3AD203B41FA5}">
                      <a16:colId xmlns:a16="http://schemas.microsoft.com/office/drawing/2014/main" val="20000"/>
                    </a:ext>
                  </a:extLst>
                </a:gridCol>
                <a:gridCol w="7272856">
                  <a:extLst>
                    <a:ext uri="{9D8B030D-6E8A-4147-A177-3AD203B41FA5}">
                      <a16:colId xmlns:a16="http://schemas.microsoft.com/office/drawing/2014/main" val="20001"/>
                    </a:ext>
                  </a:extLst>
                </a:gridCol>
              </a:tblGrid>
              <a:tr h="1146498">
                <a:tc>
                  <a:txBody>
                    <a:bodyPr/>
                    <a:lstStyle/>
                    <a:p>
                      <a:endParaRPr lang="ru-RU" dirty="0"/>
                    </a:p>
                  </a:txBody>
                  <a:tcPr/>
                </a:tc>
                <a:tc>
                  <a:txBody>
                    <a:bodyPr/>
                    <a:lstStyle/>
                    <a:p>
                      <a:r>
                        <a:rPr lang="ru-RU" sz="1400" b="1" cap="all" dirty="0" smtClean="0">
                          <a:solidFill>
                            <a:schemeClr val="accent5">
                              <a:lumMod val="50000"/>
                            </a:schemeClr>
                          </a:solidFill>
                          <a:latin typeface="Candara" charset="0"/>
                          <a:ea typeface="Candara" charset="0"/>
                          <a:cs typeface="Candara" charset="0"/>
                        </a:rPr>
                        <a:t>РАБОЧЕЕ</a:t>
                      </a:r>
                      <a:r>
                        <a:rPr lang="ru-RU" sz="1400" b="1" cap="all" baseline="0" dirty="0" smtClean="0">
                          <a:solidFill>
                            <a:schemeClr val="accent5">
                              <a:lumMod val="50000"/>
                            </a:schemeClr>
                          </a:solidFill>
                          <a:latin typeface="Candara" charset="0"/>
                          <a:ea typeface="Candara" charset="0"/>
                          <a:cs typeface="Candara" charset="0"/>
                        </a:rPr>
                        <a:t> НАЗВАНИЕ - </a:t>
                      </a:r>
                      <a:r>
                        <a:rPr lang="ru-RU" sz="2000" b="1" cap="all" dirty="0" smtClean="0">
                          <a:solidFill>
                            <a:schemeClr val="accent5">
                              <a:lumMod val="50000"/>
                            </a:schemeClr>
                          </a:solidFill>
                          <a:latin typeface="Candara" charset="0"/>
                          <a:ea typeface="Candara" charset="0"/>
                          <a:cs typeface="Candara" charset="0"/>
                        </a:rPr>
                        <a:t>Специалист  по оказанию медицинской помощи в образовательных организациях</a:t>
                      </a:r>
                      <a:endParaRPr lang="ru-RU" sz="2000" b="0" dirty="0">
                        <a:solidFill>
                          <a:schemeClr val="accent5">
                            <a:lumMod val="50000"/>
                          </a:schemeClr>
                        </a:solidFill>
                        <a:latin typeface="Candara" charset="0"/>
                        <a:ea typeface="Candara" charset="0"/>
                        <a:cs typeface="Candara" charset="0"/>
                      </a:endParaRPr>
                    </a:p>
                  </a:txBody>
                  <a:tcPr anchor="ctr"/>
                </a:tc>
                <a:extLst>
                  <a:ext uri="{0D108BD9-81ED-4DB2-BD59-A6C34878D82A}">
                    <a16:rowId xmlns:a16="http://schemas.microsoft.com/office/drawing/2014/main" val="10000"/>
                  </a:ext>
                </a:extLst>
              </a:tr>
              <a:tr h="4802782">
                <a:tc>
                  <a:txBody>
                    <a:bodyPr/>
                    <a:lstStyle/>
                    <a:p>
                      <a:endParaRPr lang="ru-RU" dirty="0"/>
                    </a:p>
                  </a:txBody>
                  <a:tcPr/>
                </a:tc>
                <a:tc>
                  <a:txBody>
                    <a:bodyPr/>
                    <a:lstStyle/>
                    <a:p>
                      <a:r>
                        <a:rPr lang="ru-RU" sz="2400" b="1" dirty="0" smtClean="0">
                          <a:solidFill>
                            <a:srgbClr val="C00000"/>
                          </a:solidFill>
                        </a:rPr>
                        <a:t>Инициатор</a:t>
                      </a:r>
                      <a:r>
                        <a:rPr lang="ru-RU" sz="2400" b="1" baseline="0" dirty="0" smtClean="0">
                          <a:solidFill>
                            <a:srgbClr val="C00000"/>
                          </a:solidFill>
                        </a:rPr>
                        <a:t> - </a:t>
                      </a:r>
                      <a:r>
                        <a:rPr lang="ru-RU" sz="2400" b="1" dirty="0" smtClean="0">
                          <a:solidFill>
                            <a:srgbClr val="C00000"/>
                          </a:solidFill>
                        </a:rPr>
                        <a:t>Некоммерческим партнерством «Ассоциация специалистов с высшим сестринским образованием», </a:t>
                      </a:r>
                      <a:r>
                        <a:rPr lang="ru-RU" sz="2400" b="1" dirty="0" err="1" smtClean="0">
                          <a:solidFill>
                            <a:srgbClr val="C00000"/>
                          </a:solidFill>
                        </a:rPr>
                        <a:t>г.Москва</a:t>
                      </a:r>
                      <a:endParaRPr lang="ru-RU" sz="2400" b="1" dirty="0" smtClean="0">
                        <a:solidFill>
                          <a:srgbClr val="C00000"/>
                        </a:solidFill>
                      </a:endParaRPr>
                    </a:p>
                    <a:p>
                      <a:endParaRPr lang="ru-RU" sz="1600" dirty="0" smtClean="0">
                        <a:solidFill>
                          <a:schemeClr val="tx1"/>
                        </a:solidFill>
                      </a:endParaRPr>
                    </a:p>
                    <a:p>
                      <a:endParaRPr lang="ru-RU" sz="1600" dirty="0" smtClean="0">
                        <a:solidFill>
                          <a:schemeClr val="tx1"/>
                        </a:solidFill>
                      </a:endParaRPr>
                    </a:p>
                    <a:p>
                      <a:endParaRPr lang="ru-RU" sz="2400" b="1" dirty="0" smtClean="0">
                        <a:solidFill>
                          <a:srgbClr val="C00000"/>
                        </a:solidFill>
                      </a:endParaRPr>
                    </a:p>
                    <a:p>
                      <a:endParaRPr lang="ru-RU" sz="2400" b="1" dirty="0" smtClean="0">
                        <a:solidFill>
                          <a:srgbClr val="C00000"/>
                        </a:solidFill>
                      </a:endParaRPr>
                    </a:p>
                    <a:p>
                      <a:endParaRPr lang="ru-RU" sz="2400" b="1" dirty="0" smtClean="0">
                        <a:solidFill>
                          <a:srgbClr val="C00000"/>
                        </a:solidFill>
                      </a:endParaRPr>
                    </a:p>
                    <a:p>
                      <a:endParaRPr lang="ru-RU" sz="2400" b="1" dirty="0" smtClean="0">
                        <a:solidFill>
                          <a:srgbClr val="C00000"/>
                        </a:solidFill>
                      </a:endParaRPr>
                    </a:p>
                    <a:p>
                      <a:endParaRPr lang="ru-RU" sz="2400" b="1" dirty="0" smtClean="0">
                        <a:solidFill>
                          <a:srgbClr val="C00000"/>
                        </a:solidFill>
                      </a:endParaRPr>
                    </a:p>
                    <a:p>
                      <a:r>
                        <a:rPr lang="ru-RU" sz="2400" b="1" dirty="0" smtClean="0">
                          <a:solidFill>
                            <a:srgbClr val="C00000"/>
                          </a:solidFill>
                        </a:rPr>
                        <a:t>Требования к образованию – высшее образование по направлению подготовки «Сестринское дело», квалификация (степень) – «бакалавр»</a:t>
                      </a:r>
                    </a:p>
                  </a:txBody>
                  <a:tcPr marT="189720" marB="18972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811234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0" y="0"/>
            <a:ext cx="9144000" cy="1071154"/>
          </a:xfrm>
        </p:spPr>
        <p:txBody>
          <a:bodyPr>
            <a:normAutofit/>
          </a:bodyPr>
          <a:lstStyle/>
          <a:p>
            <a:r>
              <a:rPr lang="ru-RU" sz="3200" b="1" dirty="0" smtClean="0">
                <a:solidFill>
                  <a:srgbClr val="21594F"/>
                </a:solidFill>
              </a:rPr>
              <a:t>Структура профессионального стандарта</a:t>
            </a:r>
            <a:endParaRPr lang="ru-RU" sz="3200" b="1" dirty="0">
              <a:solidFill>
                <a:srgbClr val="21594F"/>
              </a:solidFill>
            </a:endParaRPr>
          </a:p>
        </p:txBody>
      </p:sp>
      <p:graphicFrame>
        <p:nvGraphicFramePr>
          <p:cNvPr id="2" name="Схема 1"/>
          <p:cNvGraphicFramePr/>
          <p:nvPr>
            <p:extLst>
              <p:ext uri="{D42A27DB-BD31-4B8C-83A1-F6EECF244321}">
                <p14:modId xmlns:p14="http://schemas.microsoft.com/office/powerpoint/2010/main" val="756227084"/>
              </p:ext>
            </p:extLst>
          </p:nvPr>
        </p:nvGraphicFramePr>
        <p:xfrm>
          <a:off x="-468560" y="1397000"/>
          <a:ext cx="10153128"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75623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536" y="3051909"/>
            <a:ext cx="8914960" cy="1800521"/>
          </a:xfrm>
        </p:spPr>
        <p:txBody>
          <a:bodyPr>
            <a:normAutofit/>
          </a:bodyPr>
          <a:lstStyle/>
          <a:p>
            <a:pPr algn="ctr"/>
            <a:r>
              <a:rPr lang="ru-RU" sz="3600" b="1" dirty="0" smtClean="0">
                <a:solidFill>
                  <a:schemeClr val="tx1"/>
                </a:solidFill>
                <a:effectLst>
                  <a:outerShdw blurRad="38100" dist="19050" dir="2700000" algn="tl" rotWithShape="0">
                    <a:schemeClr val="dk1">
                      <a:alpha val="40000"/>
                    </a:schemeClr>
                  </a:outerShdw>
                </a:effectLst>
                <a:latin typeface="Arial Narrow" panose="020B0606020202030204" pitchFamily="34" charset="0"/>
              </a:rPr>
              <a:t>Использование инструментов бережливого производства в работе среднего медицинского персонала</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60" t="71118" r="43767" b="9638"/>
          <a:stretch>
            <a:fillRect/>
          </a:stretch>
        </p:blipFill>
        <p:spPr bwMode="auto">
          <a:xfrm>
            <a:off x="-17780" y="5471572"/>
            <a:ext cx="5148065" cy="140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H:\Новая ассоциация\23-01-2016_13-16-15\ЛОГОТИП горизонт.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309" y="163140"/>
            <a:ext cx="2135435" cy="1133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ex0"/>
          <p:cNvPicPr>
            <a:picLocks noChangeAspect="1" noChangeArrowheads="1"/>
          </p:cNvPicPr>
          <p:nvPr/>
        </p:nvPicPr>
        <p:blipFill rotWithShape="1">
          <a:blip r:embed="rId5" cstate="print"/>
          <a:srcRect r="11748"/>
          <a:stretch>
            <a:fillRect/>
          </a:stretch>
        </p:blipFill>
        <p:spPr bwMode="auto">
          <a:xfrm>
            <a:off x="-17780" y="1606032"/>
            <a:ext cx="9180512" cy="1556792"/>
          </a:xfrm>
          <a:prstGeom prst="rect">
            <a:avLst/>
          </a:prstGeom>
          <a:ln>
            <a:noFill/>
          </a:ln>
          <a:effectLst>
            <a:softEdge rad="112500"/>
          </a:effectLst>
        </p:spPr>
      </p:pic>
      <p:sp>
        <p:nvSpPr>
          <p:cNvPr id="9" name="WordArt 7"/>
          <p:cNvSpPr>
            <a:spLocks noChangeArrowheads="1" noChangeShapeType="1" noTextEdit="1"/>
          </p:cNvSpPr>
          <p:nvPr/>
        </p:nvSpPr>
        <p:spPr bwMode="auto">
          <a:xfrm>
            <a:off x="2883321" y="1854720"/>
            <a:ext cx="4567361" cy="699646"/>
          </a:xfrm>
          <a:prstGeom prst="rect">
            <a:avLst/>
          </a:prstGeom>
        </p:spPr>
        <p:txBody>
          <a:bodyPr wrap="none" fromWordArt="1">
            <a:prstTxWarp prst="textPlain">
              <a:avLst>
                <a:gd name="adj" fmla="val 50000"/>
              </a:avLst>
            </a:prstTxWarp>
          </a:bodyPr>
          <a:lstStyle/>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РЕГИОНАЛЬНАЯ ОБЩЕСТВЕННАЯ ОРГАНИЗАЦИЯ</a:t>
            </a:r>
          </a:p>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НОВОСИБИРСКАЯ ПРОФЕССИОНАЛЬНАЯ АССОЦИАЦИЯ</a:t>
            </a:r>
          </a:p>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СПЕЦИАЛИСТОВ СЕСТРИНСКОГО ДЕЛА</a:t>
            </a:r>
          </a:p>
        </p:txBody>
      </p:sp>
      <p:sp>
        <p:nvSpPr>
          <p:cNvPr id="3" name="Прямоугольник 2"/>
          <p:cNvSpPr/>
          <p:nvPr/>
        </p:nvSpPr>
        <p:spPr>
          <a:xfrm>
            <a:off x="6297409" y="6374602"/>
            <a:ext cx="2410460" cy="365760"/>
          </a:xfrm>
          <a:prstGeom prst="rect">
            <a:avLst/>
          </a:prstGeom>
        </p:spPr>
        <p:txBody>
          <a:bodyPr wrap="none">
            <a:spAutoFit/>
          </a:bodyPr>
          <a:lstStyle/>
          <a:p>
            <a:r>
              <a:rPr lang="ru-RU" dirty="0" smtClean="0">
                <a:solidFill>
                  <a:srgbClr val="C00000"/>
                </a:solidFill>
                <a:latin typeface="Arial Narrow" panose="020B0606020202030204" pitchFamily="34" charset="0"/>
              </a:rPr>
              <a:t>28.09. 2017. </a:t>
            </a:r>
            <a:r>
              <a:rPr lang="ru-RU" dirty="0">
                <a:solidFill>
                  <a:srgbClr val="C00000"/>
                </a:solidFill>
                <a:latin typeface="Arial Narrow" panose="020B0606020202030204" pitchFamily="34" charset="0"/>
              </a:rPr>
              <a:t>Новосибирск</a:t>
            </a:r>
          </a:p>
        </p:txBody>
      </p:sp>
      <p:sp>
        <p:nvSpPr>
          <p:cNvPr id="5" name="Текстовое поле 4"/>
          <p:cNvSpPr txBox="1"/>
          <p:nvPr/>
        </p:nvSpPr>
        <p:spPr>
          <a:xfrm>
            <a:off x="4246245" y="95250"/>
            <a:ext cx="4789805" cy="1584960"/>
          </a:xfrm>
          <a:prstGeom prst="rect">
            <a:avLst/>
          </a:prstGeom>
          <a:noFill/>
        </p:spPr>
        <p:txBody>
          <a:bodyPr wrap="square" rtlCol="0">
            <a:spAutoFit/>
          </a:bodyPr>
          <a:lstStyle/>
          <a:p>
            <a:pPr algn="ctr"/>
            <a:r>
              <a:rPr lang="ru-RU" altLang="en-US" sz="1800" b="1"/>
              <a:t>МИНИСТЕРСТВО ЗДРАВООХРАНЕНИЯ</a:t>
            </a:r>
          </a:p>
          <a:p>
            <a:pPr algn="ctr"/>
            <a:r>
              <a:rPr lang="ru-RU" altLang="en-US" sz="1800" b="1"/>
              <a:t>НОВОСИБИРСКОЙ ОБЛАСТИ</a:t>
            </a:r>
          </a:p>
          <a:p>
            <a:pPr algn="ctr"/>
            <a:r>
              <a:rPr lang="ru-RU" altLang="en-US" sz="1200" b="1"/>
              <a:t>ГОСУДАРСТВЕННОЕ БЮДЖЕТНОЕ УЧРЕЖДЕНИЕ ЗДРАВООХРАНЕНИЯ НОВОСИБИРСКОЙ ОБЛАСТИ</a:t>
            </a:r>
          </a:p>
          <a:p>
            <a:pPr algn="ctr"/>
            <a:r>
              <a:rPr lang="ru-RU" altLang="en-US" sz="1200" b="1"/>
              <a:t>«ГОРОДСКАЯ КЛИНИЧЕСКАЯ ПОЛИКЛИНИКА № 7»</a:t>
            </a:r>
          </a:p>
          <a:p>
            <a:pPr algn="ctr"/>
            <a:endParaRPr lang="ru-RU" altLang="en-US" sz="1200" b="1"/>
          </a:p>
          <a:p>
            <a:pPr algn="ctr"/>
            <a:r>
              <a:rPr lang="ru-RU" altLang="en-US" sz="1400" b="1"/>
              <a:t>Главный врач Е.А. Аксенова</a:t>
            </a:r>
          </a:p>
        </p:txBody>
      </p:sp>
      <p:sp>
        <p:nvSpPr>
          <p:cNvPr id="10" name="Текстовое поле 9"/>
          <p:cNvSpPr txBox="1"/>
          <p:nvPr/>
        </p:nvSpPr>
        <p:spPr>
          <a:xfrm>
            <a:off x="5618480" y="4908550"/>
            <a:ext cx="3418205" cy="944880"/>
          </a:xfrm>
          <a:prstGeom prst="rect">
            <a:avLst/>
          </a:prstGeom>
          <a:noFill/>
        </p:spPr>
        <p:txBody>
          <a:bodyPr wrap="square" rtlCol="0">
            <a:spAutoFit/>
          </a:bodyPr>
          <a:lstStyle/>
          <a:p>
            <a:pPr algn="ctr"/>
            <a:r>
              <a:rPr lang="ru-RU" altLang="en-US" sz="1400"/>
              <a:t>А.А. Суслова</a:t>
            </a:r>
          </a:p>
          <a:p>
            <a:pPr algn="ctr"/>
            <a:r>
              <a:rPr lang="ru-RU" altLang="en-US" sz="1400"/>
              <a:t>Старшая медицинская сестра поликлинического отделения</a:t>
            </a:r>
          </a:p>
          <a:p>
            <a:pPr algn="ctr"/>
            <a:r>
              <a:rPr lang="ru-RU" altLang="en-US" sz="1400"/>
              <a:t>ГБУЗ НСО «ГКП № 7»</a:t>
            </a:r>
          </a:p>
        </p:txBody>
      </p:sp>
    </p:spTree>
    <p:extLst>
      <p:ext uri="{BB962C8B-B14F-4D97-AF65-F5344CB8AC3E}">
        <p14:creationId xmlns:p14="http://schemas.microsoft.com/office/powerpoint/2010/main" val="20679393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a:xfrm>
            <a:off x="612775" y="228600"/>
            <a:ext cx="8153400" cy="990600"/>
          </a:xfrm>
        </p:spPr>
        <p:txBody>
          <a:bodyPr/>
          <a:lstStyle/>
          <a:p>
            <a:pPr algn="ctr"/>
            <a:r>
              <a:rPr lang="ru-RU" smtClean="0"/>
              <a:t>О поликлинике и проекте </a:t>
            </a:r>
          </a:p>
        </p:txBody>
      </p:sp>
      <p:sp>
        <p:nvSpPr>
          <p:cNvPr id="3" name="Содержимое 2"/>
          <p:cNvSpPr>
            <a:spLocks noGrp="1"/>
          </p:cNvSpPr>
          <p:nvPr>
            <p:ph sz="quarter" idx="1"/>
          </p:nvPr>
        </p:nvSpPr>
        <p:spPr>
          <a:xfrm>
            <a:off x="612775" y="1600200"/>
            <a:ext cx="8153400" cy="4495800"/>
          </a:xfrm>
        </p:spPr>
        <p:txBody>
          <a:bodyPr>
            <a:normAutofit fontScale="92500"/>
          </a:bodyPr>
          <a:lstStyle/>
          <a:p>
            <a:pPr marL="320040" indent="-320040" fontAlgn="auto">
              <a:spcAft>
                <a:spcPts val="0"/>
              </a:spcAft>
              <a:buFont typeface="Wingdings" panose="05000000000000000000"/>
              <a:buChar char=""/>
              <a:defRPr/>
            </a:pPr>
            <a:r>
              <a:rPr lang="ru-RU" dirty="0" smtClean="0"/>
              <a:t>17.04.2017 Начало участия в проекте «Бережливая поликлиника» </a:t>
            </a:r>
          </a:p>
          <a:p>
            <a:pPr marL="320040" indent="-320040" fontAlgn="auto">
              <a:spcAft>
                <a:spcPts val="0"/>
              </a:spcAft>
              <a:buFont typeface="Wingdings" panose="05000000000000000000"/>
              <a:buChar char=""/>
              <a:defRPr/>
            </a:pPr>
            <a:r>
              <a:rPr lang="ru-RU" dirty="0" smtClean="0"/>
              <a:t>В НСО 2 поликлиники в проекте </a:t>
            </a:r>
          </a:p>
          <a:p>
            <a:pPr marL="320040" indent="-320040" fontAlgn="auto">
              <a:spcAft>
                <a:spcPts val="0"/>
              </a:spcAft>
              <a:buFont typeface="Wingdings" panose="05000000000000000000"/>
              <a:buChar char=""/>
              <a:defRPr/>
            </a:pPr>
            <a:r>
              <a:rPr lang="ru-RU" dirty="0" smtClean="0"/>
              <a:t>ГБУЗ НСО «ГКП №7» – педиатрическая служба</a:t>
            </a:r>
          </a:p>
          <a:p>
            <a:pPr marL="320040" indent="-320040" algn="dist" fontAlgn="auto">
              <a:spcAft>
                <a:spcPts val="0"/>
              </a:spcAft>
              <a:buFont typeface="Wingdings" panose="05000000000000000000"/>
              <a:buChar char=""/>
              <a:defRPr/>
            </a:pPr>
            <a:r>
              <a:rPr lang="ru-RU" dirty="0" smtClean="0"/>
              <a:t>Исходные данные о поликлинике (24 747 детского населения, 670 посещений в смену, 2 педиатрических отделения (14 и 15 участков), детское консультативно-диагностическое отделение, </a:t>
            </a:r>
            <a:r>
              <a:rPr lang="ru-RU" dirty="0" err="1" smtClean="0"/>
              <a:t>дошкольно-школьное</a:t>
            </a:r>
            <a:r>
              <a:rPr lang="ru-RU" dirty="0" smtClean="0"/>
              <a:t> отделение)</a:t>
            </a:r>
          </a:p>
          <a:p>
            <a:pPr marL="320040" indent="-320040" fontAlgn="auto">
              <a:spcAft>
                <a:spcPts val="0"/>
              </a:spcAft>
              <a:buFont typeface="Wingdings" panose="05000000000000000000"/>
              <a:buChar char=""/>
              <a:defRPr/>
            </a:pPr>
            <a:endParaRPr lang="ru-RU" dirty="0" smtClean="0"/>
          </a:p>
          <a:p>
            <a:pPr marL="320040" indent="-320040" fontAlgn="auto">
              <a:spcAft>
                <a:spcPts val="0"/>
              </a:spcAft>
              <a:buFont typeface="Wingdings" panose="05000000000000000000"/>
              <a:buChar char=""/>
              <a:defRPr/>
            </a:pPr>
            <a:endParaRPr lang="ru-RU" dirty="0"/>
          </a:p>
        </p:txBody>
      </p:sp>
    </p:spTree>
    <p:extLst>
      <p:ext uri="{BB962C8B-B14F-4D97-AF65-F5344CB8AC3E}">
        <p14:creationId xmlns:p14="http://schemas.microsoft.com/office/powerpoint/2010/main" val="6483394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612775" y="228600"/>
            <a:ext cx="8153400" cy="990600"/>
          </a:xfrm>
        </p:spPr>
        <p:txBody>
          <a:bodyPr/>
          <a:lstStyle/>
          <a:p>
            <a:pPr algn="ctr"/>
            <a:r>
              <a:rPr lang="ru-RU" smtClean="0"/>
              <a:t>Об инструменте 5</a:t>
            </a:r>
            <a:r>
              <a:rPr lang="en-US" smtClean="0"/>
              <a:t>S</a:t>
            </a:r>
            <a:endParaRPr lang="ru-RU" smtClean="0"/>
          </a:p>
        </p:txBody>
      </p:sp>
      <p:sp>
        <p:nvSpPr>
          <p:cNvPr id="15362" name="Содержимое 2"/>
          <p:cNvSpPr>
            <a:spLocks noGrp="1"/>
          </p:cNvSpPr>
          <p:nvPr>
            <p:ph sz="quarter" idx="1"/>
          </p:nvPr>
        </p:nvSpPr>
        <p:spPr>
          <a:xfrm>
            <a:off x="612775" y="1600200"/>
            <a:ext cx="8153400" cy="4495800"/>
          </a:xfrm>
        </p:spPr>
        <p:txBody>
          <a:bodyPr>
            <a:normAutofit lnSpcReduction="10000"/>
          </a:bodyPr>
          <a:lstStyle/>
          <a:p>
            <a:pPr algn="ctr">
              <a:buFont typeface="Wingdings" panose="05000000000000000000" pitchFamily="2" charset="2"/>
              <a:buNone/>
            </a:pPr>
            <a:r>
              <a:rPr lang="ru-RU" dirty="0" smtClean="0"/>
              <a:t>Цель </a:t>
            </a:r>
          </a:p>
          <a:p>
            <a:pPr algn="just"/>
            <a:r>
              <a:rPr lang="ru-RU" dirty="0" smtClean="0"/>
              <a:t>Минимизировать несистемный характер работы</a:t>
            </a:r>
          </a:p>
          <a:p>
            <a:pPr algn="just"/>
            <a:r>
              <a:rPr lang="ru-RU" dirty="0" smtClean="0"/>
              <a:t>Универсализация и стандартизация рабочего места</a:t>
            </a:r>
          </a:p>
          <a:p>
            <a:pPr algn="just"/>
            <a:r>
              <a:rPr lang="ru-RU" dirty="0" smtClean="0"/>
              <a:t>Не сотрудники работают медленно, а процесс устроен несовершенно</a:t>
            </a:r>
          </a:p>
          <a:p>
            <a:pPr algn="just"/>
            <a:r>
              <a:rPr lang="ru-RU" dirty="0" smtClean="0"/>
              <a:t>Любой сотрудник отделения должен найти любой предмет за 2 мин</a:t>
            </a:r>
          </a:p>
        </p:txBody>
      </p:sp>
    </p:spTree>
    <p:extLst>
      <p:ext uri="{BB962C8B-B14F-4D97-AF65-F5344CB8AC3E}">
        <p14:creationId xmlns:p14="http://schemas.microsoft.com/office/powerpoint/2010/main" val="601023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4000" smtClean="0"/>
              <a:t> </a:t>
            </a:r>
            <a:r>
              <a:rPr lang="ru-RU" sz="4000" dirty="0" smtClean="0">
                <a:sym typeface="+mn-ea"/>
              </a:rPr>
              <a:t>Участковый педиатр и участковая медсестра</a:t>
            </a:r>
            <a:r>
              <a:rPr lang="ru-RU" sz="4000" smtClean="0"/>
              <a:t> </a:t>
            </a:r>
          </a:p>
        </p:txBody>
      </p:sp>
      <p:sp>
        <p:nvSpPr>
          <p:cNvPr id="4" name="Заголовок 1"/>
          <p:cNvSpPr>
            <a:spLocks noGrp="1"/>
          </p:cNvSpPr>
          <p:nvPr/>
        </p:nvSpPr>
        <p:spPr>
          <a:xfrm>
            <a:off x="323215" y="5876925"/>
            <a:ext cx="8153400" cy="990600"/>
          </a:xfrm>
          <a:prstGeom prst="rect">
            <a:avLst/>
          </a:prstGeom>
          <a:noFill/>
          <a:ln w="9525">
            <a:noFill/>
            <a:miter lim="800000"/>
          </a:ln>
        </p:spPr>
        <p:txBody>
          <a:bodyPr vert="horz" wrap="square" lIns="91440" tIns="45720" rIns="91440" bIns="45720" numCol="1" anchor="ctr" anchorCtr="0" compatLnSpc="1">
            <a:normAutofit/>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a:lstStyle>
          <a:p>
            <a:pPr algn="ctr"/>
            <a:r>
              <a:rPr lang="ru-RU" sz="4000" smtClean="0"/>
              <a:t>   «До»</a:t>
            </a:r>
          </a:p>
        </p:txBody>
      </p:sp>
      <p:pic>
        <p:nvPicPr>
          <p:cNvPr id="22531" name="Picture 3" descr="L:\01_Администрация\БЕРЕЖЛИВАЯ ПОЛИКЛИНИКА\Сбербанк фото 19 июня\IMG_7919.JPG"/>
          <p:cNvPicPr>
            <a:picLocks noGrp="1" noChangeAspect="1" noChangeArrowheads="1"/>
          </p:cNvPicPr>
          <p:nvPr>
            <p:ph sz="quarter" idx="1"/>
          </p:nvPr>
        </p:nvPicPr>
        <p:blipFill>
          <a:blip r:embed="rId2"/>
          <a:srcRect/>
          <a:stretch>
            <a:fillRect/>
          </a:stretch>
        </p:blipFill>
        <p:spPr>
          <a:xfrm>
            <a:off x="838200" y="1589088"/>
            <a:ext cx="3429000" cy="4572000"/>
          </a:xfrm>
        </p:spPr>
      </p:pic>
      <p:pic>
        <p:nvPicPr>
          <p:cNvPr id="22530" name="Picture 2" descr="L:\01_Администрация\БЕРЕЖЛИВАЯ ПОЛИКЛИНИКА\Сбербанк фото 19 июня\IMG_7918.JPG"/>
          <p:cNvPicPr>
            <a:picLocks noGrp="1" noChangeAspect="1" noChangeArrowheads="1"/>
          </p:cNvPicPr>
          <p:nvPr>
            <p:ph sz="quarter" idx="4294967295"/>
          </p:nvPr>
        </p:nvPicPr>
        <p:blipFill>
          <a:blip r:embed="rId3"/>
          <a:srcRect/>
          <a:stretch>
            <a:fillRect/>
          </a:stretch>
        </p:blipFill>
        <p:spPr>
          <a:xfrm>
            <a:off x="5073650" y="1589088"/>
            <a:ext cx="3429000" cy="4572000"/>
          </a:xfrm>
        </p:spPr>
      </p:pic>
      <p:pic>
        <p:nvPicPr>
          <p:cNvPr id="1026" name="Picture 2" descr="L:\01_Администрация\БЕРЕЖЛИВАЯ ПОЛИКЛИНИКА\Сбербанк фото 19 июня\IMG_7918.JPG"/>
          <p:cNvPicPr>
            <a:picLocks noChangeAspect="1" noChangeArrowheads="1"/>
          </p:cNvPicPr>
          <p:nvPr/>
        </p:nvPicPr>
        <p:blipFill>
          <a:blip r:embed="rId4" cstate="print"/>
          <a:srcRect/>
          <a:stretch>
            <a:fillRect/>
          </a:stretch>
        </p:blipFill>
        <p:spPr bwMode="auto">
          <a:xfrm>
            <a:off x="5072066" y="1643050"/>
            <a:ext cx="3375446" cy="4500594"/>
          </a:xfrm>
          <a:prstGeom prst="rect">
            <a:avLst/>
          </a:prstGeom>
          <a:noFill/>
        </p:spPr>
      </p:pic>
    </p:spTree>
    <p:extLst>
      <p:ext uri="{BB962C8B-B14F-4D97-AF65-F5344CB8AC3E}">
        <p14:creationId xmlns:p14="http://schemas.microsoft.com/office/powerpoint/2010/main" val="213447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412750" y="332656"/>
            <a:ext cx="8510588" cy="4492079"/>
          </a:xfrm>
        </p:spPr>
        <p:txBody>
          <a:bodyPr>
            <a:normAutofit/>
          </a:bodyPr>
          <a:lstStyle/>
          <a:p>
            <a:pPr eaLnBrk="1" hangingPunct="1">
              <a:defRPr/>
            </a:pPr>
            <a:r>
              <a:rPr lang="ru-RU" sz="2000" b="1" dirty="0" smtClean="0">
                <a:effectLst>
                  <a:outerShdw blurRad="38100" dist="38100" dir="2700000" algn="tl">
                    <a:srgbClr val="C0C0C0"/>
                  </a:outerShdw>
                </a:effectLst>
                <a:latin typeface="Arial" charset="0"/>
              </a:rPr>
              <a:t>ФГБУ Центральный НИИ организации и информатизации здравоохранения </a:t>
            </a:r>
            <a:br>
              <a:rPr lang="ru-RU" sz="2000" b="1" dirty="0" smtClean="0">
                <a:effectLst>
                  <a:outerShdw blurRad="38100" dist="38100" dir="2700000" algn="tl">
                    <a:srgbClr val="C0C0C0"/>
                  </a:outerShdw>
                </a:effectLst>
                <a:latin typeface="Arial" charset="0"/>
              </a:rPr>
            </a:br>
            <a:r>
              <a:rPr lang="ru-RU" sz="2000" b="1" dirty="0" smtClean="0">
                <a:effectLst>
                  <a:outerShdw blurRad="38100" dist="38100" dir="2700000" algn="tl">
                    <a:srgbClr val="C0C0C0"/>
                  </a:outerShdw>
                </a:effectLst>
                <a:latin typeface="Arial" charset="0"/>
              </a:rPr>
              <a:t>Министерства здравоохранения Российской Федерации </a:t>
            </a:r>
            <a:br>
              <a:rPr lang="ru-RU" sz="2000" b="1" dirty="0" smtClean="0">
                <a:effectLst>
                  <a:outerShdw blurRad="38100" dist="38100" dir="2700000" algn="tl">
                    <a:srgbClr val="C0C0C0"/>
                  </a:outerShdw>
                </a:effectLst>
                <a:latin typeface="Arial" charset="0"/>
              </a:rPr>
            </a:br>
            <a:r>
              <a:rPr lang="ru-RU" sz="2000" b="1" dirty="0" smtClean="0">
                <a:effectLst>
                  <a:outerShdw blurRad="38100" dist="38100" dir="2700000" algn="tl">
                    <a:srgbClr val="C0C0C0"/>
                  </a:outerShdw>
                </a:effectLst>
                <a:latin typeface="Arial" charset="0"/>
              </a:rPr>
              <a:t/>
            </a:r>
            <a:br>
              <a:rPr lang="ru-RU" sz="2000" b="1" dirty="0" smtClean="0">
                <a:effectLst>
                  <a:outerShdw blurRad="38100" dist="38100" dir="2700000" algn="tl">
                    <a:srgbClr val="C0C0C0"/>
                  </a:outerShdw>
                </a:effectLst>
                <a:latin typeface="Arial" charset="0"/>
              </a:rPr>
            </a:br>
            <a:r>
              <a:rPr lang="ru-RU" sz="2000" b="1" dirty="0">
                <a:effectLst>
                  <a:outerShdw blurRad="38100" dist="38100" dir="2700000" algn="tl">
                    <a:srgbClr val="C0C0C0"/>
                  </a:outerShdw>
                </a:effectLst>
                <a:latin typeface="Arial" charset="0"/>
              </a:rPr>
              <a:t/>
            </a:r>
            <a:br>
              <a:rPr lang="ru-RU" sz="2000" b="1" dirty="0">
                <a:effectLst>
                  <a:outerShdw blurRad="38100" dist="38100" dir="2700000" algn="tl">
                    <a:srgbClr val="C0C0C0"/>
                  </a:outerShdw>
                </a:effectLst>
                <a:latin typeface="Arial" charset="0"/>
              </a:rPr>
            </a:br>
            <a:r>
              <a:rPr lang="ru-RU" sz="2000" b="1" dirty="0" smtClean="0">
                <a:effectLst>
                  <a:outerShdw blurRad="38100" dist="38100" dir="2700000" algn="tl">
                    <a:srgbClr val="C0C0C0"/>
                  </a:outerShdw>
                </a:effectLst>
                <a:latin typeface="Arial" charset="0"/>
              </a:rPr>
              <a:t> </a:t>
            </a:r>
            <a:r>
              <a:rPr lang="ru-RU" sz="3000" b="1" dirty="0" smtClean="0">
                <a:effectLst>
                  <a:outerShdw blurRad="38100" dist="38100" dir="2700000" algn="tl">
                    <a:srgbClr val="C0C0C0"/>
                  </a:outerShdw>
                </a:effectLst>
                <a:latin typeface="Arial" charset="0"/>
              </a:rPr>
              <a:t>Роль специалистов со средним медицинским образованием в оказании первичной медико-санитарной помощи</a:t>
            </a:r>
            <a:r>
              <a:rPr lang="ru-RU" sz="3000" b="1" dirty="0" smtClean="0">
                <a:solidFill>
                  <a:schemeClr val="bg1"/>
                </a:solidFill>
                <a:effectLst>
                  <a:outerShdw blurRad="38100" dist="38100" dir="2700000" algn="tl">
                    <a:srgbClr val="C0C0C0"/>
                  </a:outerShdw>
                </a:effectLst>
                <a:latin typeface="Arial" charset="0"/>
              </a:rPr>
              <a:t/>
            </a:r>
            <a:br>
              <a:rPr lang="ru-RU" sz="3000" b="1" dirty="0" smtClean="0">
                <a:solidFill>
                  <a:schemeClr val="bg1"/>
                </a:solidFill>
                <a:effectLst>
                  <a:outerShdw blurRad="38100" dist="38100" dir="2700000" algn="tl">
                    <a:srgbClr val="C0C0C0"/>
                  </a:outerShdw>
                </a:effectLst>
                <a:latin typeface="Arial" charset="0"/>
              </a:rPr>
            </a:br>
            <a:endParaRPr lang="ru-RU" sz="3000" b="1" dirty="0" smtClean="0">
              <a:solidFill>
                <a:schemeClr val="bg1"/>
              </a:solidFill>
              <a:effectLst>
                <a:outerShdw blurRad="38100" dist="38100" dir="2700000" algn="tl">
                  <a:srgbClr val="C0C0C0"/>
                </a:outerShdw>
              </a:effectLst>
              <a:latin typeface="Arial" charset="0"/>
            </a:endParaRPr>
          </a:p>
        </p:txBody>
      </p:sp>
      <p:sp>
        <p:nvSpPr>
          <p:cNvPr id="7171" name="Подзаголовок 2"/>
          <p:cNvSpPr>
            <a:spLocks noGrp="1"/>
          </p:cNvSpPr>
          <p:nvPr>
            <p:ph type="subTitle" idx="1"/>
          </p:nvPr>
        </p:nvSpPr>
        <p:spPr>
          <a:xfrm>
            <a:off x="785813" y="4857750"/>
            <a:ext cx="7500937" cy="1000125"/>
          </a:xfrm>
        </p:spPr>
        <p:txBody>
          <a:bodyPr>
            <a:normAutofit fontScale="92500" lnSpcReduction="10000"/>
          </a:bodyPr>
          <a:lstStyle/>
          <a:p>
            <a:pPr algn="r" eaLnBrk="1" hangingPunct="1">
              <a:spcBef>
                <a:spcPct val="0"/>
              </a:spcBef>
              <a:buFontTx/>
              <a:buNone/>
            </a:pPr>
            <a:r>
              <a:rPr lang="ru-RU" sz="2400" b="1" dirty="0" smtClean="0">
                <a:solidFill>
                  <a:schemeClr val="tx1"/>
                </a:solidFill>
              </a:rPr>
              <a:t>Сон Ирина Михайловна,</a:t>
            </a:r>
          </a:p>
          <a:p>
            <a:pPr algn="r" eaLnBrk="1" hangingPunct="1">
              <a:spcBef>
                <a:spcPct val="0"/>
              </a:spcBef>
              <a:buFontTx/>
              <a:buNone/>
            </a:pPr>
            <a:r>
              <a:rPr lang="ru-RU" sz="2400" b="1" dirty="0" err="1" smtClean="0">
                <a:solidFill>
                  <a:schemeClr val="tx1"/>
                </a:solidFill>
              </a:rPr>
              <a:t>Купеева</a:t>
            </a:r>
            <a:r>
              <a:rPr lang="ru-RU" sz="2400" b="1" dirty="0" smtClean="0">
                <a:solidFill>
                  <a:schemeClr val="tx1"/>
                </a:solidFill>
              </a:rPr>
              <a:t> Ирина Александровна,</a:t>
            </a:r>
          </a:p>
          <a:p>
            <a:pPr algn="r" eaLnBrk="1" hangingPunct="1">
              <a:spcBef>
                <a:spcPct val="0"/>
              </a:spcBef>
              <a:buFontTx/>
              <a:buNone/>
            </a:pPr>
            <a:r>
              <a:rPr lang="ru-RU" sz="2400" b="1" dirty="0" err="1" smtClean="0">
                <a:solidFill>
                  <a:schemeClr val="tx1"/>
                </a:solidFill>
              </a:rPr>
              <a:t>Гажева</a:t>
            </a:r>
            <a:r>
              <a:rPr lang="ru-RU" sz="2400" b="1" dirty="0" smtClean="0">
                <a:solidFill>
                  <a:schemeClr val="tx1"/>
                </a:solidFill>
              </a:rPr>
              <a:t> Анастасия Викторовна</a:t>
            </a:r>
          </a:p>
          <a:p>
            <a:pPr algn="r" eaLnBrk="1" hangingPunct="1">
              <a:spcBef>
                <a:spcPct val="0"/>
              </a:spcBef>
              <a:buFontTx/>
              <a:buNone/>
            </a:pPr>
            <a:endParaRPr lang="ru-RU" sz="2400" b="1" dirty="0" smtClean="0">
              <a:solidFill>
                <a:schemeClr val="tx1"/>
              </a:solidFill>
            </a:endParaRPr>
          </a:p>
          <a:p>
            <a:pPr eaLnBrk="1" hangingPunct="1">
              <a:spcBef>
                <a:spcPct val="0"/>
              </a:spcBef>
              <a:buFontTx/>
              <a:buNone/>
            </a:pPr>
            <a:endParaRPr lang="ru-RU" sz="2400" b="1" dirty="0" smtClean="0">
              <a:solidFill>
                <a:schemeClr val="bg1"/>
              </a:solidFill>
            </a:endParaRPr>
          </a:p>
        </p:txBody>
      </p:sp>
      <p:sp>
        <p:nvSpPr>
          <p:cNvPr id="7172" name="Прямоугольник 3"/>
          <p:cNvSpPr>
            <a:spLocks noChangeArrowheads="1"/>
          </p:cNvSpPr>
          <p:nvPr/>
        </p:nvSpPr>
        <p:spPr bwMode="auto">
          <a:xfrm>
            <a:off x="192088" y="6396038"/>
            <a:ext cx="8951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1600" b="0">
                <a:solidFill>
                  <a:schemeClr val="bg1"/>
                </a:solidFill>
              </a:rPr>
              <a:t>Пенза, 201</a:t>
            </a:r>
            <a:r>
              <a:rPr lang="en-US" sz="1600" b="0">
                <a:solidFill>
                  <a:schemeClr val="bg1"/>
                </a:solidFill>
              </a:rPr>
              <a:t>7</a:t>
            </a:r>
            <a:r>
              <a:rPr lang="ru-RU" sz="1600" b="0">
                <a:solidFill>
                  <a:schemeClr val="bg1"/>
                </a:solidFill>
              </a:rPr>
              <a:t>г.</a:t>
            </a:r>
            <a:endParaRPr lang="ru-RU" sz="1600" b="0">
              <a:solidFill>
                <a:schemeClr val="bg1"/>
              </a:solidFill>
              <a:latin typeface="Calibri" pitchFamily="34" charset="0"/>
            </a:endParaRPr>
          </a:p>
        </p:txBody>
      </p:sp>
    </p:spTree>
    <p:extLst>
      <p:ext uri="{BB962C8B-B14F-4D97-AF65-F5344CB8AC3E}">
        <p14:creationId xmlns:p14="http://schemas.microsoft.com/office/powerpoint/2010/main" val="1952696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p>
        </p:txBody>
      </p:sp>
      <p:sp>
        <p:nvSpPr>
          <p:cNvPr id="3" name="Содержимое 2"/>
          <p:cNvSpPr>
            <a:spLocks noGrp="1"/>
          </p:cNvSpPr>
          <p:nvPr>
            <p:ph sz="quarter" idx="1"/>
          </p:nvPr>
        </p:nvSpPr>
        <p:spPr>
          <a:xfrm>
            <a:off x="612775" y="1600200"/>
            <a:ext cx="8153400" cy="4495800"/>
          </a:xfrm>
        </p:spPr>
        <p:txBody>
          <a:bodyPr>
            <a:normAutofit/>
          </a:bodyPr>
          <a:lstStyle/>
          <a:p>
            <a:r>
              <a:rPr lang="ru-RU" sz="2700" dirty="0" smtClean="0">
                <a:solidFill>
                  <a:schemeClr val="tx1"/>
                </a:solidFill>
                <a:effectLst>
                  <a:outerShdw blurRad="38100" dist="19050" dir="2700000" algn="tl" rotWithShape="0">
                    <a:schemeClr val="dk1">
                      <a:alpha val="40000"/>
                    </a:schemeClr>
                  </a:outerShdw>
                </a:effectLst>
              </a:rPr>
              <a:t>1.Задачи</a:t>
            </a:r>
            <a:r>
              <a:rPr lang="ru-RU" sz="2700" dirty="0" smtClean="0"/>
              <a:t>:                                                            </a:t>
            </a:r>
          </a:p>
          <a:p>
            <a:r>
              <a:rPr lang="ru-RU" sz="2700" dirty="0" smtClean="0"/>
              <a:t>отделить необходимое от бесполезного</a:t>
            </a:r>
          </a:p>
          <a:p>
            <a:r>
              <a:rPr lang="ru-RU" sz="2700" dirty="0" smtClean="0"/>
              <a:t>обозначить редко используемое </a:t>
            </a:r>
          </a:p>
          <a:p>
            <a:r>
              <a:rPr lang="ru-RU" sz="2700" dirty="0" smtClean="0"/>
              <a:t>оставить только нужное</a:t>
            </a:r>
          </a:p>
          <a:p>
            <a:r>
              <a:rPr lang="ru-RU" sz="2700" dirty="0" smtClean="0">
                <a:solidFill>
                  <a:schemeClr val="tx1"/>
                </a:solidFill>
                <a:effectLst>
                  <a:outerShdw blurRad="38100" dist="19050" dir="2700000" algn="tl" rotWithShape="0">
                    <a:schemeClr val="dk1">
                      <a:alpha val="40000"/>
                    </a:schemeClr>
                  </a:outerShdw>
                </a:effectLst>
              </a:rPr>
              <a:t>2.Основные проблемные моменты</a:t>
            </a:r>
            <a:r>
              <a:rPr lang="ru-RU" sz="2700" dirty="0" smtClean="0"/>
              <a:t>: </a:t>
            </a:r>
          </a:p>
          <a:p>
            <a:r>
              <a:rPr lang="ru-RU" sz="2700" dirty="0" smtClean="0"/>
              <a:t>излишние запасы</a:t>
            </a:r>
          </a:p>
          <a:p>
            <a:r>
              <a:rPr lang="ru-RU" sz="2700" dirty="0" smtClean="0"/>
              <a:t>беспорядочное расположение канцелярии, документации</a:t>
            </a:r>
          </a:p>
          <a:p>
            <a:r>
              <a:rPr lang="ru-RU" sz="2700" dirty="0" smtClean="0"/>
              <a:t>лишние предметы (не относящиеся к процессу)</a:t>
            </a:r>
          </a:p>
          <a:p>
            <a:endParaRPr lang="ru-RU" sz="2700" dirty="0" smtClean="0"/>
          </a:p>
          <a:p>
            <a:endParaRPr lang="ru-RU" sz="2700" dirty="0" smtClean="0"/>
          </a:p>
          <a:p>
            <a:endParaRPr lang="ru-RU" sz="2700" dirty="0" smtClean="0"/>
          </a:p>
          <a:p>
            <a:endParaRPr lang="ru-RU" sz="2700" dirty="0" smtClean="0"/>
          </a:p>
        </p:txBody>
      </p:sp>
    </p:spTree>
    <p:extLst>
      <p:ext uri="{BB962C8B-B14F-4D97-AF65-F5344CB8AC3E}">
        <p14:creationId xmlns:p14="http://schemas.microsoft.com/office/powerpoint/2010/main" val="34770355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fontAlgn="auto">
              <a:spcAft>
                <a:spcPts val="0"/>
              </a:spcAft>
              <a:defRPr/>
            </a:pPr>
            <a:r>
              <a:rPr lang="en-US" dirty="0" err="1" smtClean="0"/>
              <a:t>Seiton</a:t>
            </a:r>
            <a:r>
              <a:rPr lang="en-US" dirty="0" smtClean="0"/>
              <a:t>. </a:t>
            </a:r>
            <a:r>
              <a:rPr lang="ru-RU" dirty="0" smtClean="0"/>
              <a:t>Рациональное расположение</a:t>
            </a:r>
            <a:endParaRPr lang="ru-RU" dirty="0"/>
          </a:p>
        </p:txBody>
      </p:sp>
      <p:sp>
        <p:nvSpPr>
          <p:cNvPr id="3" name="Содержимое 2"/>
          <p:cNvSpPr>
            <a:spLocks noGrp="1"/>
          </p:cNvSpPr>
          <p:nvPr>
            <p:ph sz="quarter" idx="1"/>
          </p:nvPr>
        </p:nvSpPr>
        <p:spPr/>
        <p:txBody>
          <a:bodyPr>
            <a:normAutofit fontScale="87500" lnSpcReduction="10000"/>
          </a:bodyPr>
          <a:lstStyle/>
          <a:p>
            <a:pPr>
              <a:lnSpc>
                <a:spcPct val="90000"/>
              </a:lnSpc>
            </a:pPr>
            <a:r>
              <a:rPr lang="ru-RU" sz="2700" dirty="0" smtClean="0">
                <a:sym typeface="+mn-ea"/>
              </a:rPr>
              <a:t>Процесс согласования: дизайнером было предложено 5 интерпретаций планировки мебели,мы исходили из следующих принципов:</a:t>
            </a:r>
            <a:endParaRPr lang="ru-RU" sz="2700" dirty="0" smtClean="0"/>
          </a:p>
          <a:p>
            <a:pPr>
              <a:lnSpc>
                <a:spcPct val="90000"/>
              </a:lnSpc>
            </a:pPr>
            <a:r>
              <a:rPr lang="ru-RU" sz="2700" dirty="0" smtClean="0"/>
              <a:t> з</a:t>
            </a:r>
            <a:r>
              <a:rPr lang="ru-RU" sz="2700" dirty="0" smtClean="0">
                <a:sym typeface="+mn-ea"/>
              </a:rPr>
              <a:t>аказали мебель под размеры кабинетов и с учетом особенностей их планировки</a:t>
            </a:r>
            <a:endParaRPr lang="ru-RU" sz="2700" dirty="0" smtClean="0"/>
          </a:p>
          <a:p>
            <a:pPr>
              <a:lnSpc>
                <a:spcPct val="90000"/>
              </a:lnSpc>
            </a:pPr>
            <a:r>
              <a:rPr lang="ru-RU" sz="2700" dirty="0" smtClean="0">
                <a:sym typeface="+mn-ea"/>
              </a:rPr>
              <a:t>заказали мебель оптимальных размеров, отвечающую предназначению предметов</a:t>
            </a:r>
            <a:endParaRPr lang="ru-RU" sz="2700" dirty="0" smtClean="0"/>
          </a:p>
          <a:p>
            <a:pPr>
              <a:lnSpc>
                <a:spcPct val="90000"/>
              </a:lnSpc>
            </a:pPr>
            <a:r>
              <a:rPr lang="ru-RU" sz="2700" dirty="0" smtClean="0"/>
              <a:t>убрали острые углы у мебели</a:t>
            </a:r>
          </a:p>
          <a:p>
            <a:pPr>
              <a:lnSpc>
                <a:spcPct val="90000"/>
              </a:lnSpc>
            </a:pPr>
            <a:r>
              <a:rPr lang="ru-RU" sz="2700" dirty="0" smtClean="0"/>
              <a:t>расположили полноценную кушетку (190 см)</a:t>
            </a:r>
          </a:p>
          <a:p>
            <a:pPr>
              <a:lnSpc>
                <a:spcPct val="90000"/>
              </a:lnSpc>
            </a:pPr>
            <a:r>
              <a:rPr lang="ru-RU" sz="2700" dirty="0" smtClean="0"/>
              <a:t>скрыли емкости с </a:t>
            </a:r>
            <a:r>
              <a:rPr lang="ru-RU" sz="2700" dirty="0" err="1" smtClean="0"/>
              <a:t>дез.растворами</a:t>
            </a:r>
            <a:r>
              <a:rPr lang="ru-RU" sz="2700" dirty="0" smtClean="0"/>
              <a:t>, упаковки с перчатками, масками</a:t>
            </a:r>
          </a:p>
          <a:p>
            <a:pPr>
              <a:lnSpc>
                <a:spcPct val="90000"/>
              </a:lnSpc>
            </a:pPr>
            <a:r>
              <a:rPr lang="ru-RU" sz="2700" dirty="0" smtClean="0"/>
              <a:t>заказали шкаф для раздельного хранения санитарной и личной одежды </a:t>
            </a:r>
          </a:p>
          <a:p>
            <a:pPr>
              <a:lnSpc>
                <a:spcPct val="90000"/>
              </a:lnSpc>
            </a:pPr>
            <a:endParaRPr lang="ru-RU" sz="2700" dirty="0" smtClean="0"/>
          </a:p>
          <a:p>
            <a:pPr>
              <a:lnSpc>
                <a:spcPct val="90000"/>
              </a:lnSpc>
            </a:pPr>
            <a:endParaRPr lang="ru-RU" sz="2700" dirty="0" smtClean="0"/>
          </a:p>
        </p:txBody>
      </p:sp>
    </p:spTree>
    <p:extLst>
      <p:ext uri="{BB962C8B-B14F-4D97-AF65-F5344CB8AC3E}">
        <p14:creationId xmlns:p14="http://schemas.microsoft.com/office/powerpoint/2010/main" val="3418102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ДО и ПОСЛЕ</a:t>
            </a:r>
            <a:endParaRPr lang="ru-RU" dirty="0"/>
          </a:p>
        </p:txBody>
      </p:sp>
      <p:pic>
        <p:nvPicPr>
          <p:cNvPr id="4099" name="Picture 3" descr="L:\01_Администрация\БЕРЕЖЛИВАЯ ПОЛИКЛИНИКА\все фото с телефона Белугиной\20170715_094716.jpg"/>
          <p:cNvPicPr>
            <a:picLocks noGrp="1" noChangeAspect="1" noChangeArrowheads="1"/>
          </p:cNvPicPr>
          <p:nvPr>
            <p:ph sz="quarter" idx="1"/>
          </p:nvPr>
        </p:nvPicPr>
        <p:blipFill>
          <a:blip r:embed="rId2" cstate="print"/>
          <a:srcRect t="26377" r="18079" b="529"/>
          <a:stretch>
            <a:fillRect/>
          </a:stretch>
        </p:blipFill>
        <p:spPr bwMode="auto">
          <a:xfrm>
            <a:off x="5715008" y="1643050"/>
            <a:ext cx="3071834" cy="4872564"/>
          </a:xfrm>
          <a:prstGeom prst="rect">
            <a:avLst/>
          </a:prstGeom>
          <a:noFill/>
        </p:spPr>
      </p:pic>
      <p:pic>
        <p:nvPicPr>
          <p:cNvPr id="7" name="Picture 4" descr="L:\01_Администрация\БЕРЕЖЛИВАЯ ПОЛИКЛИНИКА\Подготовительный этап\307\IMG_20170628_163438.jpg"/>
          <p:cNvPicPr>
            <a:picLocks noChangeAspect="1" noChangeArrowheads="1"/>
          </p:cNvPicPr>
          <p:nvPr/>
        </p:nvPicPr>
        <p:blipFill>
          <a:blip r:embed="rId3" cstate="print"/>
          <a:srcRect/>
          <a:stretch>
            <a:fillRect/>
          </a:stretch>
        </p:blipFill>
        <p:spPr bwMode="auto">
          <a:xfrm>
            <a:off x="642910" y="1714488"/>
            <a:ext cx="5080036" cy="2857520"/>
          </a:xfrm>
          <a:prstGeom prst="rect">
            <a:avLst/>
          </a:prstGeom>
          <a:noFill/>
        </p:spPr>
      </p:pic>
    </p:spTree>
    <p:extLst>
      <p:ext uri="{BB962C8B-B14F-4D97-AF65-F5344CB8AC3E}">
        <p14:creationId xmlns:p14="http://schemas.microsoft.com/office/powerpoint/2010/main" val="4194770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normAutofit fontScale="90000"/>
          </a:bodyPr>
          <a:lstStyle/>
          <a:p>
            <a:pPr algn="ctr" fontAlgn="auto">
              <a:spcAft>
                <a:spcPts val="0"/>
              </a:spcAft>
              <a:defRPr/>
            </a:pPr>
            <a:r>
              <a:rPr lang="en-US" dirty="0" err="1" smtClean="0"/>
              <a:t>Seiton</a:t>
            </a:r>
            <a:r>
              <a:rPr lang="en-US" dirty="0" smtClean="0"/>
              <a:t>. </a:t>
            </a:r>
            <a:r>
              <a:rPr lang="ru-RU" dirty="0" smtClean="0"/>
              <a:t>Рациональное расположение</a:t>
            </a:r>
            <a:endParaRPr lang="ru-RU" dirty="0"/>
          </a:p>
        </p:txBody>
      </p:sp>
      <p:sp>
        <p:nvSpPr>
          <p:cNvPr id="3" name="Содержимое 2"/>
          <p:cNvSpPr>
            <a:spLocks noGrp="1"/>
          </p:cNvSpPr>
          <p:nvPr>
            <p:ph sz="quarter" idx="1"/>
          </p:nvPr>
        </p:nvSpPr>
        <p:spPr>
          <a:xfrm>
            <a:off x="323215" y="1700530"/>
            <a:ext cx="4000500" cy="4706620"/>
          </a:xfrm>
        </p:spPr>
        <p:txBody>
          <a:bodyPr>
            <a:normAutofit/>
          </a:bodyPr>
          <a:lstStyle/>
          <a:p>
            <a:pPr>
              <a:lnSpc>
                <a:spcPct val="90000"/>
              </a:lnSpc>
            </a:pPr>
            <a:r>
              <a:rPr lang="ru-RU" sz="1900" dirty="0" smtClean="0"/>
              <a:t>Удобное расположение оргтехники - высвобождение пространства на рабочем столе, аккуратное расположение розеток, проводов</a:t>
            </a:r>
          </a:p>
          <a:p>
            <a:pPr>
              <a:lnSpc>
                <a:spcPct val="90000"/>
              </a:lnSpc>
            </a:pPr>
            <a:r>
              <a:rPr lang="ru-RU" sz="1900" dirty="0" smtClean="0"/>
              <a:t>Множество полок для документации, предусмотренных как для медсестры, так и для врача </a:t>
            </a:r>
          </a:p>
          <a:p>
            <a:pPr>
              <a:lnSpc>
                <a:spcPct val="90000"/>
              </a:lnSpc>
            </a:pPr>
            <a:r>
              <a:rPr lang="ru-RU" sz="1900" dirty="0" smtClean="0"/>
              <a:t>Определены места для каждой вещи в соответствии с рабочим процессом </a:t>
            </a:r>
          </a:p>
          <a:p>
            <a:pPr>
              <a:lnSpc>
                <a:spcPct val="90000"/>
              </a:lnSpc>
            </a:pPr>
            <a:r>
              <a:rPr lang="ru-RU" sz="1900" dirty="0" smtClean="0"/>
              <a:t>Размещение мебели – </a:t>
            </a:r>
            <a:r>
              <a:rPr lang="ru-RU" sz="1900" dirty="0" err="1" smtClean="0"/>
              <a:t>пеленальный</a:t>
            </a:r>
            <a:r>
              <a:rPr lang="ru-RU" sz="1900" dirty="0" smtClean="0"/>
              <a:t> стол и кушетка расположены ближе к врачу </a:t>
            </a:r>
          </a:p>
          <a:p>
            <a:pPr>
              <a:lnSpc>
                <a:spcPct val="90000"/>
              </a:lnSpc>
            </a:pPr>
            <a:endParaRPr lang="ru-RU" sz="1900" dirty="0" smtClean="0"/>
          </a:p>
          <a:p>
            <a:pPr>
              <a:lnSpc>
                <a:spcPct val="90000"/>
              </a:lnSpc>
            </a:pPr>
            <a:endParaRPr lang="ru-RU" sz="1900" dirty="0" smtClean="0"/>
          </a:p>
          <a:p>
            <a:pPr>
              <a:lnSpc>
                <a:spcPct val="90000"/>
              </a:lnSpc>
            </a:pPr>
            <a:endParaRPr lang="ru-RU" sz="1900" dirty="0" smtClean="0"/>
          </a:p>
        </p:txBody>
      </p:sp>
      <p:pic>
        <p:nvPicPr>
          <p:cNvPr id="31754" name="Picture 10" descr="фото"/>
          <p:cNvPicPr>
            <a:picLocks noChangeAspect="1" noChangeArrowheads="1"/>
          </p:cNvPicPr>
          <p:nvPr/>
        </p:nvPicPr>
        <p:blipFill>
          <a:blip r:embed="rId2"/>
          <a:srcRect r="18063"/>
          <a:stretch>
            <a:fillRect/>
          </a:stretch>
        </p:blipFill>
        <p:spPr bwMode="auto">
          <a:xfrm>
            <a:off x="4499610" y="1700530"/>
            <a:ext cx="4057650" cy="4671695"/>
          </a:xfrm>
          <a:prstGeom prst="rect">
            <a:avLst/>
          </a:prstGeom>
          <a:noFill/>
        </p:spPr>
      </p:pic>
    </p:spTree>
    <p:extLst>
      <p:ext uri="{BB962C8B-B14F-4D97-AF65-F5344CB8AC3E}">
        <p14:creationId xmlns:p14="http://schemas.microsoft.com/office/powerpoint/2010/main" val="36074162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a:xfrm>
            <a:off x="612775" y="228600"/>
            <a:ext cx="8153400" cy="990600"/>
          </a:xfrm>
        </p:spPr>
        <p:txBody>
          <a:bodyPr/>
          <a:lstStyle/>
          <a:p>
            <a:r>
              <a:rPr lang="en-US" smtClean="0"/>
              <a:t>Seiketsu. </a:t>
            </a:r>
            <a:r>
              <a:rPr lang="ru-RU" smtClean="0"/>
              <a:t>Стандартизация</a:t>
            </a:r>
          </a:p>
        </p:txBody>
      </p:sp>
      <p:sp>
        <p:nvSpPr>
          <p:cNvPr id="33794" name="Содержимое 2"/>
          <p:cNvSpPr>
            <a:spLocks noGrp="1"/>
          </p:cNvSpPr>
          <p:nvPr>
            <p:ph sz="quarter" idx="1"/>
          </p:nvPr>
        </p:nvSpPr>
        <p:spPr>
          <a:xfrm>
            <a:off x="611505" y="2276475"/>
            <a:ext cx="8153400" cy="2886710"/>
          </a:xfrm>
        </p:spPr>
        <p:txBody>
          <a:bodyPr>
            <a:normAutofit fontScale="77500" lnSpcReduction="20000"/>
          </a:bodyPr>
          <a:lstStyle/>
          <a:p>
            <a:r>
              <a:rPr lang="ru-RU" smtClean="0"/>
              <a:t>Определили стандарты, порядок и места </a:t>
            </a:r>
          </a:p>
          <a:p>
            <a:r>
              <a:rPr lang="ru-RU" smtClean="0"/>
              <a:t>Закрепили визуально, подписали, промаркировали места для предметов</a:t>
            </a:r>
          </a:p>
          <a:p>
            <a:pPr marL="0" indent="0">
              <a:buNone/>
            </a:pPr>
            <a:r>
              <a:rPr lang="ru-RU" smtClean="0"/>
              <a:t> (у всех предметов должно быть свое место,    все предметы должны быть на местах) </a:t>
            </a:r>
          </a:p>
          <a:p>
            <a:r>
              <a:rPr lang="ru-RU" smtClean="0"/>
              <a:t>Разработали алгоритм действий медицинской сестры, для улучшения качества работы - разработали чек-листы</a:t>
            </a:r>
          </a:p>
          <a:p>
            <a:endParaRPr lang="ru-RU" smtClean="0"/>
          </a:p>
          <a:p>
            <a:endParaRPr lang="ru-RU" smtClean="0"/>
          </a:p>
          <a:p>
            <a:endParaRPr lang="ru-RU" smtClean="0"/>
          </a:p>
        </p:txBody>
      </p:sp>
    </p:spTree>
    <p:extLst>
      <p:ext uri="{BB962C8B-B14F-4D97-AF65-F5344CB8AC3E}">
        <p14:creationId xmlns:p14="http://schemas.microsoft.com/office/powerpoint/2010/main" val="2388686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a:xfrm>
            <a:off x="612775" y="228600"/>
            <a:ext cx="8153400" cy="990600"/>
          </a:xfrm>
        </p:spPr>
        <p:txBody>
          <a:bodyPr/>
          <a:lstStyle/>
          <a:p>
            <a:r>
              <a:rPr lang="en-US" smtClean="0"/>
              <a:t>Seiketsu. </a:t>
            </a:r>
            <a:r>
              <a:rPr lang="ru-RU" smtClean="0"/>
              <a:t>Стандартизация</a:t>
            </a:r>
          </a:p>
        </p:txBody>
      </p:sp>
      <p:pic>
        <p:nvPicPr>
          <p:cNvPr id="4" name="Рисунок 3" descr="чек лист аудита 5S.PNG"/>
          <p:cNvPicPr>
            <a:picLocks noChangeAspect="1"/>
          </p:cNvPicPr>
          <p:nvPr/>
        </p:nvPicPr>
        <p:blipFill>
          <a:blip r:embed="rId2"/>
          <a:stretch>
            <a:fillRect/>
          </a:stretch>
        </p:blipFill>
        <p:spPr>
          <a:xfrm>
            <a:off x="5043805" y="1705610"/>
            <a:ext cx="3859530" cy="5022215"/>
          </a:xfrm>
          <a:prstGeom prst="rect">
            <a:avLst/>
          </a:prstGeom>
          <a:ln>
            <a:noFill/>
          </a:ln>
          <a:effectLst>
            <a:outerShdw blurRad="292100" dist="139700" dir="2700000" algn="tl" rotWithShape="0">
              <a:srgbClr val="333333">
                <a:alpha val="65000"/>
              </a:srgbClr>
            </a:outerShdw>
          </a:effectLst>
        </p:spPr>
      </p:pic>
      <p:pic>
        <p:nvPicPr>
          <p:cNvPr id="5" name="Рисунок 4" descr="чек лист кабинет до приема.PNG"/>
          <p:cNvPicPr>
            <a:picLocks noChangeAspect="1"/>
          </p:cNvPicPr>
          <p:nvPr/>
        </p:nvPicPr>
        <p:blipFill>
          <a:blip r:embed="rId3"/>
          <a:stretch>
            <a:fillRect/>
          </a:stretch>
        </p:blipFill>
        <p:spPr>
          <a:xfrm>
            <a:off x="253365" y="1677670"/>
            <a:ext cx="4554220" cy="4999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11548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altLang="en-US"/>
              <a:t>Стандартизация</a:t>
            </a:r>
          </a:p>
        </p:txBody>
      </p:sp>
      <p:pic>
        <p:nvPicPr>
          <p:cNvPr id="4" name="Замещающее содержимое 3" descr="IMG-20170830-WA0019"/>
          <p:cNvPicPr>
            <a:picLocks noGrp="1" noChangeAspect="1"/>
          </p:cNvPicPr>
          <p:nvPr>
            <p:ph sz="quarter" idx="1"/>
          </p:nvPr>
        </p:nvPicPr>
        <p:blipFill>
          <a:blip r:embed="rId2"/>
          <a:srcRect l="-13819" r="13819"/>
          <a:stretch>
            <a:fillRect/>
          </a:stretch>
        </p:blipFill>
        <p:spPr>
          <a:xfrm>
            <a:off x="2843301" y="1772285"/>
            <a:ext cx="5993765" cy="4495800"/>
          </a:xfrm>
          <a:prstGeom prst="rect">
            <a:avLst/>
          </a:prstGeom>
        </p:spPr>
      </p:pic>
      <p:sp>
        <p:nvSpPr>
          <p:cNvPr id="6" name="Замещающее содержимое 5"/>
          <p:cNvSpPr>
            <a:spLocks noGrp="1"/>
          </p:cNvSpPr>
          <p:nvPr>
            <p:ph sz="half" idx="4294967295"/>
          </p:nvPr>
        </p:nvSpPr>
        <p:spPr>
          <a:xfrm>
            <a:off x="324485" y="2349500"/>
            <a:ext cx="3179445" cy="3267710"/>
          </a:xfrm>
        </p:spPr>
        <p:txBody>
          <a:bodyPr>
            <a:normAutofit lnSpcReduction="10000"/>
          </a:bodyPr>
          <a:lstStyle/>
          <a:p>
            <a:pPr marL="0" indent="0" algn="just">
              <a:buNone/>
            </a:pPr>
            <a:r>
              <a:rPr lang="ru-RU" altLang="en-US" sz="2400"/>
              <a:t>Созданы новые принципы, правила, которые позволили содержать рабочее место в порядке и чистоте, снизили временные потери врача, медсестры, санитарки</a:t>
            </a:r>
          </a:p>
          <a:p>
            <a:pPr marL="0" indent="0" algn="just">
              <a:buNone/>
            </a:pPr>
            <a:endParaRPr lang="ru-RU" altLang="en-US" sz="2400"/>
          </a:p>
        </p:txBody>
      </p:sp>
    </p:spTree>
    <p:extLst>
      <p:ext uri="{BB962C8B-B14F-4D97-AF65-F5344CB8AC3E}">
        <p14:creationId xmlns:p14="http://schemas.microsoft.com/office/powerpoint/2010/main" val="12942224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a:xfrm>
            <a:off x="612775" y="228600"/>
            <a:ext cx="8153400" cy="990600"/>
          </a:xfrm>
        </p:spPr>
        <p:txBody>
          <a:bodyPr/>
          <a:lstStyle/>
          <a:p>
            <a:r>
              <a:rPr lang="en-US" smtClean="0"/>
              <a:t>Shitsuke. </a:t>
            </a:r>
            <a:r>
              <a:rPr lang="ru-RU" smtClean="0"/>
              <a:t>Совершенствование</a:t>
            </a:r>
          </a:p>
        </p:txBody>
      </p:sp>
      <p:sp>
        <p:nvSpPr>
          <p:cNvPr id="3" name="Содержимое 2"/>
          <p:cNvSpPr>
            <a:spLocks noGrp="1"/>
          </p:cNvSpPr>
          <p:nvPr>
            <p:ph sz="quarter" idx="1"/>
          </p:nvPr>
        </p:nvSpPr>
        <p:spPr>
          <a:xfrm>
            <a:off x="611505" y="1772920"/>
            <a:ext cx="8153400" cy="4495800"/>
          </a:xfrm>
        </p:spPr>
        <p:txBody>
          <a:bodyPr>
            <a:noAutofit/>
          </a:bodyPr>
          <a:lstStyle/>
          <a:p>
            <a:pPr marL="320040" indent="-320040" algn="just" fontAlgn="auto">
              <a:spcAft>
                <a:spcPts val="0"/>
              </a:spcAft>
              <a:buFont typeface="Wingdings" panose="05000000000000000000"/>
              <a:buChar char=""/>
              <a:defRPr/>
            </a:pPr>
            <a:r>
              <a:rPr lang="ru-RU" sz="2200" dirty="0" smtClean="0"/>
              <a:t>При заказе новой мебели не было предусмотрено отдельное место для документации по участку. В процессе работы были дооборудованы стеллажи, выделено достаточно места </a:t>
            </a:r>
          </a:p>
          <a:p>
            <a:pPr marL="320040" indent="-320040" algn="just" fontAlgn="auto">
              <a:spcAft>
                <a:spcPts val="0"/>
              </a:spcAft>
              <a:buFont typeface="Wingdings" panose="05000000000000000000"/>
              <a:buChar char=""/>
              <a:defRPr/>
            </a:pPr>
            <a:r>
              <a:rPr lang="ru-RU" sz="2200" dirty="0" smtClean="0"/>
              <a:t>При заказе новой мебели </a:t>
            </a:r>
            <a:r>
              <a:rPr lang="ru-RU" sz="2200" dirty="0" err="1" smtClean="0"/>
              <a:t>пеленальные</a:t>
            </a:r>
            <a:r>
              <a:rPr lang="ru-RU" sz="2200" dirty="0" smtClean="0"/>
              <a:t> столы не имели мягкой подложки, в процессе возникла необходимость и столы дооборудованы мягкими матрасами </a:t>
            </a:r>
          </a:p>
          <a:p>
            <a:pPr marL="320040" indent="-320040" algn="just" fontAlgn="auto">
              <a:spcAft>
                <a:spcPts val="0"/>
              </a:spcAft>
              <a:buFont typeface="Wingdings" panose="05000000000000000000"/>
              <a:buChar char=""/>
              <a:defRPr/>
            </a:pPr>
            <a:r>
              <a:rPr lang="ru-RU" sz="2200" dirty="0" smtClean="0"/>
              <a:t>При заказе мебели в один из кабинетов предусмотрено встроенное место для хранения весов, которые в определенный день должны выставляться на кушетку, что в процессе эксплуатации оказалось не очень удобным. Работаем над решением данной проблемы.</a:t>
            </a:r>
          </a:p>
        </p:txBody>
      </p:sp>
    </p:spTree>
    <p:extLst>
      <p:ext uri="{BB962C8B-B14F-4D97-AF65-F5344CB8AC3E}">
        <p14:creationId xmlns:p14="http://schemas.microsoft.com/office/powerpoint/2010/main" val="25562807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a:xfrm>
            <a:off x="612775" y="228600"/>
            <a:ext cx="8153400" cy="990600"/>
          </a:xfrm>
        </p:spPr>
        <p:txBody>
          <a:bodyPr/>
          <a:lstStyle/>
          <a:p>
            <a:pPr algn="ctr"/>
            <a:r>
              <a:rPr lang="ru-RU" smtClean="0"/>
              <a:t>ВЫВОДЫ:</a:t>
            </a:r>
          </a:p>
        </p:txBody>
      </p:sp>
      <p:sp>
        <p:nvSpPr>
          <p:cNvPr id="36866" name="Содержимое 2"/>
          <p:cNvSpPr>
            <a:spLocks noGrp="1"/>
          </p:cNvSpPr>
          <p:nvPr>
            <p:ph sz="quarter" idx="1"/>
          </p:nvPr>
        </p:nvSpPr>
        <p:spPr>
          <a:xfrm>
            <a:off x="426085" y="1600200"/>
            <a:ext cx="8340090" cy="5065395"/>
          </a:xfrm>
        </p:spPr>
        <p:txBody>
          <a:bodyPr>
            <a:normAutofit fontScale="92500"/>
          </a:bodyPr>
          <a:lstStyle/>
          <a:p>
            <a:pPr algn="just"/>
            <a:r>
              <a:rPr lang="ru-RU" sz="2800" smtClean="0"/>
              <a:t>Система 5</a:t>
            </a:r>
            <a:r>
              <a:rPr lang="en-US" sz="2800" smtClean="0"/>
              <a:t>S</a:t>
            </a:r>
            <a:r>
              <a:rPr lang="ru-RU" sz="2800" smtClean="0"/>
              <a:t> сделала работу  безопаснее, эффективнее </a:t>
            </a:r>
          </a:p>
          <a:p>
            <a:pPr algn="just"/>
            <a:r>
              <a:rPr lang="ru-RU" sz="2800" smtClean="0"/>
              <a:t>Стандартизация рабочего места, действий на рабочем месте, позволила существенно сократить временные потери сотрудников</a:t>
            </a:r>
          </a:p>
          <a:p>
            <a:pPr algn="just"/>
            <a:r>
              <a:rPr lang="ru-RU" sz="2800" smtClean="0"/>
              <a:t>Достигнута эффективность работы сотрудников,подтвержденная хронометражем</a:t>
            </a:r>
          </a:p>
          <a:p>
            <a:pPr algn="just"/>
            <a:r>
              <a:rPr lang="ru-RU" sz="2800" smtClean="0"/>
              <a:t> Благодаря проекту научились работать в команде,где у каждого свои задачи,свои роли</a:t>
            </a:r>
          </a:p>
          <a:p>
            <a:pPr algn="just"/>
            <a:r>
              <a:rPr lang="ru-RU" sz="2800" smtClean="0"/>
              <a:t>В кабинетах стало чисто, уютно, комфортно не только сотрудникам, но и пациентам</a:t>
            </a:r>
          </a:p>
          <a:p>
            <a:pPr marL="0" indent="0" algn="just">
              <a:buNone/>
            </a:pPr>
            <a:r>
              <a:rPr lang="ru-RU" sz="2800" smtClean="0"/>
              <a:t> </a:t>
            </a:r>
          </a:p>
        </p:txBody>
      </p:sp>
    </p:spTree>
    <p:extLst>
      <p:ext uri="{BB962C8B-B14F-4D97-AF65-F5344CB8AC3E}">
        <p14:creationId xmlns:p14="http://schemas.microsoft.com/office/powerpoint/2010/main" val="1845919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436843"/>
            <a:ext cx="7772400" cy="3016493"/>
          </a:xfrm>
        </p:spPr>
        <p:txBody>
          <a:bodyPr>
            <a:noAutofit/>
          </a:bodyPr>
          <a:lstStyle/>
          <a:p>
            <a:pPr algn="l"/>
            <a:r>
              <a:rPr lang="ru-RU" sz="2400" dirty="0"/>
              <a:t>Богданова Н.Г.</a:t>
            </a:r>
            <a:br>
              <a:rPr lang="ru-RU" sz="2400" dirty="0"/>
            </a:br>
            <a:r>
              <a:rPr lang="ru-RU" sz="2400" dirty="0"/>
              <a:t>Главный врач  ГБКУЗ Ярославской обл. </a:t>
            </a:r>
            <a:br>
              <a:rPr lang="ru-RU" sz="2400" dirty="0"/>
            </a:br>
            <a:r>
              <a:rPr lang="ru-RU" sz="2400" dirty="0"/>
              <a:t>поликлиника № 2</a:t>
            </a:r>
          </a:p>
        </p:txBody>
      </p:sp>
      <p:sp>
        <p:nvSpPr>
          <p:cNvPr id="4" name="TextBox 3">
            <a:extLst>
              <a:ext uri="{FF2B5EF4-FFF2-40B4-BE49-F238E27FC236}">
                <a16:creationId xmlns:a16="http://schemas.microsoft.com/office/drawing/2014/main" id="{395B8006-DD8C-42B9-9640-CD73AE4D769E}"/>
              </a:ext>
            </a:extLst>
          </p:cNvPr>
          <p:cNvSpPr txBox="1"/>
          <p:nvPr/>
        </p:nvSpPr>
        <p:spPr>
          <a:xfrm>
            <a:off x="539552" y="620688"/>
            <a:ext cx="8208912" cy="2554545"/>
          </a:xfrm>
          <a:prstGeom prst="rect">
            <a:avLst/>
          </a:prstGeom>
          <a:noFill/>
        </p:spPr>
        <p:txBody>
          <a:bodyPr wrap="square" rtlCol="0">
            <a:spAutoFit/>
          </a:bodyPr>
          <a:lstStyle/>
          <a:p>
            <a:pPr algn="ctr"/>
            <a:r>
              <a:rPr lang="ru-RU" sz="4000" dirty="0">
                <a:solidFill>
                  <a:schemeClr val="bg1"/>
                </a:solidFill>
                <a:latin typeface="Arial" panose="020B0604020202020204" pitchFamily="34" charset="0"/>
                <a:cs typeface="Arial" panose="020B0604020202020204" pitchFamily="34" charset="0"/>
              </a:rPr>
              <a:t>«</a:t>
            </a:r>
            <a:r>
              <a:rPr lang="ru-RU" sz="4000" dirty="0">
                <a:latin typeface="Arial" panose="020B0604020202020204" pitchFamily="34" charset="0"/>
                <a:cs typeface="Arial" panose="020B0604020202020204" pitchFamily="34" charset="0"/>
              </a:rPr>
              <a:t>Бережливая </a:t>
            </a:r>
            <a:r>
              <a:rPr lang="ru-RU" sz="4000" dirty="0" smtClean="0">
                <a:latin typeface="Arial" panose="020B0604020202020204" pitchFamily="34" charset="0"/>
                <a:cs typeface="Arial" panose="020B0604020202020204" pitchFamily="34" charset="0"/>
              </a:rPr>
              <a:t>поликлиника»</a:t>
            </a:r>
            <a:endParaRPr lang="ru-RU" sz="4000" dirty="0">
              <a:latin typeface="Arial" panose="020B0604020202020204" pitchFamily="34" charset="0"/>
              <a:cs typeface="Arial" panose="020B0604020202020204" pitchFamily="34" charset="0"/>
            </a:endParaRPr>
          </a:p>
          <a:p>
            <a:pPr algn="ctr"/>
            <a:r>
              <a:rPr lang="ru-RU" sz="4000" dirty="0">
                <a:latin typeface="Arial" panose="020B0604020202020204" pitchFamily="34" charset="0"/>
                <a:cs typeface="Arial" panose="020B0604020202020204" pitchFamily="34" charset="0"/>
              </a:rPr>
              <a:t>Новые подходы к организации </a:t>
            </a:r>
            <a:r>
              <a:rPr lang="ru-RU" sz="4000" dirty="0" smtClean="0">
                <a:latin typeface="Arial" panose="020B0604020202020204" pitchFamily="34" charset="0"/>
                <a:cs typeface="Arial" panose="020B0604020202020204" pitchFamily="34" charset="0"/>
              </a:rPr>
              <a:t>оказания </a:t>
            </a:r>
            <a:r>
              <a:rPr lang="ru-RU" sz="4000" dirty="0">
                <a:latin typeface="Arial" panose="020B0604020202020204" pitchFamily="34" charset="0"/>
                <a:cs typeface="Arial" panose="020B0604020202020204" pitchFamily="34" charset="0"/>
              </a:rPr>
              <a:t>первичной медико-санитарной помощи</a:t>
            </a:r>
          </a:p>
        </p:txBody>
      </p:sp>
    </p:spTree>
    <p:extLst>
      <p:ext uri="{BB962C8B-B14F-4D97-AF65-F5344CB8AC3E}">
        <p14:creationId xmlns:p14="http://schemas.microsoft.com/office/powerpoint/2010/main" val="2535675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3" name="Rectangle 3"/>
          <p:cNvSpPr>
            <a:spLocks noGrp="1"/>
          </p:cNvSpPr>
          <p:nvPr>
            <p:ph type="body" idx="1"/>
          </p:nvPr>
        </p:nvSpPr>
        <p:spPr>
          <a:xfrm>
            <a:off x="155575" y="363538"/>
            <a:ext cx="8689975" cy="4751387"/>
          </a:xfrm>
        </p:spPr>
        <p:txBody>
          <a:bodyPr>
            <a:normAutofit fontScale="77500" lnSpcReduction="20000"/>
          </a:bodyPr>
          <a:lstStyle/>
          <a:p>
            <a:pPr marL="0" indent="0" eaLnBrk="1" hangingPunct="1">
              <a:lnSpc>
                <a:spcPct val="120000"/>
              </a:lnSpc>
              <a:buFont typeface="Arial" charset="0"/>
              <a:buNone/>
              <a:defRPr/>
            </a:pPr>
            <a:r>
              <a:rPr lang="ru-RU" sz="3600" b="1" smtClean="0">
                <a:solidFill>
                  <a:schemeClr val="folHlink"/>
                </a:solidFill>
                <a:effectLst>
                  <a:outerShdw blurRad="38100" dist="38100" dir="2700000" algn="tl">
                    <a:srgbClr val="C0C0C0"/>
                  </a:outerShdw>
                </a:effectLst>
                <a:latin typeface="Times New Roman" pitchFamily="18" charset="0"/>
              </a:rPr>
              <a:t>Первичная медико-санитарная  помощь</a:t>
            </a:r>
            <a:r>
              <a:rPr lang="ru-RU" sz="3600" b="1" smtClean="0">
                <a:solidFill>
                  <a:schemeClr val="tx2"/>
                </a:solidFill>
                <a:effectLst>
                  <a:outerShdw blurRad="38100" dist="38100" dir="2700000" algn="tl">
                    <a:srgbClr val="C0C0C0"/>
                  </a:outerShdw>
                </a:effectLst>
                <a:latin typeface="Times New Roman" pitchFamily="18" charset="0"/>
              </a:rPr>
              <a:t>,</a:t>
            </a:r>
            <a:r>
              <a:rPr lang="ru-RU" smtClean="0">
                <a:solidFill>
                  <a:schemeClr val="tx2"/>
                </a:solidFill>
                <a:effectLst>
                  <a:outerShdw blurRad="38100" dist="38100" dir="2700000" algn="tl">
                    <a:srgbClr val="C0C0C0"/>
                  </a:outerShdw>
                </a:effectLst>
                <a:latin typeface="Times New Roman" pitchFamily="18" charset="0"/>
              </a:rPr>
              <a:t> оказываемая в амбулаторных условиях, является центральным звеном всей </a:t>
            </a:r>
            <a:br>
              <a:rPr lang="ru-RU" smtClean="0">
                <a:solidFill>
                  <a:schemeClr val="tx2"/>
                </a:solidFill>
                <a:effectLst>
                  <a:outerShdw blurRad="38100" dist="38100" dir="2700000" algn="tl">
                    <a:srgbClr val="C0C0C0"/>
                  </a:outerShdw>
                </a:effectLst>
                <a:latin typeface="Times New Roman" pitchFamily="18" charset="0"/>
              </a:rPr>
            </a:br>
            <a:r>
              <a:rPr lang="ru-RU" smtClean="0">
                <a:solidFill>
                  <a:schemeClr val="tx2"/>
                </a:solidFill>
                <a:effectLst>
                  <a:outerShdw blurRad="38100" dist="38100" dir="2700000" algn="tl">
                    <a:srgbClr val="C0C0C0"/>
                  </a:outerShdw>
                </a:effectLst>
                <a:latin typeface="Times New Roman" pitchFamily="18" charset="0"/>
              </a:rPr>
              <a:t>системы здравоохранения, основным, </a:t>
            </a:r>
            <a:br>
              <a:rPr lang="ru-RU" smtClean="0">
                <a:solidFill>
                  <a:schemeClr val="tx2"/>
                </a:solidFill>
                <a:effectLst>
                  <a:outerShdw blurRad="38100" dist="38100" dir="2700000" algn="tl">
                    <a:srgbClr val="C0C0C0"/>
                  </a:outerShdw>
                </a:effectLst>
                <a:latin typeface="Times New Roman" pitchFamily="18" charset="0"/>
              </a:rPr>
            </a:br>
            <a:r>
              <a:rPr lang="ru-RU" smtClean="0">
                <a:solidFill>
                  <a:schemeClr val="tx2"/>
                </a:solidFill>
                <a:effectLst>
                  <a:outerShdw blurRad="38100" dist="38100" dir="2700000" algn="tl">
                    <a:srgbClr val="C0C0C0"/>
                  </a:outerShdw>
                </a:effectLst>
                <a:latin typeface="Times New Roman" pitchFamily="18" charset="0"/>
              </a:rPr>
              <a:t>наиболее доступным, экономически и социально приемлемым видом </a:t>
            </a:r>
            <a:br>
              <a:rPr lang="ru-RU" smtClean="0">
                <a:solidFill>
                  <a:schemeClr val="tx2"/>
                </a:solidFill>
                <a:effectLst>
                  <a:outerShdw blurRad="38100" dist="38100" dir="2700000" algn="tl">
                    <a:srgbClr val="C0C0C0"/>
                  </a:outerShdw>
                </a:effectLst>
                <a:latin typeface="Times New Roman" pitchFamily="18" charset="0"/>
              </a:rPr>
            </a:br>
            <a:r>
              <a:rPr lang="ru-RU" smtClean="0">
                <a:solidFill>
                  <a:schemeClr val="tx2"/>
                </a:solidFill>
                <a:effectLst>
                  <a:outerShdw blurRad="38100" dist="38100" dir="2700000" algn="tl">
                    <a:srgbClr val="C0C0C0"/>
                  </a:outerShdw>
                </a:effectLst>
                <a:latin typeface="Times New Roman" pitchFamily="18" charset="0"/>
              </a:rPr>
              <a:t>массовой медицинской помощи, обеспечивающим </a:t>
            </a:r>
            <a:r>
              <a:rPr lang="ru-RU" smtClean="0">
                <a:solidFill>
                  <a:schemeClr val="folHlink"/>
                </a:solidFill>
                <a:effectLst>
                  <a:outerShdw blurRad="38100" dist="38100" dir="2700000" algn="tl">
                    <a:srgbClr val="C0C0C0"/>
                  </a:outerShdw>
                </a:effectLst>
                <a:latin typeface="Times New Roman" pitchFamily="18" charset="0"/>
              </a:rPr>
              <a:t>результативность</a:t>
            </a:r>
            <a:r>
              <a:rPr lang="ru-RU" smtClean="0">
                <a:solidFill>
                  <a:schemeClr val="tx2"/>
                </a:solidFill>
                <a:effectLst>
                  <a:outerShdw blurRad="38100" dist="38100" dir="2700000" algn="tl">
                    <a:srgbClr val="C0C0C0"/>
                  </a:outerShdw>
                </a:effectLst>
                <a:latin typeface="Times New Roman" pitchFamily="18" charset="0"/>
              </a:rPr>
              <a:t> </a:t>
            </a:r>
            <a:br>
              <a:rPr lang="ru-RU" smtClean="0">
                <a:solidFill>
                  <a:schemeClr val="tx2"/>
                </a:solidFill>
                <a:effectLst>
                  <a:outerShdw blurRad="38100" dist="38100" dir="2700000" algn="tl">
                    <a:srgbClr val="C0C0C0"/>
                  </a:outerShdw>
                </a:effectLst>
                <a:latin typeface="Times New Roman" pitchFamily="18" charset="0"/>
              </a:rPr>
            </a:br>
            <a:r>
              <a:rPr lang="ru-RU" smtClean="0">
                <a:solidFill>
                  <a:schemeClr val="tx2"/>
                </a:solidFill>
                <a:effectLst>
                  <a:outerShdw blurRad="38100" dist="38100" dir="2700000" algn="tl">
                    <a:srgbClr val="C0C0C0"/>
                  </a:outerShdw>
                </a:effectLst>
                <a:latin typeface="Times New Roman" pitchFamily="18" charset="0"/>
              </a:rPr>
              <a:t>всей системы здравоохранения. </a:t>
            </a:r>
          </a:p>
          <a:p>
            <a:pPr marL="0" indent="0" eaLnBrk="1" hangingPunct="1">
              <a:lnSpc>
                <a:spcPct val="120000"/>
              </a:lnSpc>
              <a:buFont typeface="Arial" charset="0"/>
              <a:buNone/>
              <a:defRPr/>
            </a:pPr>
            <a:r>
              <a:rPr lang="ru-RU" sz="2900" smtClean="0">
                <a:solidFill>
                  <a:schemeClr val="tx2"/>
                </a:solidFill>
                <a:effectLst>
                  <a:outerShdw blurRad="38100" dist="38100" dir="2700000" algn="tl">
                    <a:srgbClr val="C0C0C0"/>
                  </a:outerShdw>
                </a:effectLst>
                <a:latin typeface="Times New Roman" pitchFamily="18" charset="0"/>
              </a:rPr>
              <a:t>    </a:t>
            </a:r>
          </a:p>
          <a:p>
            <a:pPr marL="0" indent="0" eaLnBrk="1" hangingPunct="1">
              <a:lnSpc>
                <a:spcPct val="120000"/>
              </a:lnSpc>
              <a:buFont typeface="Arial" charset="0"/>
              <a:buNone/>
              <a:defRPr/>
            </a:pPr>
            <a:r>
              <a:rPr lang="ru-RU" sz="2900" smtClean="0">
                <a:solidFill>
                  <a:schemeClr val="tx2"/>
                </a:solidFill>
                <a:effectLst>
                  <a:outerShdw blurRad="38100" dist="38100" dir="2700000" algn="tl">
                    <a:srgbClr val="C0C0C0"/>
                  </a:outerShdw>
                </a:effectLst>
                <a:latin typeface="Times New Roman" pitchFamily="18" charset="0"/>
              </a:rPr>
              <a:t>    </a:t>
            </a:r>
          </a:p>
        </p:txBody>
      </p:sp>
      <p:pic>
        <p:nvPicPr>
          <p:cNvPr id="8195" name="Picture 4" descr="u159579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550" y="3257550"/>
            <a:ext cx="16192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74357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550" y="1524000"/>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bul0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300" y="4525963"/>
            <a:ext cx="16192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5456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66048B4-E1F6-4B7C-B5CF-B726961A650C}" type="slidenum">
              <a:rPr lang="ru-RU" altLang="ru-RU" smtClean="0"/>
              <a:pPr/>
              <a:t>70</a:t>
            </a:fld>
            <a:endParaRPr lang="ru-RU" altLang="ru-RU"/>
          </a:p>
        </p:txBody>
      </p:sp>
      <p:pic>
        <p:nvPicPr>
          <p:cNvPr id="5" name="Рисунок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0702" y="1392823"/>
            <a:ext cx="3312368" cy="2187413"/>
          </a:xfrm>
          <a:prstGeom prst="rect">
            <a:avLst/>
          </a:prstGeom>
        </p:spPr>
      </p:pic>
      <p:pic>
        <p:nvPicPr>
          <p:cNvPr id="7" name="Рисунок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77812" y="1367126"/>
            <a:ext cx="3369502" cy="2203982"/>
          </a:xfrm>
          <a:prstGeom prst="rect">
            <a:avLst/>
          </a:prstGeom>
        </p:spPr>
      </p:pic>
      <p:pic>
        <p:nvPicPr>
          <p:cNvPr id="9" name="Рисунок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702" y="3712393"/>
            <a:ext cx="3312368" cy="2484276"/>
          </a:xfrm>
          <a:prstGeom prst="rect">
            <a:avLst/>
          </a:prstGeom>
        </p:spPr>
      </p:pic>
      <p:pic>
        <p:nvPicPr>
          <p:cNvPr id="11" name="Рисунок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4876" y="3722914"/>
            <a:ext cx="3361280" cy="2520960"/>
          </a:xfrm>
          <a:prstGeom prst="rect">
            <a:avLst/>
          </a:prstGeom>
        </p:spPr>
      </p:pic>
      <p:sp>
        <p:nvSpPr>
          <p:cNvPr id="8" name="Заголовок 1"/>
          <p:cNvSpPr txBox="1">
            <a:spLocks/>
          </p:cNvSpPr>
          <p:nvPr/>
        </p:nvSpPr>
        <p:spPr>
          <a:xfrm>
            <a:off x="668694" y="294945"/>
            <a:ext cx="6768752" cy="504056"/>
          </a:xfrm>
          <a:prstGeom prst="rect">
            <a:avLst/>
          </a:prstGeom>
        </p:spPr>
        <p:txBody>
          <a:bodyP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a:lstStyle>
          <a:p>
            <a:r>
              <a:rPr lang="ru-RU" sz="2800" dirty="0">
                <a:solidFill>
                  <a:schemeClr val="accent2">
                    <a:lumMod val="50000"/>
                  </a:schemeClr>
                </a:solidFill>
                <a:cs typeface="Times New Roman" panose="02020603050405020304" pitchFamily="18" charset="0"/>
              </a:rPr>
              <a:t>Процесс забора крови шаг за шагом</a:t>
            </a:r>
          </a:p>
        </p:txBody>
      </p:sp>
      <p:sp>
        <p:nvSpPr>
          <p:cNvPr id="12" name="TextBox 11"/>
          <p:cNvSpPr txBox="1"/>
          <p:nvPr/>
        </p:nvSpPr>
        <p:spPr>
          <a:xfrm>
            <a:off x="3167844" y="931158"/>
            <a:ext cx="2952328" cy="461665"/>
          </a:xfrm>
          <a:prstGeom prst="rect">
            <a:avLst/>
          </a:prstGeom>
          <a:noFill/>
        </p:spPr>
        <p:txBody>
          <a:bodyPr wrap="square" rtlCol="0">
            <a:spAutoFit/>
          </a:bodyPr>
          <a:lstStyle/>
          <a:p>
            <a:pPr algn="ctr"/>
            <a:r>
              <a:rPr lang="ru-RU" sz="2400" b="1" dirty="0">
                <a:solidFill>
                  <a:srgbClr val="00B050"/>
                </a:solidFill>
              </a:rPr>
              <a:t>СТАЛО</a:t>
            </a:r>
          </a:p>
        </p:txBody>
      </p:sp>
      <p:cxnSp>
        <p:nvCxnSpPr>
          <p:cNvPr id="10" name="Прямая соединительная линия 9">
            <a:extLst>
              <a:ext uri="{FF2B5EF4-FFF2-40B4-BE49-F238E27FC236}">
                <a16:creationId xmlns:a16="http://schemas.microsoft.com/office/drawing/2014/main" id="{A9FC0B89-DFED-49B7-876F-129B6C6D3E32}"/>
              </a:ext>
            </a:extLst>
          </p:cNvPr>
          <p:cNvCxnSpPr>
            <a:cxnSpLocks/>
          </p:cNvCxnSpPr>
          <p:nvPr/>
        </p:nvCxnSpPr>
        <p:spPr>
          <a:xfrm>
            <a:off x="611560" y="355389"/>
            <a:ext cx="0" cy="443612"/>
          </a:xfrm>
          <a:prstGeom prst="line">
            <a:avLst/>
          </a:prstGeom>
          <a:ln w="8572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7977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5656" y="356659"/>
            <a:ext cx="5400600" cy="369332"/>
          </a:xfrm>
          <a:prstGeom prst="rect">
            <a:avLst/>
          </a:prstGeom>
          <a:noFill/>
        </p:spPr>
        <p:txBody>
          <a:bodyPr wrap="square" rtlCol="0">
            <a:spAutoFit/>
          </a:bodyPr>
          <a:lstStyle/>
          <a:p>
            <a:endParaRPr lang="ru-RU" dirty="0"/>
          </a:p>
        </p:txBody>
      </p:sp>
      <p:pic>
        <p:nvPicPr>
          <p:cNvPr id="2" name="Рисунок 1">
            <a:extLst>
              <a:ext uri="{FF2B5EF4-FFF2-40B4-BE49-F238E27FC236}">
                <a16:creationId xmlns:a16="http://schemas.microsoft.com/office/drawing/2014/main" id="{5849A880-1D18-4F40-99B1-798C8BB849F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563" t="22001" r="16926" b="8001"/>
          <a:stretch/>
        </p:blipFill>
        <p:spPr>
          <a:xfrm>
            <a:off x="461058" y="1628799"/>
            <a:ext cx="7783349" cy="4473189"/>
          </a:xfrm>
          <a:prstGeom prst="rect">
            <a:avLst/>
          </a:prstGeom>
        </p:spPr>
      </p:pic>
      <p:sp>
        <p:nvSpPr>
          <p:cNvPr id="13" name="Заголовок 1"/>
          <p:cNvSpPr txBox="1">
            <a:spLocks/>
          </p:cNvSpPr>
          <p:nvPr/>
        </p:nvSpPr>
        <p:spPr>
          <a:xfrm>
            <a:off x="668694" y="294945"/>
            <a:ext cx="6768752" cy="504056"/>
          </a:xfrm>
          <a:prstGeom prst="rect">
            <a:avLst/>
          </a:prstGeom>
        </p:spPr>
        <p:txBody>
          <a:bodyP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a:lstStyle>
          <a:p>
            <a:r>
              <a:rPr lang="ru-RU" sz="2800" dirty="0">
                <a:solidFill>
                  <a:schemeClr val="accent2">
                    <a:lumMod val="50000"/>
                  </a:schemeClr>
                </a:solidFill>
                <a:cs typeface="Times New Roman" panose="02020603050405020304" pitchFamily="18" charset="0"/>
              </a:rPr>
              <a:t>Процесс забора крови шаг за шагом</a:t>
            </a:r>
          </a:p>
        </p:txBody>
      </p:sp>
      <p:cxnSp>
        <p:nvCxnSpPr>
          <p:cNvPr id="15" name="Прямая соединительная линия 14">
            <a:extLst>
              <a:ext uri="{FF2B5EF4-FFF2-40B4-BE49-F238E27FC236}">
                <a16:creationId xmlns:a16="http://schemas.microsoft.com/office/drawing/2014/main" id="{A9FC0B89-DFED-49B7-876F-129B6C6D3E32}"/>
              </a:ext>
            </a:extLst>
          </p:cNvPr>
          <p:cNvCxnSpPr>
            <a:cxnSpLocks/>
          </p:cNvCxnSpPr>
          <p:nvPr/>
        </p:nvCxnSpPr>
        <p:spPr>
          <a:xfrm>
            <a:off x="611560" y="355389"/>
            <a:ext cx="0" cy="443612"/>
          </a:xfrm>
          <a:prstGeom prst="line">
            <a:avLst/>
          </a:prstGeom>
          <a:ln w="8572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1699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7584" y="356659"/>
            <a:ext cx="6048672" cy="523220"/>
          </a:xfrm>
          <a:prstGeom prst="rect">
            <a:avLst/>
          </a:prstGeom>
          <a:noFill/>
        </p:spPr>
        <p:txBody>
          <a:bodyPr wrap="square" rtlCol="0">
            <a:spAutoFit/>
          </a:bodyPr>
          <a:lstStyle/>
          <a:p>
            <a:r>
              <a:rPr lang="ru-RU" sz="2800" b="1" dirty="0">
                <a:solidFill>
                  <a:schemeClr val="accent2">
                    <a:lumMod val="50000"/>
                  </a:schemeClr>
                </a:solidFill>
                <a:cs typeface="Times New Roman" panose="02020603050405020304" pitchFamily="18" charset="0"/>
              </a:rPr>
              <a:t>Процесс забора крови шаг за шагом</a:t>
            </a:r>
          </a:p>
        </p:txBody>
      </p:sp>
      <p:pic>
        <p:nvPicPr>
          <p:cNvPr id="13" name="Рисунок 12" descr="Изображение выглядит как пол, внутренний, здание, стена&#10;&#10;Описание создано с очень высокой степенью достоверности">
            <a:extLst>
              <a:ext uri="{FF2B5EF4-FFF2-40B4-BE49-F238E27FC236}">
                <a16:creationId xmlns:a16="http://schemas.microsoft.com/office/drawing/2014/main" id="{B8161711-2F4F-4D7D-8FF9-47A83352A0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1186671"/>
            <a:ext cx="3096344" cy="2322258"/>
          </a:xfrm>
          <a:prstGeom prst="rect">
            <a:avLst/>
          </a:prstGeom>
        </p:spPr>
      </p:pic>
      <p:pic>
        <p:nvPicPr>
          <p:cNvPr id="15" name="Рисунок 14" descr="Изображение выглядит как пол, внутренний, стена, комната&#10;&#10;Описание создано с очень высокой степенью достоверности">
            <a:extLst>
              <a:ext uri="{FF2B5EF4-FFF2-40B4-BE49-F238E27FC236}">
                <a16:creationId xmlns:a16="http://schemas.microsoft.com/office/drawing/2014/main" id="{C3617D92-F490-4D78-A031-3B952CF137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91880" y="1205436"/>
            <a:ext cx="2160240" cy="2303493"/>
          </a:xfrm>
          <a:prstGeom prst="rect">
            <a:avLst/>
          </a:prstGeom>
        </p:spPr>
      </p:pic>
      <p:pic>
        <p:nvPicPr>
          <p:cNvPr id="16" name="Рисунок 15" descr="Изображение выглядит как пол, внутренний, стена, мебель&#10;&#10;Описание создано с очень высокой степенью достоверности">
            <a:extLst>
              <a:ext uri="{FF2B5EF4-FFF2-40B4-BE49-F238E27FC236}">
                <a16:creationId xmlns:a16="http://schemas.microsoft.com/office/drawing/2014/main" id="{332B38E8-4123-4728-A9DE-4F4AF6B56F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1632" y="1184572"/>
            <a:ext cx="3096344" cy="2322258"/>
          </a:xfrm>
          <a:prstGeom prst="rect">
            <a:avLst/>
          </a:prstGeom>
        </p:spPr>
      </p:pic>
      <p:pic>
        <p:nvPicPr>
          <p:cNvPr id="17" name="Рисунок 16" descr="Изображение выглядит как пол, внутренний, стена&#10;&#10;Описание создано с очень высокой степенью достоверности">
            <a:extLst>
              <a:ext uri="{FF2B5EF4-FFF2-40B4-BE49-F238E27FC236}">
                <a16:creationId xmlns:a16="http://schemas.microsoft.com/office/drawing/2014/main" id="{CB92CCE2-605F-4189-987F-137F664B27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3670" y="3779248"/>
            <a:ext cx="3050284" cy="2287713"/>
          </a:xfrm>
          <a:prstGeom prst="rect">
            <a:avLst/>
          </a:prstGeom>
        </p:spPr>
      </p:pic>
      <p:pic>
        <p:nvPicPr>
          <p:cNvPr id="19" name="Рисунок 18" descr="Изображение выглядит как пол, внутренний, человек, стол&#10;&#10;Описание создано с очень высокой степенью достоверности">
            <a:extLst>
              <a:ext uri="{FF2B5EF4-FFF2-40B4-BE49-F238E27FC236}">
                <a16:creationId xmlns:a16="http://schemas.microsoft.com/office/drawing/2014/main" id="{F3F3C8F9-58AF-4C18-977C-71E44A56EE4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72671" y="3777149"/>
            <a:ext cx="1872208" cy="2289812"/>
          </a:xfrm>
          <a:prstGeom prst="rect">
            <a:avLst/>
          </a:prstGeom>
        </p:spPr>
      </p:pic>
      <p:pic>
        <p:nvPicPr>
          <p:cNvPr id="20" name="Рисунок 19" descr="Изображение выглядит как пол, внутренний, стена&#10;&#10;Описание создано с очень высокой степенью достоверности">
            <a:extLst>
              <a:ext uri="{FF2B5EF4-FFF2-40B4-BE49-F238E27FC236}">
                <a16:creationId xmlns:a16="http://schemas.microsoft.com/office/drawing/2014/main" id="{AF3D0993-4D42-4D3C-B616-FC14181A58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16216" y="3781280"/>
            <a:ext cx="2206582" cy="2251899"/>
          </a:xfrm>
          <a:prstGeom prst="rect">
            <a:avLst/>
          </a:prstGeom>
        </p:spPr>
      </p:pic>
      <p:cxnSp>
        <p:nvCxnSpPr>
          <p:cNvPr id="21" name="Прямая соединительная линия 20">
            <a:extLst>
              <a:ext uri="{FF2B5EF4-FFF2-40B4-BE49-F238E27FC236}">
                <a16:creationId xmlns:a16="http://schemas.microsoft.com/office/drawing/2014/main" id="{A9FC0B89-DFED-49B7-876F-129B6C6D3E32}"/>
              </a:ext>
            </a:extLst>
          </p:cNvPr>
          <p:cNvCxnSpPr>
            <a:cxnSpLocks/>
          </p:cNvCxnSpPr>
          <p:nvPr/>
        </p:nvCxnSpPr>
        <p:spPr>
          <a:xfrm>
            <a:off x="611560" y="355389"/>
            <a:ext cx="0" cy="443612"/>
          </a:xfrm>
          <a:prstGeom prst="line">
            <a:avLst/>
          </a:prstGeom>
          <a:ln w="8572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7110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66048B4-E1F6-4B7C-B5CF-B726961A650C}" type="slidenum">
              <a:rPr lang="ru-RU" altLang="ru-RU" smtClean="0"/>
              <a:pPr/>
              <a:t>73</a:t>
            </a:fld>
            <a:endParaRPr lang="ru-RU" altLang="ru-RU"/>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0622" r="7034"/>
          <a:stretch/>
        </p:blipFill>
        <p:spPr>
          <a:xfrm>
            <a:off x="5265879" y="1076585"/>
            <a:ext cx="3595469" cy="257814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73" y="1040391"/>
            <a:ext cx="3472331" cy="2604248"/>
          </a:xfrm>
          <a:prstGeom prst="rect">
            <a:avLst/>
          </a:prstGeom>
        </p:spPr>
      </p:pic>
      <p:sp>
        <p:nvSpPr>
          <p:cNvPr id="9" name="Заголовок 12"/>
          <p:cNvSpPr txBox="1">
            <a:spLocks/>
          </p:cNvSpPr>
          <p:nvPr/>
        </p:nvSpPr>
        <p:spPr>
          <a:xfrm>
            <a:off x="495300" y="267224"/>
            <a:ext cx="7632700" cy="453862"/>
          </a:xfrm>
          <a:prstGeom prst="rect">
            <a:avLst/>
          </a:prstGeom>
        </p:spPr>
        <p:txBody>
          <a:bodyP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a:lstStyle>
          <a:p>
            <a:r>
              <a:rPr lang="ru-RU" sz="2800" dirty="0">
                <a:solidFill>
                  <a:schemeClr val="accent2">
                    <a:lumMod val="50000"/>
                  </a:schemeClr>
                </a:solidFill>
                <a:cs typeface="Times New Roman" panose="02020603050405020304" pitchFamily="18" charset="0"/>
              </a:rPr>
              <a:t>Регистратура</a:t>
            </a:r>
          </a:p>
        </p:txBody>
      </p:sp>
      <p:sp>
        <p:nvSpPr>
          <p:cNvPr id="10" name="TextBox 9"/>
          <p:cNvSpPr txBox="1"/>
          <p:nvPr/>
        </p:nvSpPr>
        <p:spPr>
          <a:xfrm>
            <a:off x="4007340" y="1340768"/>
            <a:ext cx="959103" cy="369332"/>
          </a:xfrm>
          <a:prstGeom prst="rect">
            <a:avLst/>
          </a:prstGeom>
          <a:noFill/>
        </p:spPr>
        <p:txBody>
          <a:bodyPr wrap="square" rtlCol="0">
            <a:spAutoFit/>
          </a:bodyPr>
          <a:lstStyle/>
          <a:p>
            <a:pPr algn="ctr"/>
            <a:r>
              <a:rPr lang="ru-RU" b="1" dirty="0">
                <a:solidFill>
                  <a:srgbClr val="FF0000"/>
                </a:solidFill>
              </a:rPr>
              <a:t>БЫЛО</a:t>
            </a:r>
          </a:p>
        </p:txBody>
      </p:sp>
      <p:sp>
        <p:nvSpPr>
          <p:cNvPr id="11" name="TextBox 10"/>
          <p:cNvSpPr txBox="1"/>
          <p:nvPr/>
        </p:nvSpPr>
        <p:spPr>
          <a:xfrm>
            <a:off x="4028465" y="3861048"/>
            <a:ext cx="1056004" cy="369332"/>
          </a:xfrm>
          <a:prstGeom prst="rect">
            <a:avLst/>
          </a:prstGeom>
          <a:noFill/>
        </p:spPr>
        <p:txBody>
          <a:bodyPr wrap="square" rtlCol="0">
            <a:spAutoFit/>
          </a:bodyPr>
          <a:lstStyle/>
          <a:p>
            <a:pPr algn="ctr"/>
            <a:r>
              <a:rPr lang="ru-RU" b="1" dirty="0">
                <a:solidFill>
                  <a:srgbClr val="70AC2E"/>
                </a:solidFill>
              </a:rPr>
              <a:t>СТАЛО</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280" y="3765426"/>
            <a:ext cx="3528200" cy="264615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712" y="3765426"/>
            <a:ext cx="3528200" cy="2646150"/>
          </a:xfrm>
          <a:prstGeom prst="rect">
            <a:avLst/>
          </a:prstGeom>
        </p:spPr>
      </p:pic>
      <p:cxnSp>
        <p:nvCxnSpPr>
          <p:cNvPr id="13" name="Прямая соединительная линия 12"/>
          <p:cNvCxnSpPr/>
          <p:nvPr/>
        </p:nvCxnSpPr>
        <p:spPr>
          <a:xfrm>
            <a:off x="0" y="3765426"/>
            <a:ext cx="9144000" cy="584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0" y="3644639"/>
            <a:ext cx="9144000" cy="58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F749E3B9-DD41-4279-8461-CAF6A19BBA95}"/>
              </a:ext>
            </a:extLst>
          </p:cNvPr>
          <p:cNvCxnSpPr>
            <a:cxnSpLocks/>
          </p:cNvCxnSpPr>
          <p:nvPr/>
        </p:nvCxnSpPr>
        <p:spPr>
          <a:xfrm>
            <a:off x="323528" y="342906"/>
            <a:ext cx="0" cy="443612"/>
          </a:xfrm>
          <a:prstGeom prst="line">
            <a:avLst/>
          </a:prstGeom>
          <a:ln w="8572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0374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66048B4-E1F6-4B7C-B5CF-B726961A650C}" type="slidenum">
              <a:rPr lang="ru-RU" altLang="ru-RU" smtClean="0"/>
              <a:pPr/>
              <a:t>74</a:t>
            </a:fld>
            <a:endParaRPr lang="ru-RU" altLang="ru-RU"/>
          </a:p>
        </p:txBody>
      </p:sp>
      <p:sp>
        <p:nvSpPr>
          <p:cNvPr id="11" name="TextBox 10"/>
          <p:cNvSpPr txBox="1"/>
          <p:nvPr/>
        </p:nvSpPr>
        <p:spPr>
          <a:xfrm>
            <a:off x="3833813" y="1065190"/>
            <a:ext cx="1440160" cy="461665"/>
          </a:xfrm>
          <a:prstGeom prst="rect">
            <a:avLst/>
          </a:prstGeom>
          <a:noFill/>
        </p:spPr>
        <p:txBody>
          <a:bodyPr wrap="square" rtlCol="0">
            <a:spAutoFit/>
          </a:bodyPr>
          <a:lstStyle/>
          <a:p>
            <a:pPr algn="ctr"/>
            <a:r>
              <a:rPr lang="ru-RU" sz="2400" b="1" dirty="0">
                <a:solidFill>
                  <a:srgbClr val="70AC2E"/>
                </a:solidFill>
              </a:rPr>
              <a:t>СТАЛО</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161" y="3668768"/>
            <a:ext cx="3664524" cy="2748394"/>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8034" b="8806"/>
          <a:stretch/>
        </p:blipFill>
        <p:spPr>
          <a:xfrm>
            <a:off x="97637" y="1196752"/>
            <a:ext cx="3714844" cy="2316934"/>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5950"/>
          <a:stretch/>
        </p:blipFill>
        <p:spPr>
          <a:xfrm>
            <a:off x="5364088" y="3933056"/>
            <a:ext cx="3522737" cy="2484869"/>
          </a:xfrm>
          <a:prstGeom prst="rect">
            <a:avLst/>
          </a:prstGeom>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6132" t="5004"/>
          <a:stretch/>
        </p:blipFill>
        <p:spPr>
          <a:xfrm>
            <a:off x="5343108" y="1065190"/>
            <a:ext cx="3522737" cy="2673798"/>
          </a:xfrm>
          <a:prstGeom prst="rect">
            <a:avLst/>
          </a:prstGeom>
        </p:spPr>
      </p:pic>
      <p:sp>
        <p:nvSpPr>
          <p:cNvPr id="16" name="Скругленная прямоугольная выноска 15"/>
          <p:cNvSpPr/>
          <p:nvPr/>
        </p:nvSpPr>
        <p:spPr>
          <a:xfrm>
            <a:off x="3883959" y="2886417"/>
            <a:ext cx="1355418" cy="720080"/>
          </a:xfrm>
          <a:prstGeom prst="wedgeRoundRectCallout">
            <a:avLst>
              <a:gd name="adj1" fmla="val -82062"/>
              <a:gd name="adj2" fmla="val -67811"/>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000" b="1" dirty="0">
                <a:solidFill>
                  <a:srgbClr val="414142"/>
                </a:solidFill>
              </a:rPr>
              <a:t>Электронное табло расписания врачей</a:t>
            </a:r>
          </a:p>
        </p:txBody>
      </p:sp>
      <p:sp>
        <p:nvSpPr>
          <p:cNvPr id="17" name="Скругленная прямоугольная выноска 16"/>
          <p:cNvSpPr/>
          <p:nvPr/>
        </p:nvSpPr>
        <p:spPr>
          <a:xfrm>
            <a:off x="3843685" y="5661248"/>
            <a:ext cx="1355418" cy="720080"/>
          </a:xfrm>
          <a:prstGeom prst="wedgeRoundRectCallout">
            <a:avLst>
              <a:gd name="adj1" fmla="val -97803"/>
              <a:gd name="adj2" fmla="val -79452"/>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000" b="1" dirty="0">
                <a:solidFill>
                  <a:srgbClr val="414142"/>
                </a:solidFill>
              </a:rPr>
              <a:t>Комфортный зал ожидания для пациентов</a:t>
            </a:r>
          </a:p>
        </p:txBody>
      </p:sp>
      <p:sp>
        <p:nvSpPr>
          <p:cNvPr id="19" name="Скругленная прямоугольная выноска 18"/>
          <p:cNvSpPr/>
          <p:nvPr/>
        </p:nvSpPr>
        <p:spPr>
          <a:xfrm>
            <a:off x="3941281" y="4171327"/>
            <a:ext cx="1355418" cy="720080"/>
          </a:xfrm>
          <a:prstGeom prst="wedgeRoundRectCallout">
            <a:avLst>
              <a:gd name="adj1" fmla="val 78162"/>
              <a:gd name="adj2" fmla="val -2202"/>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000" b="1" dirty="0">
                <a:solidFill>
                  <a:srgbClr val="414142"/>
                </a:solidFill>
              </a:rPr>
              <a:t>Рабочее место регистратора, организованное по системе 5С</a:t>
            </a:r>
          </a:p>
        </p:txBody>
      </p:sp>
      <p:sp>
        <p:nvSpPr>
          <p:cNvPr id="20" name="Скругленная прямоугольная выноска 19"/>
          <p:cNvSpPr/>
          <p:nvPr/>
        </p:nvSpPr>
        <p:spPr>
          <a:xfrm>
            <a:off x="3906177" y="1714104"/>
            <a:ext cx="1355418" cy="852571"/>
          </a:xfrm>
          <a:prstGeom prst="wedgeRoundRectCallout">
            <a:avLst>
              <a:gd name="adj1" fmla="val 187226"/>
              <a:gd name="adj2" fmla="val -58279"/>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000" b="1" dirty="0">
                <a:solidFill>
                  <a:srgbClr val="414142"/>
                </a:solidFill>
              </a:rPr>
              <a:t>Монитор электронной очереди пациентов в регистратуру</a:t>
            </a:r>
          </a:p>
        </p:txBody>
      </p:sp>
      <p:sp>
        <p:nvSpPr>
          <p:cNvPr id="13" name="Заголовок 12">
            <a:extLst>
              <a:ext uri="{FF2B5EF4-FFF2-40B4-BE49-F238E27FC236}">
                <a16:creationId xmlns:a16="http://schemas.microsoft.com/office/drawing/2014/main" id="{07A0091B-16E2-43E7-9546-4DD26631C231}"/>
              </a:ext>
            </a:extLst>
          </p:cNvPr>
          <p:cNvSpPr txBox="1">
            <a:spLocks/>
          </p:cNvSpPr>
          <p:nvPr/>
        </p:nvSpPr>
        <p:spPr>
          <a:xfrm>
            <a:off x="495300" y="267224"/>
            <a:ext cx="7632700" cy="453862"/>
          </a:xfrm>
          <a:prstGeom prst="rect">
            <a:avLst/>
          </a:prstGeom>
        </p:spPr>
        <p:txBody>
          <a:bodyP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a:lstStyle>
          <a:p>
            <a:r>
              <a:rPr lang="ru-RU" sz="2800" dirty="0">
                <a:solidFill>
                  <a:schemeClr val="accent2">
                    <a:lumMod val="50000"/>
                  </a:schemeClr>
                </a:solidFill>
                <a:cs typeface="Times New Roman" panose="02020603050405020304" pitchFamily="18" charset="0"/>
              </a:rPr>
              <a:t>Регистратура</a:t>
            </a:r>
          </a:p>
        </p:txBody>
      </p:sp>
      <p:cxnSp>
        <p:nvCxnSpPr>
          <p:cNvPr id="15" name="Прямая соединительная линия 14">
            <a:extLst>
              <a:ext uri="{FF2B5EF4-FFF2-40B4-BE49-F238E27FC236}">
                <a16:creationId xmlns:a16="http://schemas.microsoft.com/office/drawing/2014/main" id="{4BACFF72-C88C-4493-B374-EEA837513614}"/>
              </a:ext>
            </a:extLst>
          </p:cNvPr>
          <p:cNvCxnSpPr>
            <a:cxnSpLocks/>
          </p:cNvCxnSpPr>
          <p:nvPr/>
        </p:nvCxnSpPr>
        <p:spPr>
          <a:xfrm>
            <a:off x="323528" y="342906"/>
            <a:ext cx="0" cy="443612"/>
          </a:xfrm>
          <a:prstGeom prst="line">
            <a:avLst/>
          </a:prstGeom>
          <a:ln w="8572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4352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66048B4-E1F6-4B7C-B5CF-B726961A650C}" type="slidenum">
              <a:rPr lang="ru-RU" altLang="ru-RU" smtClean="0"/>
              <a:pPr/>
              <a:t>75</a:t>
            </a:fld>
            <a:endParaRPr lang="ru-RU" altLang="ru-RU"/>
          </a:p>
        </p:txBody>
      </p:sp>
      <p:sp>
        <p:nvSpPr>
          <p:cNvPr id="4" name="Заголовок 12"/>
          <p:cNvSpPr txBox="1">
            <a:spLocks/>
          </p:cNvSpPr>
          <p:nvPr/>
        </p:nvSpPr>
        <p:spPr>
          <a:xfrm>
            <a:off x="495300" y="165944"/>
            <a:ext cx="7632700" cy="701377"/>
          </a:xfrm>
          <a:prstGeom prst="rect">
            <a:avLst/>
          </a:prstGeom>
        </p:spPr>
        <p:txBody>
          <a:bodyPr/>
          <a:lstStyle>
            <a:lvl1pPr algn="l" rtl="0" eaLnBrk="0" fontAlgn="base" hangingPunct="0">
              <a:spcBef>
                <a:spcPct val="0"/>
              </a:spcBef>
              <a:spcAft>
                <a:spcPct val="0"/>
              </a:spcAft>
              <a:defRPr sz="2000" b="1">
                <a:solidFill>
                  <a:schemeClr val="hlink"/>
                </a:solidFill>
                <a:latin typeface="+mj-lt"/>
                <a:ea typeface="+mj-ea"/>
                <a:cs typeface="+mj-cs"/>
              </a:defRPr>
            </a:lvl1pPr>
            <a:lvl2pPr algn="l" rtl="0" eaLnBrk="0" fontAlgn="base" hangingPunct="0">
              <a:spcBef>
                <a:spcPct val="0"/>
              </a:spcBef>
              <a:spcAft>
                <a:spcPct val="0"/>
              </a:spcAft>
              <a:defRPr sz="2000" b="1">
                <a:solidFill>
                  <a:schemeClr val="hlink"/>
                </a:solidFill>
                <a:latin typeface="Arial" charset="0"/>
                <a:cs typeface="Arial" charset="0"/>
              </a:defRPr>
            </a:lvl2pPr>
            <a:lvl3pPr algn="l" rtl="0" eaLnBrk="0" fontAlgn="base" hangingPunct="0">
              <a:spcBef>
                <a:spcPct val="0"/>
              </a:spcBef>
              <a:spcAft>
                <a:spcPct val="0"/>
              </a:spcAft>
              <a:defRPr sz="2000" b="1">
                <a:solidFill>
                  <a:schemeClr val="hlink"/>
                </a:solidFill>
                <a:latin typeface="Arial" charset="0"/>
                <a:cs typeface="Arial" charset="0"/>
              </a:defRPr>
            </a:lvl3pPr>
            <a:lvl4pPr algn="l" rtl="0" eaLnBrk="0" fontAlgn="base" hangingPunct="0">
              <a:spcBef>
                <a:spcPct val="0"/>
              </a:spcBef>
              <a:spcAft>
                <a:spcPct val="0"/>
              </a:spcAft>
              <a:defRPr sz="2000" b="1">
                <a:solidFill>
                  <a:schemeClr val="hlink"/>
                </a:solidFill>
                <a:latin typeface="Arial" charset="0"/>
                <a:cs typeface="Arial" charset="0"/>
              </a:defRPr>
            </a:lvl4pPr>
            <a:lvl5pPr algn="l" rtl="0" eaLnBrk="0" fontAlgn="base" hangingPunct="0">
              <a:spcBef>
                <a:spcPct val="0"/>
              </a:spcBef>
              <a:spcAft>
                <a:spcPct val="0"/>
              </a:spcAft>
              <a:defRPr sz="2000" b="1">
                <a:solidFill>
                  <a:schemeClr val="hlink"/>
                </a:solidFill>
                <a:latin typeface="Arial" charset="0"/>
                <a:cs typeface="Arial" charset="0"/>
              </a:defRPr>
            </a:lvl5pPr>
            <a:lvl6pPr marL="457200" algn="l" rtl="0" fontAlgn="base">
              <a:spcBef>
                <a:spcPct val="0"/>
              </a:spcBef>
              <a:spcAft>
                <a:spcPct val="0"/>
              </a:spcAft>
              <a:defRPr sz="2000" b="1">
                <a:solidFill>
                  <a:schemeClr val="hlink"/>
                </a:solidFill>
                <a:latin typeface="Arial" charset="0"/>
                <a:cs typeface="Arial" charset="0"/>
              </a:defRPr>
            </a:lvl6pPr>
            <a:lvl7pPr marL="914400" algn="l" rtl="0" fontAlgn="base">
              <a:spcBef>
                <a:spcPct val="0"/>
              </a:spcBef>
              <a:spcAft>
                <a:spcPct val="0"/>
              </a:spcAft>
              <a:defRPr sz="2000" b="1">
                <a:solidFill>
                  <a:schemeClr val="hlink"/>
                </a:solidFill>
                <a:latin typeface="Arial" charset="0"/>
                <a:cs typeface="Arial" charset="0"/>
              </a:defRPr>
            </a:lvl7pPr>
            <a:lvl8pPr marL="1371600" algn="l" rtl="0" fontAlgn="base">
              <a:spcBef>
                <a:spcPct val="0"/>
              </a:spcBef>
              <a:spcAft>
                <a:spcPct val="0"/>
              </a:spcAft>
              <a:defRPr sz="2000" b="1">
                <a:solidFill>
                  <a:schemeClr val="hlink"/>
                </a:solidFill>
                <a:latin typeface="Arial" charset="0"/>
                <a:cs typeface="Arial" charset="0"/>
              </a:defRPr>
            </a:lvl8pPr>
            <a:lvl9pPr marL="1828800" algn="l" rtl="0" fontAlgn="base">
              <a:spcBef>
                <a:spcPct val="0"/>
              </a:spcBef>
              <a:spcAft>
                <a:spcPct val="0"/>
              </a:spcAft>
              <a:defRPr sz="2000" b="1">
                <a:solidFill>
                  <a:schemeClr val="hlink"/>
                </a:solidFill>
                <a:latin typeface="Arial" charset="0"/>
                <a:cs typeface="Arial" charset="0"/>
              </a:defRPr>
            </a:lvl9pPr>
          </a:lstStyle>
          <a:p>
            <a:r>
              <a:rPr lang="en-US" sz="3600" dirty="0">
                <a:solidFill>
                  <a:schemeClr val="accent2">
                    <a:lumMod val="50000"/>
                  </a:schemeClr>
                </a:solidFill>
                <a:cs typeface="Times New Roman" panose="02020603050405020304" pitchFamily="18" charset="0"/>
              </a:rPr>
              <a:t>Call-</a:t>
            </a:r>
            <a:r>
              <a:rPr lang="ru-RU" sz="3600" dirty="0">
                <a:solidFill>
                  <a:schemeClr val="accent2">
                    <a:lumMod val="50000"/>
                  </a:schemeClr>
                </a:solidFill>
                <a:cs typeface="Times New Roman" panose="02020603050405020304" pitchFamily="18" charset="0"/>
              </a:rPr>
              <a:t>центр</a:t>
            </a: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t="9331" r="16926"/>
          <a:stretch/>
        </p:blipFill>
        <p:spPr>
          <a:xfrm>
            <a:off x="259726" y="1372445"/>
            <a:ext cx="4071558" cy="2495346"/>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749" y="4149080"/>
            <a:ext cx="4087723" cy="2299345"/>
          </a:xfrm>
          <a:prstGeom prst="rect">
            <a:avLst/>
          </a:prstGeom>
        </p:spPr>
      </p:pic>
      <p:sp>
        <p:nvSpPr>
          <p:cNvPr id="11" name="TextBox 10"/>
          <p:cNvSpPr txBox="1"/>
          <p:nvPr/>
        </p:nvSpPr>
        <p:spPr>
          <a:xfrm>
            <a:off x="491623" y="981644"/>
            <a:ext cx="3607763" cy="369332"/>
          </a:xfrm>
          <a:prstGeom prst="rect">
            <a:avLst/>
          </a:prstGeom>
          <a:noFill/>
        </p:spPr>
        <p:txBody>
          <a:bodyPr wrap="square" rtlCol="0">
            <a:spAutoFit/>
          </a:bodyPr>
          <a:lstStyle/>
          <a:p>
            <a:pPr algn="ctr"/>
            <a:r>
              <a:rPr lang="ru-RU" b="1" dirty="0">
                <a:solidFill>
                  <a:srgbClr val="FF0000"/>
                </a:solidFill>
              </a:rPr>
              <a:t>БЫЛО</a:t>
            </a:r>
          </a:p>
        </p:txBody>
      </p:sp>
      <p:sp>
        <p:nvSpPr>
          <p:cNvPr id="14" name="TextBox 13"/>
          <p:cNvSpPr txBox="1"/>
          <p:nvPr/>
        </p:nvSpPr>
        <p:spPr>
          <a:xfrm>
            <a:off x="5019071" y="980019"/>
            <a:ext cx="3607763" cy="369332"/>
          </a:xfrm>
          <a:prstGeom prst="rect">
            <a:avLst/>
          </a:prstGeom>
          <a:noFill/>
        </p:spPr>
        <p:txBody>
          <a:bodyPr wrap="square" rtlCol="0">
            <a:spAutoFit/>
          </a:bodyPr>
          <a:lstStyle/>
          <a:p>
            <a:pPr algn="ctr"/>
            <a:r>
              <a:rPr lang="ru-RU" b="1" dirty="0">
                <a:solidFill>
                  <a:srgbClr val="70AC2E"/>
                </a:solidFill>
              </a:rPr>
              <a:t>СТАЛО</a:t>
            </a:r>
          </a:p>
        </p:txBody>
      </p:sp>
      <p:sp>
        <p:nvSpPr>
          <p:cNvPr id="15" name="TextBox 14"/>
          <p:cNvSpPr txBox="1"/>
          <p:nvPr/>
        </p:nvSpPr>
        <p:spPr>
          <a:xfrm>
            <a:off x="179512" y="3861048"/>
            <a:ext cx="4486883" cy="2308324"/>
          </a:xfrm>
          <a:prstGeom prst="rect">
            <a:avLst/>
          </a:prstGeom>
          <a:noFill/>
        </p:spPr>
        <p:txBody>
          <a:bodyPr wrap="square" rtlCol="0">
            <a:spAutoFit/>
          </a:bodyPr>
          <a:lstStyle/>
          <a:p>
            <a:pPr marL="285750" indent="-285750">
              <a:buFont typeface="Arial" panose="020B0604020202020204" pitchFamily="34" charset="0"/>
              <a:buChar char="•"/>
            </a:pPr>
            <a:r>
              <a:rPr lang="ru-RU" b="1" dirty="0">
                <a:solidFill>
                  <a:srgbClr val="002060"/>
                </a:solidFill>
                <a:latin typeface="Times New Roman" pitchFamily="18" charset="0"/>
                <a:cs typeface="Times New Roman" pitchFamily="18" charset="0"/>
              </a:rPr>
              <a:t>Организованы новые рабочие места для операторов </a:t>
            </a:r>
            <a:r>
              <a:rPr lang="en-US" b="1" dirty="0">
                <a:solidFill>
                  <a:srgbClr val="002060"/>
                </a:solidFill>
                <a:latin typeface="Times New Roman" pitchFamily="18" charset="0"/>
                <a:cs typeface="Times New Roman" pitchFamily="18" charset="0"/>
              </a:rPr>
              <a:t>Call-</a:t>
            </a:r>
            <a:r>
              <a:rPr lang="ru-RU" b="1" dirty="0">
                <a:solidFill>
                  <a:srgbClr val="002060"/>
                </a:solidFill>
                <a:latin typeface="Times New Roman" pitchFamily="18" charset="0"/>
                <a:cs typeface="Times New Roman" pitchFamily="18" charset="0"/>
              </a:rPr>
              <a:t>центра.</a:t>
            </a:r>
          </a:p>
          <a:p>
            <a:pPr marL="285750" indent="-285750">
              <a:buFont typeface="Arial" panose="020B0604020202020204" pitchFamily="34" charset="0"/>
              <a:buChar char="•"/>
            </a:pPr>
            <a:r>
              <a:rPr lang="ru-RU" b="1" dirty="0">
                <a:solidFill>
                  <a:srgbClr val="002060"/>
                </a:solidFill>
                <a:latin typeface="Times New Roman" pitchFamily="18" charset="0"/>
                <a:cs typeface="Times New Roman" pitchFamily="18" charset="0"/>
              </a:rPr>
              <a:t>Журналы расположены на сквозной полке, чтобы их можно было достать с обоих рабочих мест</a:t>
            </a:r>
          </a:p>
          <a:p>
            <a:pPr marL="285750" indent="-285750">
              <a:buFont typeface="Arial" panose="020B0604020202020204" pitchFamily="34" charset="0"/>
              <a:buChar char="•"/>
            </a:pPr>
            <a:r>
              <a:rPr lang="ru-RU" b="1" dirty="0">
                <a:solidFill>
                  <a:srgbClr val="00B050"/>
                </a:solidFill>
                <a:latin typeface="Times New Roman" pitchFamily="18" charset="0"/>
                <a:cs typeface="Times New Roman" pitchFamily="18" charset="0"/>
              </a:rPr>
              <a:t>В настоящее время внедрён электронный журнал вызова врача на дом</a:t>
            </a:r>
          </a:p>
        </p:txBody>
      </p:sp>
      <p:pic>
        <p:nvPicPr>
          <p:cNvPr id="167938" name="Picture 2" descr="C:\Users\sekretar\Desktop\все фото\call-центр\call-центр.JPG"/>
          <p:cNvPicPr>
            <a:picLocks noChangeAspect="1" noChangeArrowheads="1"/>
          </p:cNvPicPr>
          <p:nvPr/>
        </p:nvPicPr>
        <p:blipFill>
          <a:blip r:embed="rId4" cstate="print"/>
          <a:srcRect/>
          <a:stretch>
            <a:fillRect/>
          </a:stretch>
        </p:blipFill>
        <p:spPr bwMode="auto">
          <a:xfrm>
            <a:off x="4788024" y="1412776"/>
            <a:ext cx="4032448" cy="2510908"/>
          </a:xfrm>
          <a:prstGeom prst="rect">
            <a:avLst/>
          </a:prstGeom>
          <a:noFill/>
        </p:spPr>
      </p:pic>
      <p:cxnSp>
        <p:nvCxnSpPr>
          <p:cNvPr id="12" name="Прямая соединительная линия 11">
            <a:extLst>
              <a:ext uri="{FF2B5EF4-FFF2-40B4-BE49-F238E27FC236}">
                <a16:creationId xmlns:a16="http://schemas.microsoft.com/office/drawing/2014/main" id="{4E71A454-DE11-4947-86A2-7BAF68B75A1E}"/>
              </a:ext>
            </a:extLst>
          </p:cNvPr>
          <p:cNvCxnSpPr>
            <a:cxnSpLocks/>
          </p:cNvCxnSpPr>
          <p:nvPr/>
        </p:nvCxnSpPr>
        <p:spPr>
          <a:xfrm>
            <a:off x="395536" y="260648"/>
            <a:ext cx="0" cy="443612"/>
          </a:xfrm>
          <a:prstGeom prst="line">
            <a:avLst/>
          </a:prstGeom>
          <a:ln w="85725" cmpd="thinThick">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81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412776"/>
            <a:ext cx="9144000" cy="3312368"/>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dirty="0">
                <a:solidFill>
                  <a:schemeClr val="bg1"/>
                </a:solidFill>
                <a:latin typeface="Arial" pitchFamily="34" charset="0"/>
                <a:cs typeface="Arial" pitchFamily="34" charset="0"/>
              </a:rPr>
              <a:t>Опыт работы медицинского персонала со средним профессиональным образованием поликлиник Брянской области в проекте «Бережливая </a:t>
            </a:r>
            <a:r>
              <a:rPr lang="ru-RU" sz="2400" dirty="0" smtClean="0">
                <a:solidFill>
                  <a:schemeClr val="bg1"/>
                </a:solidFill>
                <a:latin typeface="Arial" pitchFamily="34" charset="0"/>
                <a:cs typeface="Arial" pitchFamily="34" charset="0"/>
              </a:rPr>
              <a:t>поликлиника»</a:t>
            </a:r>
            <a:endParaRPr lang="ru-RU" sz="2400" dirty="0">
              <a:solidFill>
                <a:schemeClr val="bg1"/>
              </a:solidFill>
              <a:latin typeface="Arial" pitchFamily="34" charset="0"/>
              <a:cs typeface="Arial" pitchFamily="34" charset="0"/>
            </a:endParaRPr>
          </a:p>
        </p:txBody>
      </p:sp>
      <p:sp>
        <p:nvSpPr>
          <p:cNvPr id="5" name="Прямоугольник 4"/>
          <p:cNvSpPr/>
          <p:nvPr/>
        </p:nvSpPr>
        <p:spPr>
          <a:xfrm>
            <a:off x="2339752" y="5157192"/>
            <a:ext cx="6552728" cy="14401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ru-RU" sz="1600" dirty="0" smtClean="0">
                <a:solidFill>
                  <a:schemeClr val="tx1"/>
                </a:solidFill>
              </a:rPr>
              <a:t>Главный консультант департамента здравоохранения Брянской области</a:t>
            </a:r>
          </a:p>
          <a:p>
            <a:pPr algn="r">
              <a:defRPr/>
            </a:pPr>
            <a:r>
              <a:rPr lang="ru-RU" b="1" dirty="0" smtClean="0">
                <a:solidFill>
                  <a:schemeClr val="tx1"/>
                </a:solidFill>
              </a:rPr>
              <a:t>Романова А. А.</a:t>
            </a:r>
            <a:endParaRPr lang="ru-RU" b="1" dirty="0">
              <a:solidFill>
                <a:schemeClr val="tx1"/>
              </a:solidFill>
            </a:endParaRPr>
          </a:p>
        </p:txBody>
      </p:sp>
    </p:spTree>
    <p:extLst>
      <p:ext uri="{BB962C8B-B14F-4D97-AF65-F5344CB8AC3E}">
        <p14:creationId xmlns:p14="http://schemas.microsoft.com/office/powerpoint/2010/main" val="3640349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smtClean="0">
                <a:solidFill>
                  <a:schemeClr val="bg1"/>
                </a:solidFill>
                <a:latin typeface="Arial" pitchFamily="34" charset="0"/>
                <a:cs typeface="Arial" pitchFamily="34" charset="0"/>
              </a:rPr>
              <a:t>Медицинский персонал со средним профессиональным образованием по специальностям</a:t>
            </a:r>
            <a:endParaRPr lang="ru-RU" sz="2000" dirty="0">
              <a:solidFill>
                <a:schemeClr val="bg1"/>
              </a:solidFill>
              <a:latin typeface="Arial" pitchFamily="34" charset="0"/>
              <a:cs typeface="Arial" pitchFamily="34" charset="0"/>
            </a:endParaRPr>
          </a:p>
          <a:p>
            <a:pPr algn="ctr">
              <a:defRPr/>
            </a:pPr>
            <a:r>
              <a:rPr lang="ru-RU" sz="2000" dirty="0" smtClean="0">
                <a:solidFill>
                  <a:schemeClr val="bg1"/>
                </a:solidFill>
                <a:latin typeface="Arial" pitchFamily="34" charset="0"/>
                <a:cs typeface="Arial" pitchFamily="34" charset="0"/>
              </a:rPr>
              <a:t>(физические лица)</a:t>
            </a:r>
            <a:endParaRPr lang="ru-RU" sz="2000" dirty="0">
              <a:solidFill>
                <a:schemeClr val="bg1"/>
              </a:solidFill>
              <a:latin typeface="Arial" pitchFamily="34" charset="0"/>
              <a:cs typeface="Arial" pitchFamily="34" charset="0"/>
            </a:endParaRPr>
          </a:p>
        </p:txBody>
      </p:sp>
      <p:graphicFrame>
        <p:nvGraphicFramePr>
          <p:cNvPr id="3" name="Диаграмма 2"/>
          <p:cNvGraphicFramePr/>
          <p:nvPr>
            <p:extLst>
              <p:ext uri="{D42A27DB-BD31-4B8C-83A1-F6EECF244321}">
                <p14:modId xmlns:p14="http://schemas.microsoft.com/office/powerpoint/2010/main" val="1565814265"/>
              </p:ext>
            </p:extLst>
          </p:nvPr>
        </p:nvGraphicFramePr>
        <p:xfrm>
          <a:off x="107504" y="1340768"/>
          <a:ext cx="9036496" cy="5056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723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72000" y="1124744"/>
            <a:ext cx="4572000" cy="5733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641" y="1124744"/>
            <a:ext cx="4572000" cy="5714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6" name="Прямоугольник 5"/>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b="1" dirty="0" smtClean="0">
                <a:latin typeface="Arial" pitchFamily="34" charset="0"/>
                <a:cs typeface="Arial" pitchFamily="34" charset="0"/>
              </a:rPr>
              <a:t>Прикрепленное население</a:t>
            </a:r>
            <a:endParaRPr lang="ru-RU" sz="2800" b="1" dirty="0">
              <a:latin typeface="Arial" pitchFamily="34" charset="0"/>
              <a:cs typeface="Arial" pitchFamily="34" charset="0"/>
            </a:endParaRPr>
          </a:p>
        </p:txBody>
      </p:sp>
      <p:graphicFrame>
        <p:nvGraphicFramePr>
          <p:cNvPr id="10" name="Объект 3"/>
          <p:cNvGraphicFramePr>
            <a:graphicFrameLocks noGrp="1"/>
          </p:cNvGraphicFramePr>
          <p:nvPr>
            <p:ph idx="1"/>
            <p:extLst>
              <p:ext uri="{D42A27DB-BD31-4B8C-83A1-F6EECF244321}">
                <p14:modId xmlns:p14="http://schemas.microsoft.com/office/powerpoint/2010/main" val="1872020193"/>
              </p:ext>
            </p:extLst>
          </p:nvPr>
        </p:nvGraphicFramePr>
        <p:xfrm>
          <a:off x="89756" y="1891883"/>
          <a:ext cx="4338229" cy="2473222"/>
        </p:xfrm>
        <a:graphic>
          <a:graphicData uri="http://schemas.openxmlformats.org/drawingml/2006/table">
            <a:tbl>
              <a:tblPr firstRow="1" firstCol="1" bandRow="1">
                <a:tableStyleId>{F5AB1C69-6EDB-4FF4-983F-18BD219EF322}</a:tableStyleId>
              </a:tblPr>
              <a:tblGrid>
                <a:gridCol w="1781664">
                  <a:extLst>
                    <a:ext uri="{9D8B030D-6E8A-4147-A177-3AD203B41FA5}">
                      <a16:colId xmlns:a16="http://schemas.microsoft.com/office/drawing/2014/main" val="20000"/>
                    </a:ext>
                  </a:extLst>
                </a:gridCol>
                <a:gridCol w="838465">
                  <a:extLst>
                    <a:ext uri="{9D8B030D-6E8A-4147-A177-3AD203B41FA5}">
                      <a16:colId xmlns:a16="http://schemas.microsoft.com/office/drawing/2014/main" val="20001"/>
                    </a:ext>
                  </a:extLst>
                </a:gridCol>
                <a:gridCol w="859050">
                  <a:extLst>
                    <a:ext uri="{9D8B030D-6E8A-4147-A177-3AD203B41FA5}">
                      <a16:colId xmlns:a16="http://schemas.microsoft.com/office/drawing/2014/main" val="20002"/>
                    </a:ext>
                  </a:extLst>
                </a:gridCol>
                <a:gridCol w="859050">
                  <a:extLst>
                    <a:ext uri="{9D8B030D-6E8A-4147-A177-3AD203B41FA5}">
                      <a16:colId xmlns:a16="http://schemas.microsoft.com/office/drawing/2014/main" val="20003"/>
                    </a:ext>
                  </a:extLst>
                </a:gridCol>
              </a:tblGrid>
              <a:tr h="311869">
                <a:tc rowSpan="2">
                  <a:txBody>
                    <a:bodyPr/>
                    <a:lstStyle/>
                    <a:p>
                      <a:pPr>
                        <a:lnSpc>
                          <a:spcPct val="115000"/>
                        </a:lnSpc>
                        <a:spcAft>
                          <a:spcPts val="0"/>
                        </a:spcAft>
                      </a:pPr>
                      <a:r>
                        <a:rPr lang="ru-RU" sz="1400" dirty="0">
                          <a:effectLst/>
                          <a:latin typeface="Arial" pitchFamily="34" charset="0"/>
                          <a:cs typeface="Arial" pitchFamily="34" charset="0"/>
                        </a:rPr>
                        <a:t> </a:t>
                      </a:r>
                      <a:endParaRPr lang="ru-RU" sz="1400" dirty="0">
                        <a:effectLst/>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ru-RU" sz="1400" dirty="0">
                          <a:solidFill>
                            <a:schemeClr val="tx1">
                              <a:lumMod val="95000"/>
                              <a:lumOff val="5000"/>
                            </a:schemeClr>
                          </a:solidFill>
                          <a:effectLst/>
                          <a:latin typeface="Arial" pitchFamily="34" charset="0"/>
                          <a:cs typeface="Arial" pitchFamily="34" charset="0"/>
                        </a:rPr>
                        <a:t>Всего, чел.</a:t>
                      </a:r>
                      <a:endParaRPr lang="ru-RU" sz="1400" dirty="0">
                        <a:solidFill>
                          <a:schemeClr val="tx1">
                            <a:lumMod val="95000"/>
                            <a:lumOff val="5000"/>
                          </a:schemeClr>
                        </a:solidFill>
                        <a:effectLst/>
                        <a:latin typeface="Arial" pitchFamily="34" charset="0"/>
                        <a:ea typeface="Calibri"/>
                        <a:cs typeface="Arial" pitchFamily="34" charset="0"/>
                      </a:endParaRPr>
                    </a:p>
                  </a:txBody>
                  <a:tcPr marL="68580" marR="68580" marT="0" marB="0" anchor="ctr"/>
                </a:tc>
                <a:tc gridSpan="2">
                  <a:txBody>
                    <a:bodyPr/>
                    <a:lstStyle/>
                    <a:p>
                      <a:pPr algn="ctr">
                        <a:lnSpc>
                          <a:spcPct val="115000"/>
                        </a:lnSpc>
                        <a:spcAft>
                          <a:spcPts val="0"/>
                        </a:spcAft>
                      </a:pPr>
                      <a:r>
                        <a:rPr lang="ru-RU" sz="1400" dirty="0">
                          <a:solidFill>
                            <a:schemeClr val="tx1">
                              <a:lumMod val="95000"/>
                              <a:lumOff val="5000"/>
                            </a:schemeClr>
                          </a:solidFill>
                          <a:effectLst/>
                          <a:latin typeface="Arial" pitchFamily="34" charset="0"/>
                          <a:cs typeface="Arial" pitchFamily="34" charset="0"/>
                        </a:rPr>
                        <a:t>Из них</a:t>
                      </a:r>
                      <a:endParaRPr lang="ru-RU" sz="1400" dirty="0">
                        <a:solidFill>
                          <a:schemeClr val="tx1">
                            <a:lumMod val="95000"/>
                            <a:lumOff val="5000"/>
                          </a:schemeClr>
                        </a:solidFill>
                        <a:effectLst/>
                        <a:latin typeface="Arial" pitchFamily="34" charset="0"/>
                        <a:ea typeface="Calibri"/>
                        <a:cs typeface="Arial"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10000"/>
                  </a:ext>
                </a:extLst>
              </a:tr>
              <a:tr h="331333">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400" dirty="0">
                          <a:effectLst/>
                          <a:latin typeface="Arial" pitchFamily="34" charset="0"/>
                          <a:cs typeface="Arial" pitchFamily="34" charset="0"/>
                        </a:rPr>
                        <a:t>мужчин</a:t>
                      </a:r>
                      <a:endParaRPr lang="ru-RU" sz="1400" dirty="0">
                        <a:effectLst/>
                        <a:latin typeface="Arial" pitchFamily="34" charset="0"/>
                        <a:ea typeface="Calibri"/>
                        <a:cs typeface="Arial" pitchFamily="34" charset="0"/>
                      </a:endParaRPr>
                    </a:p>
                  </a:txBody>
                  <a:tcPr marL="68580" marR="68580" marT="0" marB="0" anchor="ctr">
                    <a:solidFill>
                      <a:schemeClr val="accent5">
                        <a:lumMod val="40000"/>
                        <a:lumOff val="60000"/>
                      </a:schemeClr>
                    </a:solidFill>
                  </a:tcPr>
                </a:tc>
                <a:tc>
                  <a:txBody>
                    <a:bodyPr/>
                    <a:lstStyle/>
                    <a:p>
                      <a:pPr algn="ctr">
                        <a:lnSpc>
                          <a:spcPct val="115000"/>
                        </a:lnSpc>
                        <a:spcAft>
                          <a:spcPts val="0"/>
                        </a:spcAft>
                      </a:pPr>
                      <a:r>
                        <a:rPr lang="ru-RU" sz="1400" dirty="0">
                          <a:effectLst/>
                          <a:latin typeface="Arial" pitchFamily="34" charset="0"/>
                          <a:cs typeface="Arial" pitchFamily="34" charset="0"/>
                        </a:rPr>
                        <a:t>женщин</a:t>
                      </a:r>
                      <a:endParaRPr lang="ru-RU" sz="1400" dirty="0">
                        <a:effectLst/>
                        <a:latin typeface="Arial" pitchFamily="34" charset="0"/>
                        <a:ea typeface="Calibri"/>
                        <a:cs typeface="Arial" pitchFamily="34"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0001"/>
                  </a:ext>
                </a:extLst>
              </a:tr>
              <a:tr h="912752">
                <a:tc>
                  <a:txBody>
                    <a:bodyPr/>
                    <a:lstStyle/>
                    <a:p>
                      <a:pPr algn="l">
                        <a:lnSpc>
                          <a:spcPct val="115000"/>
                        </a:lnSpc>
                        <a:spcAft>
                          <a:spcPts val="0"/>
                        </a:spcAft>
                      </a:pPr>
                      <a:r>
                        <a:rPr lang="ru-RU" sz="1400" dirty="0">
                          <a:solidFill>
                            <a:schemeClr val="tx1">
                              <a:lumMod val="95000"/>
                              <a:lumOff val="5000"/>
                            </a:schemeClr>
                          </a:solidFill>
                          <a:effectLst/>
                          <a:latin typeface="Arial" pitchFamily="34" charset="0"/>
                          <a:cs typeface="Arial" pitchFamily="34" charset="0"/>
                        </a:rPr>
                        <a:t>Численность прикрепленного населения</a:t>
                      </a:r>
                      <a:endParaRPr lang="ru-RU" sz="1400" dirty="0">
                        <a:solidFill>
                          <a:schemeClr val="tx1">
                            <a:lumMod val="95000"/>
                            <a:lumOff val="5000"/>
                          </a:schemeClr>
                        </a:solidFill>
                        <a:effectLst/>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ru-RU" sz="1600" b="1" dirty="0" smtClean="0">
                          <a:effectLst/>
                          <a:latin typeface="Arial" pitchFamily="34" charset="0"/>
                          <a:cs typeface="Arial" pitchFamily="34" charset="0"/>
                        </a:rPr>
                        <a:t>96 022</a:t>
                      </a:r>
                      <a:endParaRPr lang="ru-RU" sz="1600" b="1"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ru-RU" sz="1600" b="1" dirty="0" smtClean="0">
                          <a:effectLst/>
                          <a:latin typeface="Arial" pitchFamily="34" charset="0"/>
                          <a:cs typeface="Arial" pitchFamily="34" charset="0"/>
                        </a:rPr>
                        <a:t>39 401</a:t>
                      </a:r>
                      <a:endParaRPr lang="ru-RU" sz="1600" b="1" dirty="0">
                        <a:effectLst/>
                        <a:latin typeface="Arial" pitchFamily="34" charset="0"/>
                        <a:ea typeface="Calibri"/>
                        <a:cs typeface="Arial" pitchFamily="34" charset="0"/>
                      </a:endParaRPr>
                    </a:p>
                  </a:txBody>
                  <a:tcPr marL="68580" marR="68580" marT="0" marB="0" anchor="ctr">
                    <a:solidFill>
                      <a:schemeClr val="accent5">
                        <a:lumMod val="40000"/>
                        <a:lumOff val="60000"/>
                      </a:schemeClr>
                    </a:solidFill>
                  </a:tcPr>
                </a:tc>
                <a:tc>
                  <a:txBody>
                    <a:bodyPr/>
                    <a:lstStyle/>
                    <a:p>
                      <a:pPr algn="ctr">
                        <a:lnSpc>
                          <a:spcPct val="115000"/>
                        </a:lnSpc>
                        <a:spcAft>
                          <a:spcPts val="0"/>
                        </a:spcAft>
                      </a:pPr>
                      <a:r>
                        <a:rPr lang="ru-RU" sz="1600" b="1" dirty="0" smtClean="0">
                          <a:effectLst/>
                          <a:latin typeface="Arial" pitchFamily="34" charset="0"/>
                          <a:cs typeface="Arial" pitchFamily="34" charset="0"/>
                        </a:rPr>
                        <a:t>56 621</a:t>
                      </a:r>
                      <a:endParaRPr lang="ru-RU" sz="1600" b="1" dirty="0">
                        <a:effectLst/>
                        <a:latin typeface="Arial" pitchFamily="34" charset="0"/>
                        <a:ea typeface="Calibri"/>
                        <a:cs typeface="Arial" pitchFamily="34"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0002"/>
                  </a:ext>
                </a:extLst>
              </a:tr>
              <a:tr h="917268">
                <a:tc>
                  <a:txBody>
                    <a:bodyPr/>
                    <a:lstStyle/>
                    <a:p>
                      <a:pPr>
                        <a:lnSpc>
                          <a:spcPct val="115000"/>
                        </a:lnSpc>
                        <a:spcAft>
                          <a:spcPts val="0"/>
                        </a:spcAft>
                      </a:pPr>
                      <a:r>
                        <a:rPr lang="ru-RU" sz="1400" dirty="0" smtClean="0">
                          <a:solidFill>
                            <a:schemeClr val="tx1">
                              <a:lumMod val="95000"/>
                              <a:lumOff val="5000"/>
                            </a:schemeClr>
                          </a:solidFill>
                          <a:effectLst/>
                          <a:latin typeface="Arial" pitchFamily="34" charset="0"/>
                          <a:cs typeface="Arial" pitchFamily="34" charset="0"/>
                        </a:rPr>
                        <a:t>из </a:t>
                      </a:r>
                      <a:r>
                        <a:rPr lang="ru-RU" sz="1400" dirty="0">
                          <a:solidFill>
                            <a:schemeClr val="tx1">
                              <a:lumMod val="95000"/>
                              <a:lumOff val="5000"/>
                            </a:schemeClr>
                          </a:solidFill>
                          <a:effectLst/>
                          <a:latin typeface="Arial" pitchFamily="34" charset="0"/>
                          <a:cs typeface="Arial" pitchFamily="34" charset="0"/>
                        </a:rPr>
                        <a:t>них трудоспособного возраста</a:t>
                      </a:r>
                      <a:endParaRPr lang="ru-RU" sz="1400" dirty="0">
                        <a:solidFill>
                          <a:schemeClr val="tx1">
                            <a:lumMod val="95000"/>
                            <a:lumOff val="5000"/>
                          </a:schemeClr>
                        </a:solidFill>
                        <a:effectLst/>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ru-RU" sz="1600" b="1" dirty="0" smtClean="0">
                          <a:effectLst/>
                          <a:latin typeface="Arial" pitchFamily="34" charset="0"/>
                          <a:cs typeface="Arial" pitchFamily="34" charset="0"/>
                        </a:rPr>
                        <a:t>62 780</a:t>
                      </a:r>
                      <a:endParaRPr lang="ru-RU" sz="1600" b="1"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ru-RU" sz="1600" b="1" dirty="0" smtClean="0">
                          <a:effectLst/>
                          <a:latin typeface="Arial" pitchFamily="34" charset="0"/>
                          <a:cs typeface="Arial" pitchFamily="34" charset="0"/>
                        </a:rPr>
                        <a:t>30 043</a:t>
                      </a:r>
                      <a:endParaRPr lang="ru-RU" sz="1600" b="1" dirty="0">
                        <a:effectLst/>
                        <a:latin typeface="Arial" pitchFamily="34" charset="0"/>
                        <a:ea typeface="Calibri"/>
                        <a:cs typeface="Arial" pitchFamily="34" charset="0"/>
                      </a:endParaRPr>
                    </a:p>
                  </a:txBody>
                  <a:tcPr marL="68580" marR="68580" marT="0" marB="0" anchor="ctr">
                    <a:solidFill>
                      <a:schemeClr val="accent5">
                        <a:lumMod val="40000"/>
                        <a:lumOff val="60000"/>
                      </a:schemeClr>
                    </a:solidFill>
                  </a:tcPr>
                </a:tc>
                <a:tc>
                  <a:txBody>
                    <a:bodyPr/>
                    <a:lstStyle/>
                    <a:p>
                      <a:pPr algn="ctr">
                        <a:lnSpc>
                          <a:spcPct val="115000"/>
                        </a:lnSpc>
                        <a:spcAft>
                          <a:spcPts val="0"/>
                        </a:spcAft>
                      </a:pPr>
                      <a:r>
                        <a:rPr lang="ru-RU" sz="1600" b="1" dirty="0" smtClean="0">
                          <a:effectLst/>
                          <a:latin typeface="Arial" pitchFamily="34" charset="0"/>
                          <a:cs typeface="Arial" pitchFamily="34" charset="0"/>
                        </a:rPr>
                        <a:t>32 737</a:t>
                      </a:r>
                      <a:endParaRPr lang="ru-RU" sz="1600" b="1" dirty="0">
                        <a:effectLst/>
                        <a:latin typeface="Arial" pitchFamily="34" charset="0"/>
                        <a:ea typeface="Calibri"/>
                        <a:cs typeface="Arial" pitchFamily="34"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11" name="Прямоугольник 10"/>
          <p:cNvSpPr/>
          <p:nvPr/>
        </p:nvSpPr>
        <p:spPr>
          <a:xfrm>
            <a:off x="0" y="1268760"/>
            <a:ext cx="4572000" cy="432048"/>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solidFill>
                  <a:schemeClr val="bg1"/>
                </a:solidFill>
                <a:latin typeface="Arial" pitchFamily="34" charset="0"/>
                <a:cs typeface="Arial" pitchFamily="34" charset="0"/>
              </a:rPr>
              <a:t>ГАУЗ «БГП № 4»</a:t>
            </a:r>
            <a:endParaRPr lang="ru-RU" sz="2000" b="1" dirty="0">
              <a:solidFill>
                <a:schemeClr val="bg1"/>
              </a:solidFill>
              <a:latin typeface="Arial" pitchFamily="34" charset="0"/>
              <a:cs typeface="Arial" pitchFamily="34" charset="0"/>
            </a:endParaRPr>
          </a:p>
        </p:txBody>
      </p:sp>
      <p:sp>
        <p:nvSpPr>
          <p:cNvPr id="12" name="Прямоугольник 11"/>
          <p:cNvSpPr/>
          <p:nvPr/>
        </p:nvSpPr>
        <p:spPr>
          <a:xfrm>
            <a:off x="4561182" y="1268760"/>
            <a:ext cx="4572000" cy="432048"/>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t>ГБУЗ «БГДП № 2»</a:t>
            </a:r>
            <a:endParaRPr lang="ru-RU" sz="2000" b="1" dirty="0"/>
          </a:p>
        </p:txBody>
      </p:sp>
      <p:sp>
        <p:nvSpPr>
          <p:cNvPr id="14" name="Прямоугольник 13"/>
          <p:cNvSpPr/>
          <p:nvPr/>
        </p:nvSpPr>
        <p:spPr>
          <a:xfrm>
            <a:off x="107502" y="4941168"/>
            <a:ext cx="4334357"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1600" dirty="0">
                <a:solidFill>
                  <a:schemeClr val="tx1"/>
                </a:solidFill>
                <a:latin typeface="Arial" pitchFamily="34" charset="0"/>
                <a:cs typeface="Arial" pitchFamily="34" charset="0"/>
              </a:rPr>
              <a:t>В пяти терапевтических </a:t>
            </a:r>
            <a:r>
              <a:rPr lang="ru-RU" sz="1600" dirty="0" smtClean="0">
                <a:solidFill>
                  <a:schemeClr val="tx1"/>
                </a:solidFill>
                <a:latin typeface="Arial" pitchFamily="34" charset="0"/>
                <a:cs typeface="Arial" pitchFamily="34" charset="0"/>
              </a:rPr>
              <a:t>отделениях – </a:t>
            </a:r>
            <a:br>
              <a:rPr lang="ru-RU" sz="1600" dirty="0" smtClean="0">
                <a:solidFill>
                  <a:schemeClr val="tx1"/>
                </a:solidFill>
                <a:latin typeface="Arial" pitchFamily="34" charset="0"/>
                <a:cs typeface="Arial" pitchFamily="34" charset="0"/>
              </a:rPr>
            </a:br>
            <a:r>
              <a:rPr lang="ru-RU" sz="1600" b="1" dirty="0" smtClean="0">
                <a:solidFill>
                  <a:schemeClr val="tx1"/>
                </a:solidFill>
                <a:latin typeface="Arial" pitchFamily="34" charset="0"/>
                <a:cs typeface="Arial" pitchFamily="34" charset="0"/>
              </a:rPr>
              <a:t>55 </a:t>
            </a:r>
            <a:r>
              <a:rPr lang="ru-RU" sz="1600" b="1" dirty="0">
                <a:solidFill>
                  <a:schemeClr val="tx1"/>
                </a:solidFill>
                <a:latin typeface="Arial" pitchFamily="34" charset="0"/>
                <a:cs typeface="Arial" pitchFamily="34" charset="0"/>
              </a:rPr>
              <a:t>участков</a:t>
            </a:r>
            <a:r>
              <a:rPr lang="ru-RU" sz="1600" dirty="0">
                <a:solidFill>
                  <a:schemeClr val="tx1"/>
                </a:solidFill>
                <a:latin typeface="Arial" pitchFamily="34" charset="0"/>
                <a:cs typeface="Arial" pitchFamily="34" charset="0"/>
              </a:rPr>
              <a:t>, на которых фактически работают </a:t>
            </a:r>
            <a:r>
              <a:rPr lang="ru-RU" sz="1600" b="1" dirty="0">
                <a:solidFill>
                  <a:schemeClr val="tx1"/>
                </a:solidFill>
                <a:latin typeface="Arial" pitchFamily="34" charset="0"/>
                <a:cs typeface="Arial" pitchFamily="34" charset="0"/>
              </a:rPr>
              <a:t>34 </a:t>
            </a:r>
            <a:r>
              <a:rPr lang="ru-RU" sz="1600" b="1" dirty="0" smtClean="0">
                <a:solidFill>
                  <a:schemeClr val="tx1"/>
                </a:solidFill>
                <a:latin typeface="Arial" pitchFamily="34" charset="0"/>
                <a:cs typeface="Arial" pitchFamily="34" charset="0"/>
              </a:rPr>
              <a:t>врача–терапевта участковых</a:t>
            </a:r>
            <a:r>
              <a:rPr lang="ru-RU" sz="1600" dirty="0">
                <a:solidFill>
                  <a:schemeClr val="tx1"/>
                </a:solidFill>
                <a:latin typeface="Arial" pitchFamily="34" charset="0"/>
                <a:cs typeface="Arial" pitchFamily="34" charset="0"/>
              </a:rPr>
              <a:t> </a:t>
            </a:r>
            <a:r>
              <a:rPr lang="ru-RU" sz="1600" dirty="0" smtClean="0">
                <a:solidFill>
                  <a:schemeClr val="tx1"/>
                </a:solidFill>
                <a:latin typeface="Arial" pitchFamily="34" charset="0"/>
                <a:cs typeface="Arial" pitchFamily="34" charset="0"/>
              </a:rPr>
              <a:t>и </a:t>
            </a:r>
            <a:r>
              <a:rPr lang="ru-RU" sz="1600" b="1" dirty="0" smtClean="0">
                <a:solidFill>
                  <a:schemeClr val="tx1"/>
                </a:solidFill>
                <a:latin typeface="Arial" pitchFamily="34" charset="0"/>
                <a:cs typeface="Arial" pitchFamily="34" charset="0"/>
              </a:rPr>
              <a:t>36 медицинских сестер участковых</a:t>
            </a:r>
            <a:endParaRPr lang="ru-RU" sz="1600" b="1" i="1" dirty="0">
              <a:solidFill>
                <a:schemeClr val="tx1"/>
              </a:solidFill>
              <a:latin typeface="Arial" pitchFamily="34" charset="0"/>
              <a:cs typeface="Arial" pitchFamily="34" charset="0"/>
            </a:endParaRPr>
          </a:p>
        </p:txBody>
      </p:sp>
      <p:sp>
        <p:nvSpPr>
          <p:cNvPr id="9" name="Прямоугольник 8"/>
          <p:cNvSpPr/>
          <p:nvPr/>
        </p:nvSpPr>
        <p:spPr>
          <a:xfrm>
            <a:off x="4572000" y="3255367"/>
            <a:ext cx="4572000" cy="461665"/>
          </a:xfrm>
          <a:prstGeom prst="rect">
            <a:avLst/>
          </a:prstGeom>
        </p:spPr>
        <p:txBody>
          <a:bodyPr wrap="square">
            <a:spAutoFit/>
          </a:bodyPr>
          <a:lstStyle/>
          <a:p>
            <a:pPr algn="ctr"/>
            <a:r>
              <a:rPr lang="ru-RU" sz="2400" b="1" dirty="0" smtClean="0">
                <a:latin typeface="Arial" pitchFamily="34" charset="0"/>
                <a:cs typeface="Arial" pitchFamily="34" charset="0"/>
              </a:rPr>
              <a:t>26 495 чел.</a:t>
            </a:r>
            <a:endParaRPr lang="ru-RU" sz="2400" b="1" dirty="0">
              <a:latin typeface="Arial" pitchFamily="34" charset="0"/>
              <a:cs typeface="Arial" pitchFamily="34" charset="0"/>
            </a:endParaRPr>
          </a:p>
        </p:txBody>
      </p:sp>
      <p:sp>
        <p:nvSpPr>
          <p:cNvPr id="13" name="Прямоугольник 12"/>
          <p:cNvSpPr/>
          <p:nvPr/>
        </p:nvSpPr>
        <p:spPr>
          <a:xfrm>
            <a:off x="4587881" y="2535287"/>
            <a:ext cx="4556119" cy="729430"/>
          </a:xfrm>
          <a:prstGeom prst="rect">
            <a:avLst/>
          </a:prstGeom>
        </p:spPr>
        <p:txBody>
          <a:bodyPr wrap="square">
            <a:spAutoFit/>
          </a:bodyPr>
          <a:lstStyle/>
          <a:p>
            <a:pPr algn="ctr">
              <a:lnSpc>
                <a:spcPct val="115000"/>
              </a:lnSpc>
            </a:pPr>
            <a:r>
              <a:rPr lang="ru-RU" dirty="0" smtClean="0">
                <a:solidFill>
                  <a:schemeClr val="tx1">
                    <a:lumMod val="95000"/>
                    <a:lumOff val="5000"/>
                  </a:schemeClr>
                </a:solidFill>
                <a:latin typeface="Arial" pitchFamily="34" charset="0"/>
                <a:cs typeface="Arial" pitchFamily="34" charset="0"/>
              </a:rPr>
              <a:t>Численность</a:t>
            </a:r>
            <a:br>
              <a:rPr lang="ru-RU" dirty="0" smtClean="0">
                <a:solidFill>
                  <a:schemeClr val="tx1">
                    <a:lumMod val="95000"/>
                    <a:lumOff val="5000"/>
                  </a:schemeClr>
                </a:solidFill>
                <a:latin typeface="Arial" pitchFamily="34" charset="0"/>
                <a:cs typeface="Arial" pitchFamily="34" charset="0"/>
              </a:rPr>
            </a:br>
            <a:r>
              <a:rPr lang="ru-RU" dirty="0" smtClean="0">
                <a:solidFill>
                  <a:schemeClr val="tx1">
                    <a:lumMod val="95000"/>
                    <a:lumOff val="5000"/>
                  </a:schemeClr>
                </a:solidFill>
                <a:latin typeface="Arial" pitchFamily="34" charset="0"/>
                <a:cs typeface="Arial" pitchFamily="34" charset="0"/>
              </a:rPr>
              <a:t>прикрепленного населения</a:t>
            </a:r>
            <a:endParaRPr lang="ru-RU" dirty="0">
              <a:solidFill>
                <a:schemeClr val="tx1">
                  <a:lumMod val="95000"/>
                  <a:lumOff val="5000"/>
                </a:schemeClr>
              </a:solidFill>
              <a:latin typeface="Arial" pitchFamily="34" charset="0"/>
              <a:ea typeface="Calibri"/>
              <a:cs typeface="Arial" pitchFamily="34" charset="0"/>
            </a:endParaRPr>
          </a:p>
        </p:txBody>
      </p:sp>
      <p:sp>
        <p:nvSpPr>
          <p:cNvPr id="15" name="Прямоугольник 14"/>
          <p:cNvSpPr/>
          <p:nvPr/>
        </p:nvSpPr>
        <p:spPr>
          <a:xfrm>
            <a:off x="4702139" y="4941168"/>
            <a:ext cx="4334357"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dirty="0">
                <a:solidFill>
                  <a:schemeClr val="tx1"/>
                </a:solidFill>
                <a:latin typeface="Arial" pitchFamily="34" charset="0"/>
                <a:cs typeface="Arial" pitchFamily="34" charset="0"/>
              </a:rPr>
              <a:t>В </a:t>
            </a:r>
            <a:r>
              <a:rPr lang="ru-RU" dirty="0" smtClean="0">
                <a:solidFill>
                  <a:schemeClr val="tx1"/>
                </a:solidFill>
                <a:latin typeface="Arial" pitchFamily="34" charset="0"/>
                <a:cs typeface="Arial" pitchFamily="34" charset="0"/>
              </a:rPr>
              <a:t>трех педиатрических отделениях – </a:t>
            </a:r>
            <a:br>
              <a:rPr lang="ru-RU" dirty="0" smtClean="0">
                <a:solidFill>
                  <a:schemeClr val="tx1"/>
                </a:solidFill>
                <a:latin typeface="Arial" pitchFamily="34" charset="0"/>
                <a:cs typeface="Arial" pitchFamily="34" charset="0"/>
              </a:rPr>
            </a:br>
            <a:r>
              <a:rPr lang="ru-RU" b="1" dirty="0" smtClean="0">
                <a:solidFill>
                  <a:schemeClr val="tx1"/>
                </a:solidFill>
                <a:latin typeface="Arial" pitchFamily="34" charset="0"/>
                <a:cs typeface="Arial" pitchFamily="34" charset="0"/>
              </a:rPr>
              <a:t>28 </a:t>
            </a:r>
            <a:r>
              <a:rPr lang="ru-RU" b="1" dirty="0">
                <a:solidFill>
                  <a:schemeClr val="tx1"/>
                </a:solidFill>
                <a:latin typeface="Arial" pitchFamily="34" charset="0"/>
                <a:cs typeface="Arial" pitchFamily="34" charset="0"/>
              </a:rPr>
              <a:t>участков</a:t>
            </a:r>
            <a:r>
              <a:rPr lang="ru-RU" dirty="0">
                <a:solidFill>
                  <a:schemeClr val="tx1"/>
                </a:solidFill>
                <a:latin typeface="Arial" pitchFamily="34" charset="0"/>
                <a:cs typeface="Arial" pitchFamily="34" charset="0"/>
              </a:rPr>
              <a:t>, на которых фактически работают </a:t>
            </a:r>
            <a:r>
              <a:rPr lang="ru-RU" b="1" dirty="0" smtClean="0">
                <a:solidFill>
                  <a:schemeClr val="tx1"/>
                </a:solidFill>
                <a:latin typeface="Arial" pitchFamily="34" charset="0"/>
                <a:cs typeface="Arial" pitchFamily="34" charset="0"/>
              </a:rPr>
              <a:t>27 участковых педиатра</a:t>
            </a:r>
            <a:r>
              <a:rPr lang="ru-RU" dirty="0">
                <a:solidFill>
                  <a:schemeClr val="tx1"/>
                </a:solidFill>
                <a:latin typeface="Arial" pitchFamily="34" charset="0"/>
                <a:cs typeface="Arial" pitchFamily="34" charset="0"/>
              </a:rPr>
              <a:t> и </a:t>
            </a:r>
            <a:r>
              <a:rPr lang="ru-RU" b="1" dirty="0" smtClean="0">
                <a:solidFill>
                  <a:schemeClr val="tx1"/>
                </a:solidFill>
                <a:latin typeface="Arial" pitchFamily="34" charset="0"/>
                <a:cs typeface="Arial" pitchFamily="34" charset="0"/>
              </a:rPr>
              <a:t>28 </a:t>
            </a:r>
            <a:r>
              <a:rPr lang="ru-RU" b="1" dirty="0">
                <a:solidFill>
                  <a:schemeClr val="tx1"/>
                </a:solidFill>
                <a:latin typeface="Arial" pitchFamily="34" charset="0"/>
                <a:cs typeface="Arial" pitchFamily="34" charset="0"/>
              </a:rPr>
              <a:t>медицинских сестер участковых</a:t>
            </a:r>
          </a:p>
          <a:p>
            <a:endParaRPr lang="ru-RU"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28200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641" y="1167327"/>
            <a:ext cx="4572000" cy="5714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6" name="Прямоугольник 5"/>
          <p:cNvSpPr/>
          <p:nvPr/>
        </p:nvSpPr>
        <p:spPr>
          <a:xfrm>
            <a:off x="4572000" y="1143001"/>
            <a:ext cx="4572000" cy="5733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b="1" dirty="0">
                <a:latin typeface="Arial" pitchFamily="34" charset="0"/>
                <a:cs typeface="Arial" pitchFamily="34" charset="0"/>
              </a:rPr>
              <a:t>Рабочие группы, </a:t>
            </a:r>
            <a:r>
              <a:rPr lang="ru-RU" sz="2800" b="1" dirty="0" smtClean="0">
                <a:latin typeface="Arial" pitchFamily="34" charset="0"/>
                <a:cs typeface="Arial" pitchFamily="34" charset="0"/>
              </a:rPr>
              <a:t>ТПР</a:t>
            </a:r>
            <a:endParaRPr lang="ru-RU" sz="2800" b="1" dirty="0">
              <a:latin typeface="Arial" pitchFamily="34" charset="0"/>
              <a:cs typeface="Arial" pitchFamily="34" charset="0"/>
            </a:endParaRPr>
          </a:p>
        </p:txBody>
      </p:sp>
      <p:sp>
        <p:nvSpPr>
          <p:cNvPr id="9" name="Прямоугольник 8"/>
          <p:cNvSpPr/>
          <p:nvPr/>
        </p:nvSpPr>
        <p:spPr>
          <a:xfrm>
            <a:off x="0" y="1287017"/>
            <a:ext cx="4572000" cy="432048"/>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solidFill>
                  <a:schemeClr val="bg1"/>
                </a:solidFill>
                <a:latin typeface="Arial" pitchFamily="34" charset="0"/>
                <a:cs typeface="Arial" pitchFamily="34" charset="0"/>
              </a:rPr>
              <a:t>ГАУЗ «БГП № 4»</a:t>
            </a:r>
            <a:endParaRPr lang="ru-RU" sz="2000" b="1" dirty="0">
              <a:solidFill>
                <a:schemeClr val="bg1"/>
              </a:solidFill>
              <a:latin typeface="Arial" pitchFamily="34" charset="0"/>
              <a:cs typeface="Arial" pitchFamily="34" charset="0"/>
            </a:endParaRPr>
          </a:p>
        </p:txBody>
      </p:sp>
      <p:sp>
        <p:nvSpPr>
          <p:cNvPr id="10" name="Прямоугольник 9"/>
          <p:cNvSpPr/>
          <p:nvPr/>
        </p:nvSpPr>
        <p:spPr>
          <a:xfrm>
            <a:off x="4561182" y="1287017"/>
            <a:ext cx="4572000" cy="432048"/>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t>ГБУЗ «БГДП № 2»</a:t>
            </a:r>
            <a:endParaRPr lang="ru-RU" sz="2000" b="1" dirty="0"/>
          </a:p>
        </p:txBody>
      </p:sp>
      <p:sp>
        <p:nvSpPr>
          <p:cNvPr id="12" name="Прямоугольник 11"/>
          <p:cNvSpPr/>
          <p:nvPr/>
        </p:nvSpPr>
        <p:spPr>
          <a:xfrm>
            <a:off x="4716016" y="1916832"/>
            <a:ext cx="432048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latin typeface="Arial" pitchFamily="34" charset="0"/>
                <a:cs typeface="Arial" pitchFamily="34" charset="0"/>
              </a:rPr>
              <a:t>Создана Рабочая группа.</a:t>
            </a:r>
          </a:p>
          <a:p>
            <a:pPr algn="ctr"/>
            <a:r>
              <a:rPr lang="ru-RU" sz="1600" b="1" dirty="0" smtClean="0">
                <a:latin typeface="Arial" pitchFamily="34" charset="0"/>
                <a:cs typeface="Arial" pitchFamily="34" charset="0"/>
              </a:rPr>
              <a:t>Из </a:t>
            </a:r>
            <a:r>
              <a:rPr lang="ru-RU" sz="1600" b="1" dirty="0">
                <a:latin typeface="Arial" pitchFamily="34" charset="0"/>
                <a:cs typeface="Arial" pitchFamily="34" charset="0"/>
              </a:rPr>
              <a:t>7 человек </a:t>
            </a:r>
            <a:r>
              <a:rPr lang="ru-RU" sz="1600" b="1" dirty="0" smtClean="0">
                <a:latin typeface="Arial" pitchFamily="34" charset="0"/>
                <a:cs typeface="Arial" pitchFamily="34" charset="0"/>
              </a:rPr>
              <a:t>Рабочей </a:t>
            </a:r>
            <a:r>
              <a:rPr lang="ru-RU" sz="1600" b="1" dirty="0">
                <a:latin typeface="Arial" pitchFamily="34" charset="0"/>
                <a:cs typeface="Arial" pitchFamily="34" charset="0"/>
              </a:rPr>
              <a:t>группы - 5  имеют</a:t>
            </a:r>
          </a:p>
          <a:p>
            <a:pPr algn="ctr">
              <a:buNone/>
            </a:pPr>
            <a:r>
              <a:rPr lang="ru-RU" sz="1600" b="1" dirty="0" smtClean="0">
                <a:latin typeface="Arial" pitchFamily="34" charset="0"/>
                <a:cs typeface="Arial" pitchFamily="34" charset="0"/>
              </a:rPr>
              <a:t>немедицинское </a:t>
            </a:r>
            <a:r>
              <a:rPr lang="ru-RU" sz="1600" b="1" dirty="0">
                <a:latin typeface="Arial" pitchFamily="34" charset="0"/>
                <a:cs typeface="Arial" pitchFamily="34" charset="0"/>
              </a:rPr>
              <a:t>образование (71 %)</a:t>
            </a:r>
            <a:endParaRPr lang="ru-RU" sz="1600" dirty="0">
              <a:latin typeface="Arial" pitchFamily="34" charset="0"/>
              <a:cs typeface="Arial" pitchFamily="34" charset="0"/>
            </a:endParaRPr>
          </a:p>
        </p:txBody>
      </p:sp>
      <p:sp>
        <p:nvSpPr>
          <p:cNvPr id="13" name="Прямоугольник 12"/>
          <p:cNvSpPr/>
          <p:nvPr/>
        </p:nvSpPr>
        <p:spPr>
          <a:xfrm>
            <a:off x="4716016" y="2924944"/>
            <a:ext cx="4320480" cy="36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itchFamily="34" charset="0"/>
              <a:buChar char="•"/>
            </a:pPr>
            <a:r>
              <a:rPr lang="ru-RU" sz="1400" dirty="0" smtClean="0">
                <a:solidFill>
                  <a:schemeClr val="bg1"/>
                </a:solidFill>
                <a:latin typeface="Arial" pitchFamily="34" charset="0"/>
                <a:cs typeface="Arial" pitchFamily="34" charset="0"/>
              </a:rPr>
              <a:t>Подготовлена </a:t>
            </a:r>
            <a:r>
              <a:rPr lang="ru-RU" sz="1400" dirty="0">
                <a:solidFill>
                  <a:schemeClr val="bg1"/>
                </a:solidFill>
                <a:latin typeface="Arial" pitchFamily="34" charset="0"/>
                <a:cs typeface="Arial" pitchFamily="34" charset="0"/>
              </a:rPr>
              <a:t>регламентирующая документация рабочей группы проекта «Бережливая поликлиника» для стандартизации документооборота</a:t>
            </a:r>
            <a:r>
              <a:rPr lang="ru-RU" sz="1400" dirty="0" smtClean="0">
                <a:solidFill>
                  <a:schemeClr val="bg1"/>
                </a:solidFill>
                <a:latin typeface="Arial" pitchFamily="34" charset="0"/>
                <a:cs typeface="Arial" pitchFamily="34" charset="0"/>
              </a:rPr>
              <a:t>.</a:t>
            </a:r>
          </a:p>
          <a:p>
            <a:pPr marL="285750" indent="-285750">
              <a:spcAft>
                <a:spcPts val="1200"/>
              </a:spcAft>
              <a:buFont typeface="Arial" pitchFamily="34" charset="0"/>
              <a:buChar char="•"/>
            </a:pPr>
            <a:r>
              <a:rPr lang="ru-RU" sz="1400" dirty="0" smtClean="0">
                <a:solidFill>
                  <a:schemeClr val="bg1"/>
                </a:solidFill>
                <a:latin typeface="Arial" pitchFamily="34" charset="0"/>
                <a:cs typeface="Arial" pitchFamily="34" charset="0"/>
              </a:rPr>
              <a:t>Составлен </a:t>
            </a:r>
            <a:r>
              <a:rPr lang="ru-RU" sz="1400" dirty="0">
                <a:solidFill>
                  <a:schemeClr val="bg1"/>
                </a:solidFill>
                <a:latin typeface="Arial" pitchFamily="34" charset="0"/>
                <a:cs typeface="Arial" pitchFamily="34" charset="0"/>
              </a:rPr>
              <a:t>тактический план реализации </a:t>
            </a:r>
            <a:r>
              <a:rPr lang="ru-RU" sz="1400" dirty="0" smtClean="0">
                <a:solidFill>
                  <a:schemeClr val="bg1"/>
                </a:solidFill>
                <a:latin typeface="Arial" pitchFamily="34" charset="0"/>
                <a:cs typeface="Arial" pitchFamily="34" charset="0"/>
              </a:rPr>
              <a:t>проекта</a:t>
            </a:r>
          </a:p>
          <a:p>
            <a:pPr marL="285750" indent="-285750">
              <a:spcAft>
                <a:spcPts val="1200"/>
              </a:spcAft>
              <a:buFont typeface="Arial" pitchFamily="34" charset="0"/>
              <a:buChar char="•"/>
            </a:pPr>
            <a:r>
              <a:rPr lang="ru-RU" sz="1400" dirty="0" smtClean="0">
                <a:latin typeface="Arial" pitchFamily="34" charset="0"/>
                <a:cs typeface="Arial" pitchFamily="34" charset="0"/>
              </a:rPr>
              <a:t>Члены Рабочей </a:t>
            </a:r>
            <a:r>
              <a:rPr lang="ru-RU" sz="1400" dirty="0">
                <a:latin typeface="Arial" pitchFamily="34" charset="0"/>
                <a:cs typeface="Arial" pitchFamily="34" charset="0"/>
              </a:rPr>
              <a:t>группы сформировали подгруппы по направлениям бережливого производства для реализации проекта </a:t>
            </a:r>
            <a:r>
              <a:rPr lang="ru-RU" sz="1400" dirty="0" smtClean="0">
                <a:latin typeface="Arial" pitchFamily="34" charset="0"/>
                <a:cs typeface="Arial" pitchFamily="34" charset="0"/>
              </a:rPr>
              <a:t/>
            </a:r>
            <a:br>
              <a:rPr lang="ru-RU" sz="1400" dirty="0" smtClean="0">
                <a:latin typeface="Arial" pitchFamily="34" charset="0"/>
                <a:cs typeface="Arial" pitchFamily="34" charset="0"/>
              </a:rPr>
            </a:br>
            <a:r>
              <a:rPr lang="ru-RU" sz="1400" dirty="0" smtClean="0">
                <a:latin typeface="Arial" pitchFamily="34" charset="0"/>
                <a:cs typeface="Arial" pitchFamily="34" charset="0"/>
              </a:rPr>
              <a:t>(группы: </a:t>
            </a:r>
            <a:r>
              <a:rPr lang="ru-RU" sz="1500" b="1" dirty="0" smtClean="0">
                <a:latin typeface="Arial" pitchFamily="34" charset="0"/>
                <a:cs typeface="Arial" pitchFamily="34" charset="0"/>
              </a:rPr>
              <a:t>по </a:t>
            </a:r>
            <a:r>
              <a:rPr lang="ru-RU" sz="1500" b="1" dirty="0">
                <a:latin typeface="Arial" pitchFamily="34" charset="0"/>
                <a:cs typeface="Arial" pitchFamily="34" charset="0"/>
              </a:rPr>
              <a:t>визуализации; по улучшению процессов (картированию); </a:t>
            </a:r>
            <a:r>
              <a:rPr lang="ru-RU" sz="1500" b="1" dirty="0" smtClean="0">
                <a:latin typeface="Arial" pitchFamily="34" charset="0"/>
                <a:cs typeface="Arial" pitchFamily="34" charset="0"/>
              </a:rPr>
              <a:t>по внедрению </a:t>
            </a:r>
            <a:r>
              <a:rPr lang="en-US" sz="1500" b="1" dirty="0">
                <a:latin typeface="Arial" pitchFamily="34" charset="0"/>
                <a:cs typeface="Arial" pitchFamily="34" charset="0"/>
              </a:rPr>
              <a:t>IT</a:t>
            </a:r>
            <a:r>
              <a:rPr lang="ru-RU" sz="1500" b="1" dirty="0">
                <a:latin typeface="Arial" pitchFamily="34" charset="0"/>
                <a:cs typeface="Arial" pitchFamily="34" charset="0"/>
              </a:rPr>
              <a:t>- </a:t>
            </a:r>
            <a:r>
              <a:rPr lang="ru-RU" sz="1500" b="1" dirty="0" smtClean="0">
                <a:latin typeface="Arial" pitchFamily="34" charset="0"/>
                <a:cs typeface="Arial" pitchFamily="34" charset="0"/>
              </a:rPr>
              <a:t>технологий, </a:t>
            </a:r>
            <a:r>
              <a:rPr lang="ru-RU" sz="1500" b="1" dirty="0">
                <a:latin typeface="Arial" pitchFamily="34" charset="0"/>
                <a:cs typeface="Arial" pitchFamily="34" charset="0"/>
              </a:rPr>
              <a:t>а также группа отвечающая за стандартизацию процессов</a:t>
            </a:r>
            <a:r>
              <a:rPr lang="ru-RU" sz="1400" b="1" dirty="0">
                <a:latin typeface="Arial" pitchFamily="34" charset="0"/>
                <a:cs typeface="Arial" pitchFamily="34" charset="0"/>
              </a:rPr>
              <a:t>)</a:t>
            </a:r>
            <a:endParaRPr lang="ru-RU" sz="1400" dirty="0">
              <a:latin typeface="Arial" pitchFamily="34" charset="0"/>
              <a:cs typeface="Arial" pitchFamily="34" charset="0"/>
            </a:endParaRPr>
          </a:p>
        </p:txBody>
      </p:sp>
      <p:sp>
        <p:nvSpPr>
          <p:cNvPr id="15" name="TextBox 14"/>
          <p:cNvSpPr txBox="1"/>
          <p:nvPr/>
        </p:nvSpPr>
        <p:spPr>
          <a:xfrm>
            <a:off x="683568" y="4941168"/>
            <a:ext cx="3024336" cy="369332"/>
          </a:xfrm>
          <a:prstGeom prst="rect">
            <a:avLst/>
          </a:prstGeom>
          <a:noFill/>
        </p:spPr>
        <p:txBody>
          <a:bodyPr wrap="square" rtlCol="0">
            <a:spAutoFit/>
          </a:bodyPr>
          <a:lstStyle/>
          <a:p>
            <a:endParaRPr lang="ru-RU" dirty="0"/>
          </a:p>
        </p:txBody>
      </p:sp>
      <p:sp>
        <p:nvSpPr>
          <p:cNvPr id="16" name="Прямоугольник 15"/>
          <p:cNvSpPr/>
          <p:nvPr/>
        </p:nvSpPr>
        <p:spPr>
          <a:xfrm>
            <a:off x="107504" y="1916832"/>
            <a:ext cx="4320480" cy="864096"/>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600" b="1" dirty="0">
                <a:latin typeface="Arial" pitchFamily="34" charset="0"/>
                <a:cs typeface="Arial" pitchFamily="34" charset="0"/>
              </a:rPr>
              <a:t>Приказом главного врача </a:t>
            </a:r>
            <a:r>
              <a:rPr lang="ru-RU" sz="1600" b="1" dirty="0" smtClean="0">
                <a:latin typeface="Arial" pitchFamily="34" charset="0"/>
                <a:cs typeface="Arial" pitchFamily="34" charset="0"/>
              </a:rPr>
              <a:t/>
            </a:r>
            <a:br>
              <a:rPr lang="ru-RU" sz="1600" b="1" dirty="0" smtClean="0">
                <a:latin typeface="Arial" pitchFamily="34" charset="0"/>
                <a:cs typeface="Arial" pitchFamily="34" charset="0"/>
              </a:rPr>
            </a:br>
            <a:r>
              <a:rPr lang="ru-RU" sz="1600" b="1" dirty="0" smtClean="0">
                <a:latin typeface="Arial" pitchFamily="34" charset="0"/>
                <a:cs typeface="Arial" pitchFamily="34" charset="0"/>
              </a:rPr>
              <a:t>от </a:t>
            </a:r>
            <a:r>
              <a:rPr lang="ru-RU" sz="1600" b="1" dirty="0">
                <a:latin typeface="Arial" pitchFamily="34" charset="0"/>
                <a:cs typeface="Arial" pitchFamily="34" charset="0"/>
              </a:rPr>
              <a:t>16.06.2017 № 570 утвержден состав Рабочей группы.</a:t>
            </a:r>
          </a:p>
        </p:txBody>
      </p:sp>
      <p:sp>
        <p:nvSpPr>
          <p:cNvPr id="17" name="Прямоугольник 16"/>
          <p:cNvSpPr/>
          <p:nvPr/>
        </p:nvSpPr>
        <p:spPr>
          <a:xfrm>
            <a:off x="117459" y="2924944"/>
            <a:ext cx="4320480" cy="3600400"/>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spcAft>
                <a:spcPts val="1200"/>
              </a:spcAft>
              <a:buFont typeface="Arial" pitchFamily="34" charset="0"/>
              <a:buChar char="•"/>
            </a:pPr>
            <a:r>
              <a:rPr lang="ru-RU" sz="1400" b="1" dirty="0">
                <a:solidFill>
                  <a:schemeClr val="bg1"/>
                </a:solidFill>
                <a:latin typeface="Arial" pitchFamily="34" charset="0"/>
                <a:cs typeface="Arial" pitchFamily="34" charset="0"/>
              </a:rPr>
              <a:t>Основная цель</a:t>
            </a:r>
            <a:r>
              <a:rPr lang="ru-RU" sz="1400" dirty="0">
                <a:solidFill>
                  <a:schemeClr val="bg1"/>
                </a:solidFill>
                <a:latin typeface="Arial" pitchFamily="34" charset="0"/>
                <a:cs typeface="Arial" pitchFamily="34" charset="0"/>
              </a:rPr>
              <a:t> создания Рабочей группы – создание системы методического обеспечения по организации и внедрению проекта «Бережливая поликлиника».</a:t>
            </a:r>
          </a:p>
          <a:p>
            <a:pPr marL="285750" indent="-285750">
              <a:spcAft>
                <a:spcPts val="600"/>
              </a:spcAft>
              <a:buFont typeface="Arial" pitchFamily="34" charset="0"/>
              <a:buChar char="•"/>
            </a:pPr>
            <a:r>
              <a:rPr lang="ru-RU" sz="1400" b="1" dirty="0">
                <a:solidFill>
                  <a:schemeClr val="bg1"/>
                </a:solidFill>
                <a:latin typeface="Arial" pitchFamily="34" charset="0"/>
                <a:cs typeface="Arial" pitchFamily="34" charset="0"/>
              </a:rPr>
              <a:t>Основные задачи</a:t>
            </a:r>
            <a:r>
              <a:rPr lang="ru-RU" sz="1400" dirty="0">
                <a:solidFill>
                  <a:schemeClr val="bg1"/>
                </a:solidFill>
                <a:latin typeface="Arial" pitchFamily="34" charset="0"/>
                <a:cs typeface="Arial" pitchFamily="34" charset="0"/>
              </a:rPr>
              <a:t>:</a:t>
            </a:r>
          </a:p>
          <a:p>
            <a:pPr marL="273600">
              <a:spcAft>
                <a:spcPts val="600"/>
              </a:spcAft>
            </a:pPr>
            <a:r>
              <a:rPr lang="ru-RU" sz="1400" dirty="0">
                <a:solidFill>
                  <a:schemeClr val="bg1"/>
                </a:solidFill>
                <a:latin typeface="Arial" pitchFamily="34" charset="0"/>
                <a:cs typeface="Arial" pitchFamily="34" charset="0"/>
              </a:rPr>
              <a:t>1) разработка Тактического плана реализации проекта,</a:t>
            </a:r>
          </a:p>
          <a:p>
            <a:pPr marL="273600">
              <a:spcAft>
                <a:spcPts val="600"/>
              </a:spcAft>
            </a:pPr>
            <a:r>
              <a:rPr lang="ru-RU" sz="1400" dirty="0">
                <a:solidFill>
                  <a:schemeClr val="bg1"/>
                </a:solidFill>
                <a:latin typeface="Arial" pitchFamily="34" charset="0"/>
                <a:cs typeface="Arial" pitchFamily="34" charset="0"/>
              </a:rPr>
              <a:t>2) осуществление информационного, методического сопровождения процесса внедрения проекта,</a:t>
            </a:r>
          </a:p>
          <a:p>
            <a:pPr marL="273600">
              <a:spcAft>
                <a:spcPts val="600"/>
              </a:spcAft>
            </a:pPr>
            <a:r>
              <a:rPr lang="ru-RU" sz="1400" dirty="0">
                <a:solidFill>
                  <a:schemeClr val="bg1"/>
                </a:solidFill>
                <a:latin typeface="Arial" pitchFamily="34" charset="0"/>
                <a:cs typeface="Arial" pitchFamily="34" charset="0"/>
              </a:rPr>
              <a:t>3) разработка нормативной документации, регламентирующий реализацию проекта.</a:t>
            </a:r>
            <a:endParaRPr lang="ru-RU"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03260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idx="4294967295"/>
          </p:nvPr>
        </p:nvSpPr>
        <p:spPr>
          <a:xfrm>
            <a:off x="214313" y="249238"/>
            <a:ext cx="8532812" cy="930275"/>
          </a:xfrm>
          <a:solidFill>
            <a:srgbClr val="426997"/>
          </a:solidFill>
        </p:spPr>
        <p:txBody>
          <a:bodyPr>
            <a:spAutoFit/>
          </a:bodyPr>
          <a:lstStyle/>
          <a:p>
            <a:pPr eaLnBrk="1" hangingPunct="1">
              <a:lnSpc>
                <a:spcPct val="85000"/>
              </a:lnSpc>
            </a:pPr>
            <a:r>
              <a:rPr lang="ru-RU" altLang="ru-RU" sz="3200" smtClean="0">
                <a:solidFill>
                  <a:schemeClr val="bg1"/>
                </a:solidFill>
              </a:rPr>
              <a:t>Численность медицинских сестер МО, оказывающих ПМСП, РФ, 2012-2016гг., чел.</a:t>
            </a:r>
          </a:p>
        </p:txBody>
      </p:sp>
      <p:graphicFrame>
        <p:nvGraphicFramePr>
          <p:cNvPr id="1026" name="Object 4"/>
          <p:cNvGraphicFramePr>
            <a:graphicFrameLocks noChangeAspect="1"/>
          </p:cNvGraphicFramePr>
          <p:nvPr/>
        </p:nvGraphicFramePr>
        <p:xfrm>
          <a:off x="214313" y="1060450"/>
          <a:ext cx="8753475" cy="5033963"/>
        </p:xfrm>
        <a:graphic>
          <a:graphicData uri="http://schemas.openxmlformats.org/presentationml/2006/ole">
            <mc:AlternateContent xmlns:mc="http://schemas.openxmlformats.org/markup-compatibility/2006">
              <mc:Choice xmlns:v="urn:schemas-microsoft-com:vml" Requires="v">
                <p:oleObj spid="_x0000_s10246" name="Диаграмма" r:id="rId3" imgW="7539487" imgH="4477224" progId="Excel.Chart.8">
                  <p:embed/>
                </p:oleObj>
              </mc:Choice>
              <mc:Fallback>
                <p:oleObj name="Диаграмма" r:id="rId3" imgW="7539487" imgH="4477224"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60450"/>
                        <a:ext cx="8753475"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8" name="Picture 15" descr="vrach_32"/>
          <p:cNvPicPr>
            <a:picLocks noChangeAspect="1" noChangeArrowheads="1"/>
          </p:cNvPicPr>
          <p:nvPr/>
        </p:nvPicPr>
        <p:blipFill>
          <a:blip r:embed="rId5">
            <a:lum contrast="36000"/>
            <a:extLst>
              <a:ext uri="{28A0092B-C50C-407E-A947-70E740481C1C}">
                <a14:useLocalDpi xmlns:a14="http://schemas.microsoft.com/office/drawing/2010/main" val="0"/>
              </a:ext>
            </a:extLst>
          </a:blip>
          <a:srcRect/>
          <a:stretch>
            <a:fillRect/>
          </a:stretch>
        </p:blipFill>
        <p:spPr bwMode="auto">
          <a:xfrm>
            <a:off x="4724400" y="3835400"/>
            <a:ext cx="363538"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2" descr="med102"/>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3240088" y="3768725"/>
            <a:ext cx="4794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3" descr="med104"/>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758950" y="3752850"/>
            <a:ext cx="38576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9" descr="doctor_r73"/>
          <p:cNvPicPr>
            <a:picLocks noChangeAspect="1" noChangeArrowheads="1"/>
          </p:cNvPicPr>
          <p:nvPr/>
        </p:nvPicPr>
        <p:blipFill>
          <a:blip r:embed="rId8" cstate="print">
            <a:lum bright="-6000"/>
            <a:extLst>
              <a:ext uri="{28A0092B-C50C-407E-A947-70E740481C1C}">
                <a14:useLocalDpi xmlns:a14="http://schemas.microsoft.com/office/drawing/2010/main" val="0"/>
              </a:ext>
            </a:extLst>
          </a:blip>
          <a:srcRect/>
          <a:stretch>
            <a:fillRect/>
          </a:stretch>
        </p:blipFill>
        <p:spPr bwMode="auto">
          <a:xfrm flipH="1">
            <a:off x="5922963" y="3867150"/>
            <a:ext cx="673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6" name="Picture 8" descr="doc-nur_04"/>
          <p:cNvPicPr>
            <a:picLocks noChangeAspect="1" noChangeArrowheads="1"/>
          </p:cNvPicPr>
          <p:nvPr/>
        </p:nvPicPr>
        <p:blipFill>
          <a:blip r:embed="rId9"/>
          <a:srcRect/>
          <a:stretch>
            <a:fillRect/>
          </a:stretch>
        </p:blipFill>
        <p:spPr bwMode="auto">
          <a:xfrm>
            <a:off x="7545388" y="3805238"/>
            <a:ext cx="496887" cy="1082675"/>
          </a:xfrm>
          <a:prstGeom prst="rect">
            <a:avLst/>
          </a:prstGeom>
          <a:noFill/>
          <a:ln w="9525">
            <a:noFill/>
            <a:miter lim="800000"/>
            <a:headEnd/>
            <a:tailEnd/>
          </a:ln>
          <a:effectLst>
            <a:outerShdw dist="35921" dir="2700000" algn="ctr" rotWithShape="0">
              <a:srgbClr val="808080"/>
            </a:outerShdw>
          </a:effectLst>
        </p:spPr>
      </p:pic>
    </p:spTree>
    <p:extLst>
      <p:ext uri="{BB962C8B-B14F-4D97-AF65-F5344CB8AC3E}">
        <p14:creationId xmlns:p14="http://schemas.microsoft.com/office/powerpoint/2010/main" val="38210238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135" y="1161258"/>
            <a:ext cx="4572000" cy="5714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7" name="Прямоугольник 6"/>
          <p:cNvSpPr/>
          <p:nvPr/>
        </p:nvSpPr>
        <p:spPr>
          <a:xfrm>
            <a:off x="4572000" y="1143001"/>
            <a:ext cx="4572000" cy="5733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b="1" dirty="0">
                <a:latin typeface="Arial" pitchFamily="34" charset="0"/>
                <a:cs typeface="Arial" pitchFamily="34" charset="0"/>
              </a:rPr>
              <a:t>Обучение</a:t>
            </a:r>
          </a:p>
        </p:txBody>
      </p:sp>
      <p:sp>
        <p:nvSpPr>
          <p:cNvPr id="12" name="TextBox 11"/>
          <p:cNvSpPr txBox="1"/>
          <p:nvPr/>
        </p:nvSpPr>
        <p:spPr>
          <a:xfrm>
            <a:off x="683568" y="5589240"/>
            <a:ext cx="3024336" cy="369332"/>
          </a:xfrm>
          <a:prstGeom prst="rect">
            <a:avLst/>
          </a:prstGeom>
          <a:noFill/>
        </p:spPr>
        <p:txBody>
          <a:bodyPr wrap="square" rtlCol="0">
            <a:spAutoFit/>
          </a:bodyPr>
          <a:lstStyle/>
          <a:p>
            <a:endParaRPr lang="ru-RU" dirty="0"/>
          </a:p>
        </p:txBody>
      </p:sp>
      <p:sp>
        <p:nvSpPr>
          <p:cNvPr id="14" name="Прямоугольник 13"/>
          <p:cNvSpPr/>
          <p:nvPr/>
        </p:nvSpPr>
        <p:spPr>
          <a:xfrm>
            <a:off x="1187624" y="1700808"/>
            <a:ext cx="6782630"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lumMod val="95000"/>
                    <a:lumOff val="5000"/>
                  </a:schemeClr>
                </a:solidFill>
                <a:latin typeface="Arial" pitchFamily="34" charset="0"/>
                <a:cs typeface="Arial" pitchFamily="34" charset="0"/>
              </a:rPr>
              <a:t>Руководители и участники Рабочих групп, главные врачи МО</a:t>
            </a:r>
            <a:br>
              <a:rPr lang="ru-RU" dirty="0" smtClean="0">
                <a:solidFill>
                  <a:schemeClr val="tx1">
                    <a:lumMod val="95000"/>
                    <a:lumOff val="5000"/>
                  </a:schemeClr>
                </a:solidFill>
                <a:latin typeface="Arial" pitchFamily="34" charset="0"/>
                <a:cs typeface="Arial" pitchFamily="34" charset="0"/>
              </a:rPr>
            </a:br>
            <a:r>
              <a:rPr lang="ru-RU" dirty="0" smtClean="0">
                <a:solidFill>
                  <a:schemeClr val="tx1">
                    <a:lumMod val="95000"/>
                    <a:lumOff val="5000"/>
                  </a:schemeClr>
                </a:solidFill>
                <a:latin typeface="Arial" pitchFamily="34" charset="0"/>
                <a:cs typeface="Arial" pitchFamily="34" charset="0"/>
              </a:rPr>
              <a:t>прошли обучение по внедрению проекта</a:t>
            </a:r>
            <a:br>
              <a:rPr lang="ru-RU" dirty="0" smtClean="0">
                <a:solidFill>
                  <a:schemeClr val="tx1">
                    <a:lumMod val="95000"/>
                    <a:lumOff val="5000"/>
                  </a:schemeClr>
                </a:solidFill>
                <a:latin typeface="Arial" pitchFamily="34" charset="0"/>
                <a:cs typeface="Arial" pitchFamily="34" charset="0"/>
              </a:rPr>
            </a:br>
            <a:r>
              <a:rPr lang="ru-RU" dirty="0" smtClean="0">
                <a:solidFill>
                  <a:schemeClr val="tx1">
                    <a:lumMod val="95000"/>
                    <a:lumOff val="5000"/>
                  </a:schemeClr>
                </a:solidFill>
                <a:latin typeface="Arial" pitchFamily="34" charset="0"/>
                <a:cs typeface="Arial" pitchFamily="34" charset="0"/>
              </a:rPr>
              <a:t>«</a:t>
            </a:r>
            <a:r>
              <a:rPr lang="ru-RU" b="1" dirty="0" smtClean="0">
                <a:solidFill>
                  <a:schemeClr val="tx1">
                    <a:lumMod val="95000"/>
                    <a:lumOff val="5000"/>
                  </a:schemeClr>
                </a:solidFill>
                <a:latin typeface="Arial" pitchFamily="34" charset="0"/>
                <a:cs typeface="Arial" pitchFamily="34" charset="0"/>
              </a:rPr>
              <a:t>Бережливая поликлиника</a:t>
            </a:r>
            <a:r>
              <a:rPr lang="ru-RU" dirty="0" smtClean="0">
                <a:solidFill>
                  <a:schemeClr val="tx1">
                    <a:lumMod val="95000"/>
                    <a:lumOff val="5000"/>
                  </a:schemeClr>
                </a:solidFill>
                <a:latin typeface="Arial" pitchFamily="34" charset="0"/>
                <a:cs typeface="Arial" pitchFamily="34" charset="0"/>
              </a:rPr>
              <a:t>»</a:t>
            </a:r>
            <a:br>
              <a:rPr lang="ru-RU" dirty="0" smtClean="0">
                <a:solidFill>
                  <a:schemeClr val="tx1">
                    <a:lumMod val="95000"/>
                    <a:lumOff val="5000"/>
                  </a:schemeClr>
                </a:solidFill>
                <a:latin typeface="Arial" pitchFamily="34" charset="0"/>
                <a:cs typeface="Arial" pitchFamily="34" charset="0"/>
              </a:rPr>
            </a:br>
            <a:r>
              <a:rPr lang="ru-RU" dirty="0" smtClean="0">
                <a:solidFill>
                  <a:schemeClr val="tx1">
                    <a:lumMod val="95000"/>
                    <a:lumOff val="5000"/>
                  </a:schemeClr>
                </a:solidFill>
                <a:latin typeface="Arial" pitchFamily="34" charset="0"/>
                <a:cs typeface="Arial" pitchFamily="34" charset="0"/>
              </a:rPr>
              <a:t>в г. Киров и г. Москва</a:t>
            </a:r>
          </a:p>
        </p:txBody>
      </p:sp>
      <p:sp>
        <p:nvSpPr>
          <p:cNvPr id="11" name="Прямоугольник 10"/>
          <p:cNvSpPr/>
          <p:nvPr/>
        </p:nvSpPr>
        <p:spPr>
          <a:xfrm>
            <a:off x="4716016" y="3356992"/>
            <a:ext cx="4320480"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itchFamily="34" charset="0"/>
              <a:buChar char="•"/>
            </a:pPr>
            <a:r>
              <a:rPr lang="ru-RU" sz="1600" dirty="0" smtClean="0">
                <a:latin typeface="Arial" pitchFamily="34" charset="0"/>
                <a:cs typeface="Arial" pitchFamily="34" charset="0"/>
              </a:rPr>
              <a:t>В </a:t>
            </a:r>
            <a:r>
              <a:rPr lang="ru-RU" sz="1600" dirty="0">
                <a:latin typeface="Arial" pitchFamily="34" charset="0"/>
                <a:cs typeface="Arial" pitchFamily="34" charset="0"/>
              </a:rPr>
              <a:t>результате приобретенного опыта началось активное обучение непосредственно </a:t>
            </a:r>
            <a:r>
              <a:rPr lang="ru-RU" sz="1600" dirty="0" smtClean="0">
                <a:latin typeface="Arial" pitchFamily="34" charset="0"/>
                <a:cs typeface="Arial" pitchFamily="34" charset="0"/>
              </a:rPr>
              <a:t>Рабочей группы детской поликлиники</a:t>
            </a:r>
          </a:p>
          <a:p>
            <a:pPr marL="285750" indent="-285750">
              <a:spcAft>
                <a:spcPts val="1200"/>
              </a:spcAft>
              <a:buFont typeface="Arial" pitchFamily="34" charset="0"/>
              <a:buChar char="•"/>
            </a:pPr>
            <a:r>
              <a:rPr lang="ru-RU" sz="1600" dirty="0">
                <a:latin typeface="Arial" pitchFamily="34" charset="0"/>
                <a:cs typeface="Arial" pitchFamily="34" charset="0"/>
              </a:rPr>
              <a:t>Проводится регулярное обучение персонала принципам и инструментам бережливого производства</a:t>
            </a:r>
          </a:p>
        </p:txBody>
      </p:sp>
      <p:sp>
        <p:nvSpPr>
          <p:cNvPr id="13" name="Прямоугольник 12"/>
          <p:cNvSpPr/>
          <p:nvPr/>
        </p:nvSpPr>
        <p:spPr>
          <a:xfrm>
            <a:off x="135895" y="3356992"/>
            <a:ext cx="4320480" cy="3096344"/>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ru-RU" sz="1600" b="1" dirty="0">
                <a:latin typeface="Arial" pitchFamily="34" charset="0"/>
                <a:cs typeface="Arial" pitchFamily="34" charset="0"/>
              </a:rPr>
              <a:t>Подготовлен приказ от 18.07.2017 № 625, согласно которому утвержден график обучения.  </a:t>
            </a:r>
            <a:endParaRPr lang="ru-RU" sz="1600" b="1" dirty="0" smtClean="0">
              <a:latin typeface="Arial" pitchFamily="34" charset="0"/>
              <a:cs typeface="Arial" pitchFamily="34" charset="0"/>
            </a:endParaRPr>
          </a:p>
          <a:p>
            <a:endParaRPr lang="ru-RU" sz="1600" dirty="0" smtClean="0">
              <a:latin typeface="Arial" pitchFamily="34" charset="0"/>
              <a:cs typeface="Arial" pitchFamily="34" charset="0"/>
            </a:endParaRPr>
          </a:p>
          <a:p>
            <a:r>
              <a:rPr lang="ru-RU" sz="1600" dirty="0" smtClean="0">
                <a:latin typeface="Arial" pitchFamily="34" charset="0"/>
                <a:cs typeface="Arial" pitchFamily="34" charset="0"/>
              </a:rPr>
              <a:t>Во </a:t>
            </a:r>
            <a:r>
              <a:rPr lang="ru-RU" sz="1600" dirty="0">
                <a:latin typeface="Arial" pitchFamily="34" charset="0"/>
                <a:cs typeface="Arial" pitchFamily="34" charset="0"/>
              </a:rPr>
              <a:t>всех структурных подразделениях основного корпуса администрация </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r>
              <a:rPr lang="ru-RU" sz="1600" dirty="0" smtClean="0">
                <a:latin typeface="Arial" pitchFamily="34" charset="0"/>
                <a:cs typeface="Arial" pitchFamily="34" charset="0"/>
              </a:rPr>
              <a:t>ГАУЗ </a:t>
            </a:r>
            <a:r>
              <a:rPr lang="ru-RU" sz="1600" dirty="0">
                <a:latin typeface="Arial" pitchFamily="34" charset="0"/>
                <a:cs typeface="Arial" pitchFamily="34" charset="0"/>
              </a:rPr>
              <a:t>«БГП № 4» и члены Рабочей группы проводили обучение сотрудников принципам бережливого производства.</a:t>
            </a:r>
          </a:p>
        </p:txBody>
      </p:sp>
      <p:sp>
        <p:nvSpPr>
          <p:cNvPr id="8" name="Прямоугольник 7"/>
          <p:cNvSpPr/>
          <p:nvPr/>
        </p:nvSpPr>
        <p:spPr>
          <a:xfrm>
            <a:off x="0" y="1287017"/>
            <a:ext cx="4572000" cy="432048"/>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solidFill>
                  <a:schemeClr val="bg1"/>
                </a:solidFill>
                <a:latin typeface="Arial" pitchFamily="34" charset="0"/>
                <a:cs typeface="Arial" pitchFamily="34" charset="0"/>
              </a:rPr>
              <a:t>ГАУЗ «БГП № 4»</a:t>
            </a:r>
            <a:endParaRPr lang="ru-RU" sz="2000" b="1" dirty="0">
              <a:solidFill>
                <a:schemeClr val="bg1"/>
              </a:solidFill>
              <a:latin typeface="Arial" pitchFamily="34" charset="0"/>
              <a:cs typeface="Arial" pitchFamily="34" charset="0"/>
            </a:endParaRPr>
          </a:p>
        </p:txBody>
      </p:sp>
      <p:sp>
        <p:nvSpPr>
          <p:cNvPr id="9" name="Прямоугольник 8"/>
          <p:cNvSpPr/>
          <p:nvPr/>
        </p:nvSpPr>
        <p:spPr>
          <a:xfrm>
            <a:off x="4561182" y="1287017"/>
            <a:ext cx="4572000" cy="432048"/>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t>ГБУЗ «БГДП № 2»</a:t>
            </a:r>
            <a:endParaRPr lang="ru-RU" sz="2000" b="1" dirty="0"/>
          </a:p>
        </p:txBody>
      </p:sp>
    </p:spTree>
    <p:extLst>
      <p:ext uri="{BB962C8B-B14F-4D97-AF65-F5344CB8AC3E}">
        <p14:creationId xmlns:p14="http://schemas.microsoft.com/office/powerpoint/2010/main" val="16662194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582135" y="1143001"/>
            <a:ext cx="4572000" cy="5733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0135" y="1161258"/>
            <a:ext cx="4572000" cy="5714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4" name="Прямоугольник 3"/>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b="1" dirty="0" smtClean="0">
                <a:latin typeface="Arial" pitchFamily="34" charset="0"/>
                <a:cs typeface="Arial" pitchFamily="34" charset="0"/>
              </a:rPr>
              <a:t>Проблемы</a:t>
            </a:r>
            <a:endParaRPr lang="ru-RU" sz="2800" b="1" dirty="0">
              <a:latin typeface="Arial" pitchFamily="34" charset="0"/>
              <a:cs typeface="Arial" pitchFamily="34" charset="0"/>
            </a:endParaRPr>
          </a:p>
        </p:txBody>
      </p:sp>
      <p:sp>
        <p:nvSpPr>
          <p:cNvPr id="8" name="Прямоугольник 7"/>
          <p:cNvSpPr/>
          <p:nvPr/>
        </p:nvSpPr>
        <p:spPr>
          <a:xfrm>
            <a:off x="0" y="1287017"/>
            <a:ext cx="4572000" cy="432048"/>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solidFill>
                  <a:schemeClr val="bg1"/>
                </a:solidFill>
                <a:latin typeface="Arial" pitchFamily="34" charset="0"/>
                <a:cs typeface="Arial" pitchFamily="34" charset="0"/>
              </a:rPr>
              <a:t>ГАУЗ «БГП № 4»</a:t>
            </a:r>
            <a:endParaRPr lang="ru-RU" sz="2000" b="1" dirty="0">
              <a:solidFill>
                <a:schemeClr val="bg1"/>
              </a:solidFill>
              <a:latin typeface="Arial" pitchFamily="34" charset="0"/>
              <a:cs typeface="Arial" pitchFamily="34" charset="0"/>
            </a:endParaRPr>
          </a:p>
        </p:txBody>
      </p:sp>
      <p:sp>
        <p:nvSpPr>
          <p:cNvPr id="9" name="Прямоугольник 8"/>
          <p:cNvSpPr/>
          <p:nvPr/>
        </p:nvSpPr>
        <p:spPr>
          <a:xfrm>
            <a:off x="4561182" y="1287017"/>
            <a:ext cx="4572000" cy="432048"/>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t>ГБУЗ «БГДП № 2»</a:t>
            </a:r>
            <a:endParaRPr lang="ru-RU" sz="2000" b="1" dirty="0"/>
          </a:p>
        </p:txBody>
      </p:sp>
      <p:sp>
        <p:nvSpPr>
          <p:cNvPr id="10" name="Прямоугольник 9"/>
          <p:cNvSpPr/>
          <p:nvPr/>
        </p:nvSpPr>
        <p:spPr>
          <a:xfrm>
            <a:off x="4686942" y="2708920"/>
            <a:ext cx="4320480" cy="2880320"/>
          </a:xfrm>
          <a:prstGeom prst="rect">
            <a:avLst/>
          </a:prstGeom>
          <a:solidFill>
            <a:srgbClr val="9A304E"/>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itchFamily="34" charset="0"/>
              <a:buChar char="•"/>
            </a:pPr>
            <a:r>
              <a:rPr lang="ru-RU" sz="1400" dirty="0">
                <a:latin typeface="Arial" pitchFamily="34" charset="0"/>
                <a:cs typeface="Arial" pitchFamily="34" charset="0"/>
              </a:rPr>
              <a:t>Большие очереди в регистратуре, лаборатории и к </a:t>
            </a:r>
            <a:r>
              <a:rPr lang="ru-RU" sz="1400" dirty="0" smtClean="0">
                <a:latin typeface="Arial" pitchFamily="34" charset="0"/>
                <a:cs typeface="Arial" pitchFamily="34" charset="0"/>
              </a:rPr>
              <a:t>врачам-специалистам</a:t>
            </a:r>
          </a:p>
          <a:p>
            <a:pPr marL="285750" indent="-285750">
              <a:spcBef>
                <a:spcPts val="600"/>
              </a:spcBef>
              <a:spcAft>
                <a:spcPts val="600"/>
              </a:spcAft>
              <a:buFont typeface="Arial" pitchFamily="34" charset="0"/>
              <a:buChar char="•"/>
            </a:pPr>
            <a:r>
              <a:rPr lang="ru-RU" sz="1400" dirty="0" smtClean="0">
                <a:latin typeface="Arial" pitchFamily="34" charset="0"/>
                <a:cs typeface="Arial" pitchFamily="34" charset="0"/>
              </a:rPr>
              <a:t>Отсутствие </a:t>
            </a:r>
            <a:r>
              <a:rPr lang="ru-RU" sz="1400" dirty="0">
                <a:latin typeface="Arial" pitchFamily="34" charset="0"/>
                <a:cs typeface="Arial" pitchFamily="34" charset="0"/>
              </a:rPr>
              <a:t>комфортной зоны ожидания </a:t>
            </a:r>
            <a:r>
              <a:rPr lang="ru-RU" sz="1400" dirty="0" smtClean="0">
                <a:latin typeface="Arial" pitchFamily="34" charset="0"/>
                <a:cs typeface="Arial" pitchFamily="34" charset="0"/>
              </a:rPr>
              <a:t/>
            </a:r>
            <a:br>
              <a:rPr lang="ru-RU" sz="1400" dirty="0" smtClean="0">
                <a:latin typeface="Arial" pitchFamily="34" charset="0"/>
                <a:cs typeface="Arial" pitchFamily="34" charset="0"/>
              </a:rPr>
            </a:br>
            <a:r>
              <a:rPr lang="ru-RU" sz="1400" dirty="0" smtClean="0">
                <a:latin typeface="Arial" pitchFamily="34" charset="0"/>
                <a:cs typeface="Arial" pitchFamily="34" charset="0"/>
              </a:rPr>
              <a:t>в </a:t>
            </a:r>
            <a:r>
              <a:rPr lang="ru-RU" sz="1400" dirty="0">
                <a:latin typeface="Arial" pitchFamily="34" charset="0"/>
                <a:cs typeface="Arial" pitchFamily="34" charset="0"/>
              </a:rPr>
              <a:t>поликлинике</a:t>
            </a:r>
          </a:p>
          <a:p>
            <a:pPr marL="285750" indent="-285750">
              <a:spcBef>
                <a:spcPts val="600"/>
              </a:spcBef>
              <a:spcAft>
                <a:spcPts val="600"/>
              </a:spcAft>
              <a:buFont typeface="Arial" pitchFamily="34" charset="0"/>
              <a:buChar char="•"/>
            </a:pPr>
            <a:r>
              <a:rPr lang="ru-RU" sz="1400" dirty="0" smtClean="0">
                <a:latin typeface="Arial" pitchFamily="34" charset="0"/>
                <a:cs typeface="Arial" pitchFamily="34" charset="0"/>
              </a:rPr>
              <a:t>Нерациональное </a:t>
            </a:r>
            <a:r>
              <a:rPr lang="ru-RU" sz="1400" dirty="0">
                <a:latin typeface="Arial" pitchFamily="34" charset="0"/>
                <a:cs typeface="Arial" pitchFamily="34" charset="0"/>
              </a:rPr>
              <a:t>распределение потоков больных и здоровых пациентов</a:t>
            </a:r>
          </a:p>
          <a:p>
            <a:pPr marL="285750" indent="-285750">
              <a:spcBef>
                <a:spcPts val="600"/>
              </a:spcBef>
              <a:spcAft>
                <a:spcPts val="600"/>
              </a:spcAft>
              <a:buFont typeface="Arial" pitchFamily="34" charset="0"/>
              <a:buChar char="•"/>
            </a:pPr>
            <a:r>
              <a:rPr lang="ru-RU" sz="1400" dirty="0">
                <a:latin typeface="Arial" pitchFamily="34" charset="0"/>
                <a:cs typeface="Arial" pitchFamily="34" charset="0"/>
              </a:rPr>
              <a:t>Маленький процент записи через </a:t>
            </a:r>
            <a:r>
              <a:rPr lang="ru-RU" sz="1400" dirty="0" err="1">
                <a:latin typeface="Arial" pitchFamily="34" charset="0"/>
                <a:cs typeface="Arial" pitchFamily="34" charset="0"/>
              </a:rPr>
              <a:t>инфомат</a:t>
            </a:r>
            <a:endParaRPr lang="ru-RU" sz="1400" dirty="0">
              <a:latin typeface="Arial" pitchFamily="34" charset="0"/>
              <a:cs typeface="Arial" pitchFamily="34" charset="0"/>
            </a:endParaRPr>
          </a:p>
          <a:p>
            <a:pPr marL="285750" indent="-285750">
              <a:spcBef>
                <a:spcPts val="600"/>
              </a:spcBef>
              <a:spcAft>
                <a:spcPts val="600"/>
              </a:spcAft>
              <a:buFont typeface="Arial" pitchFamily="34" charset="0"/>
              <a:buChar char="•"/>
            </a:pPr>
            <a:r>
              <a:rPr lang="ru-RU" sz="1400" dirty="0">
                <a:latin typeface="Arial" pitchFamily="34" charset="0"/>
                <a:cs typeface="Arial" pitchFamily="34" charset="0"/>
              </a:rPr>
              <a:t>Отсутствие </a:t>
            </a:r>
            <a:r>
              <a:rPr lang="ru-RU" sz="1400" dirty="0" err="1" smtClean="0">
                <a:latin typeface="Arial" pitchFamily="34" charset="0"/>
                <a:cs typeface="Arial" pitchFamily="34" charset="0"/>
              </a:rPr>
              <a:t>картохранилища</a:t>
            </a:r>
            <a:endParaRPr lang="ru-RU" sz="1400" dirty="0">
              <a:latin typeface="Arial" pitchFamily="34" charset="0"/>
              <a:cs typeface="Arial" pitchFamily="34" charset="0"/>
            </a:endParaRPr>
          </a:p>
        </p:txBody>
      </p:sp>
      <p:sp>
        <p:nvSpPr>
          <p:cNvPr id="11" name="TextBox 10"/>
          <p:cNvSpPr txBox="1"/>
          <p:nvPr/>
        </p:nvSpPr>
        <p:spPr>
          <a:xfrm>
            <a:off x="683568" y="4941168"/>
            <a:ext cx="3024336" cy="369332"/>
          </a:xfrm>
          <a:prstGeom prst="rect">
            <a:avLst/>
          </a:prstGeom>
          <a:noFill/>
        </p:spPr>
        <p:txBody>
          <a:bodyPr wrap="square" rtlCol="0">
            <a:spAutoFit/>
          </a:bodyPr>
          <a:lstStyle/>
          <a:p>
            <a:endParaRPr lang="ru-RU" dirty="0"/>
          </a:p>
        </p:txBody>
      </p:sp>
      <p:sp>
        <p:nvSpPr>
          <p:cNvPr id="12" name="Прямоугольник 11"/>
          <p:cNvSpPr/>
          <p:nvPr/>
        </p:nvSpPr>
        <p:spPr>
          <a:xfrm>
            <a:off x="125760" y="2708920"/>
            <a:ext cx="4320480" cy="2880320"/>
          </a:xfrm>
          <a:prstGeom prst="rect">
            <a:avLst/>
          </a:prstGeom>
          <a:solidFill>
            <a:srgbClr val="9C3304"/>
          </a:solidFill>
          <a:ln>
            <a:solidFill>
              <a:srgbClr val="7939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spcBef>
                <a:spcPts val="600"/>
              </a:spcBef>
              <a:spcAft>
                <a:spcPts val="600"/>
              </a:spcAft>
              <a:buFont typeface="Arial" pitchFamily="34" charset="0"/>
              <a:buChar char="•"/>
            </a:pPr>
            <a:r>
              <a:rPr lang="ru-RU" sz="1400" dirty="0" smtClean="0">
                <a:solidFill>
                  <a:schemeClr val="bg1"/>
                </a:solidFill>
                <a:latin typeface="Arial" pitchFamily="34" charset="0"/>
                <a:cs typeface="Arial" pitchFamily="34" charset="0"/>
              </a:rPr>
              <a:t>Отсутствие открытой регистратуры</a:t>
            </a:r>
          </a:p>
          <a:p>
            <a:pPr marL="285750" indent="-285750">
              <a:spcBef>
                <a:spcPts val="600"/>
              </a:spcBef>
              <a:spcAft>
                <a:spcPts val="600"/>
              </a:spcAft>
              <a:buFont typeface="Arial" pitchFamily="34" charset="0"/>
              <a:buChar char="•"/>
            </a:pPr>
            <a:r>
              <a:rPr lang="ru-RU" sz="1400" dirty="0" smtClean="0">
                <a:solidFill>
                  <a:schemeClr val="bg1"/>
                </a:solidFill>
                <a:latin typeface="Arial" pitchFamily="34" charset="0"/>
                <a:cs typeface="Arial" pitchFamily="34" charset="0"/>
              </a:rPr>
              <a:t>Создание комфортного  рабочего места</a:t>
            </a:r>
            <a:br>
              <a:rPr lang="ru-RU" sz="1400" dirty="0" smtClean="0">
                <a:solidFill>
                  <a:schemeClr val="bg1"/>
                </a:solidFill>
                <a:latin typeface="Arial" pitchFamily="34" charset="0"/>
                <a:cs typeface="Arial" pitchFamily="34" charset="0"/>
              </a:rPr>
            </a:br>
            <a:r>
              <a:rPr lang="ru-RU" sz="1400" dirty="0" smtClean="0">
                <a:solidFill>
                  <a:schemeClr val="bg1"/>
                </a:solidFill>
                <a:latin typeface="Arial" pitchFamily="34" charset="0"/>
                <a:cs typeface="Arial" pitchFamily="34" charset="0"/>
              </a:rPr>
              <a:t>врача–терапевта участкового и медицинской сестры</a:t>
            </a:r>
          </a:p>
          <a:p>
            <a:pPr marL="285750" indent="-285750">
              <a:spcBef>
                <a:spcPts val="600"/>
              </a:spcBef>
              <a:spcAft>
                <a:spcPts val="600"/>
              </a:spcAft>
              <a:buFont typeface="Arial" pitchFamily="34" charset="0"/>
              <a:buChar char="•"/>
            </a:pPr>
            <a:r>
              <a:rPr lang="ru-RU" sz="1400" dirty="0" smtClean="0">
                <a:solidFill>
                  <a:schemeClr val="bg1"/>
                </a:solidFill>
                <a:latin typeface="Arial" pitchFamily="34" charset="0"/>
                <a:cs typeface="Arial" pitchFamily="34" charset="0"/>
              </a:rPr>
              <a:t>Очереди </a:t>
            </a:r>
            <a:r>
              <a:rPr lang="ru-RU" sz="1400" dirty="0">
                <a:solidFill>
                  <a:schemeClr val="bg1"/>
                </a:solidFill>
                <a:latin typeface="Arial" pitchFamily="34" charset="0"/>
                <a:cs typeface="Arial" pitchFamily="34" charset="0"/>
              </a:rPr>
              <a:t>в клинико-диагностической </a:t>
            </a:r>
            <a:r>
              <a:rPr lang="ru-RU" sz="1400" dirty="0" smtClean="0">
                <a:solidFill>
                  <a:schemeClr val="bg1"/>
                </a:solidFill>
                <a:latin typeface="Arial" pitchFamily="34" charset="0"/>
                <a:cs typeface="Arial" pitchFamily="34" charset="0"/>
              </a:rPr>
              <a:t>лаборатории</a:t>
            </a:r>
          </a:p>
          <a:p>
            <a:pPr marL="285750" indent="-285750">
              <a:spcBef>
                <a:spcPts val="600"/>
              </a:spcBef>
              <a:spcAft>
                <a:spcPts val="600"/>
              </a:spcAft>
              <a:buFont typeface="Arial" pitchFamily="34" charset="0"/>
              <a:buChar char="•"/>
            </a:pPr>
            <a:r>
              <a:rPr lang="ru-RU" sz="1400" dirty="0" smtClean="0">
                <a:solidFill>
                  <a:schemeClr val="bg1"/>
                </a:solidFill>
                <a:latin typeface="Arial" pitchFamily="34" charset="0"/>
                <a:cs typeface="Arial" pitchFamily="34" charset="0"/>
              </a:rPr>
              <a:t>Отсутствие </a:t>
            </a:r>
            <a:r>
              <a:rPr lang="ru-RU" sz="1400" dirty="0" err="1" smtClean="0">
                <a:solidFill>
                  <a:schemeClr val="bg1"/>
                </a:solidFill>
                <a:latin typeface="Arial" pitchFamily="34" charset="0"/>
                <a:cs typeface="Arial" pitchFamily="34" charset="0"/>
              </a:rPr>
              <a:t>картохранилища</a:t>
            </a:r>
            <a:endParaRPr lang="ru-RU" sz="14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18507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82135" y="1143001"/>
            <a:ext cx="4572000" cy="5733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10135" y="1161258"/>
            <a:ext cx="4572000" cy="5714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7" name="Прямоугольник 6"/>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b="1" dirty="0" smtClean="0">
                <a:latin typeface="Arial" pitchFamily="34" charset="0"/>
                <a:cs typeface="Arial" pitchFamily="34" charset="0"/>
              </a:rPr>
              <a:t>Что </a:t>
            </a:r>
            <a:r>
              <a:rPr lang="ru-RU" sz="2800" b="1" dirty="0">
                <a:latin typeface="Arial" pitchFamily="34" charset="0"/>
                <a:cs typeface="Arial" pitchFamily="34" charset="0"/>
              </a:rPr>
              <a:t>сделано </a:t>
            </a:r>
          </a:p>
        </p:txBody>
      </p:sp>
      <p:sp>
        <p:nvSpPr>
          <p:cNvPr id="8" name="Прямоугольник 7"/>
          <p:cNvSpPr/>
          <p:nvPr/>
        </p:nvSpPr>
        <p:spPr>
          <a:xfrm>
            <a:off x="0" y="1287017"/>
            <a:ext cx="4572000" cy="432048"/>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solidFill>
                  <a:schemeClr val="bg1"/>
                </a:solidFill>
                <a:latin typeface="Arial" pitchFamily="34" charset="0"/>
                <a:cs typeface="Arial" pitchFamily="34" charset="0"/>
              </a:rPr>
              <a:t>ГАУЗ «БГП № 4»</a:t>
            </a:r>
            <a:endParaRPr lang="ru-RU" sz="2000" b="1" dirty="0">
              <a:solidFill>
                <a:schemeClr val="bg1"/>
              </a:solidFill>
              <a:latin typeface="Arial" pitchFamily="34" charset="0"/>
              <a:cs typeface="Arial" pitchFamily="34" charset="0"/>
            </a:endParaRPr>
          </a:p>
        </p:txBody>
      </p:sp>
      <p:sp>
        <p:nvSpPr>
          <p:cNvPr id="9" name="Прямоугольник 8"/>
          <p:cNvSpPr/>
          <p:nvPr/>
        </p:nvSpPr>
        <p:spPr>
          <a:xfrm>
            <a:off x="4572000" y="1287017"/>
            <a:ext cx="4582134" cy="432048"/>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000" b="1" dirty="0" smtClean="0"/>
              <a:t>ГБУЗ «БГДП № 2»</a:t>
            </a:r>
            <a:endParaRPr lang="ru-RU" sz="2000" b="1" dirty="0"/>
          </a:p>
        </p:txBody>
      </p:sp>
      <p:sp>
        <p:nvSpPr>
          <p:cNvPr id="11" name="TextBox 10"/>
          <p:cNvSpPr txBox="1"/>
          <p:nvPr/>
        </p:nvSpPr>
        <p:spPr>
          <a:xfrm>
            <a:off x="683568" y="4941168"/>
            <a:ext cx="3024336" cy="369332"/>
          </a:xfrm>
          <a:prstGeom prst="rect">
            <a:avLst/>
          </a:prstGeom>
          <a:noFill/>
        </p:spPr>
        <p:txBody>
          <a:bodyPr wrap="square" rtlCol="0">
            <a:spAutoFit/>
          </a:bodyPr>
          <a:lstStyle/>
          <a:p>
            <a:endParaRPr lang="ru-RU" dirty="0"/>
          </a:p>
        </p:txBody>
      </p:sp>
      <p:sp>
        <p:nvSpPr>
          <p:cNvPr id="14" name="Прямоугольник 13"/>
          <p:cNvSpPr/>
          <p:nvPr/>
        </p:nvSpPr>
        <p:spPr>
          <a:xfrm>
            <a:off x="4716016" y="1916832"/>
            <a:ext cx="432048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buFont typeface="Wingdings" pitchFamily="2" charset="2"/>
              <a:buChar char="ü"/>
            </a:pPr>
            <a:r>
              <a:rPr lang="ru-RU" sz="1400" dirty="0" smtClean="0">
                <a:solidFill>
                  <a:schemeClr val="bg1"/>
                </a:solidFill>
                <a:latin typeface="Arial" pitchFamily="34" charset="0"/>
                <a:cs typeface="Arial" pitchFamily="34" charset="0"/>
              </a:rPr>
              <a:t>Хронометраж </a:t>
            </a:r>
            <a:r>
              <a:rPr lang="ru-RU" sz="1400" dirty="0">
                <a:solidFill>
                  <a:schemeClr val="bg1"/>
                </a:solidFill>
                <a:latin typeface="Arial" pitchFamily="34" charset="0"/>
                <a:cs typeface="Arial" pitchFamily="34" charset="0"/>
              </a:rPr>
              <a:t>посещения регистратуры, лаборатории и перемещения </a:t>
            </a:r>
            <a:r>
              <a:rPr lang="ru-RU" sz="1400" dirty="0" smtClean="0">
                <a:solidFill>
                  <a:schemeClr val="bg1"/>
                </a:solidFill>
                <a:latin typeface="Arial" pitchFamily="34" charset="0"/>
                <a:cs typeface="Arial" pitchFamily="34" charset="0"/>
              </a:rPr>
              <a:t>пациентов</a:t>
            </a:r>
            <a:br>
              <a:rPr lang="ru-RU" sz="1400" dirty="0" smtClean="0">
                <a:solidFill>
                  <a:schemeClr val="bg1"/>
                </a:solidFill>
                <a:latin typeface="Arial" pitchFamily="34" charset="0"/>
                <a:cs typeface="Arial" pitchFamily="34" charset="0"/>
              </a:rPr>
            </a:br>
            <a:r>
              <a:rPr lang="ru-RU" sz="1400" dirty="0" smtClean="0">
                <a:solidFill>
                  <a:schemeClr val="bg1"/>
                </a:solidFill>
                <a:latin typeface="Arial" pitchFamily="34" charset="0"/>
                <a:cs typeface="Arial" pitchFamily="34" charset="0"/>
              </a:rPr>
              <a:t>по поликлинике</a:t>
            </a:r>
            <a:endParaRPr lang="ru-RU" sz="1400" dirty="0">
              <a:solidFill>
                <a:schemeClr val="bg1"/>
              </a:solidFill>
              <a:latin typeface="Arial" pitchFamily="34" charset="0"/>
              <a:cs typeface="Arial" pitchFamily="34" charset="0"/>
            </a:endParaRPr>
          </a:p>
        </p:txBody>
      </p:sp>
      <p:sp>
        <p:nvSpPr>
          <p:cNvPr id="15" name="Прямоугольник 14"/>
          <p:cNvSpPr/>
          <p:nvPr/>
        </p:nvSpPr>
        <p:spPr>
          <a:xfrm>
            <a:off x="4728918" y="3068960"/>
            <a:ext cx="4307577"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buFont typeface="Wingdings" pitchFamily="2" charset="2"/>
              <a:buChar char="ü"/>
            </a:pPr>
            <a:r>
              <a:rPr lang="ru-RU" sz="1400" dirty="0">
                <a:solidFill>
                  <a:schemeClr val="bg1"/>
                </a:solidFill>
                <a:latin typeface="Arial" pitchFamily="34" charset="0"/>
                <a:cs typeface="Arial" pitchFamily="34" charset="0"/>
              </a:rPr>
              <a:t>Внедрена </a:t>
            </a:r>
            <a:r>
              <a:rPr lang="ru-RU" sz="1400" dirty="0" smtClean="0">
                <a:solidFill>
                  <a:schemeClr val="bg1"/>
                </a:solidFill>
                <a:latin typeface="Arial" pitchFamily="34" charset="0"/>
                <a:cs typeface="Arial" pitchFamily="34" charset="0"/>
              </a:rPr>
              <a:t>система </a:t>
            </a:r>
            <a:br>
              <a:rPr lang="ru-RU" sz="1400" dirty="0" smtClean="0">
                <a:solidFill>
                  <a:schemeClr val="bg1"/>
                </a:solidFill>
                <a:latin typeface="Arial" pitchFamily="34" charset="0"/>
                <a:cs typeface="Arial" pitchFamily="34" charset="0"/>
              </a:rPr>
            </a:br>
            <a:r>
              <a:rPr lang="ru-RU" sz="1400" dirty="0" smtClean="0">
                <a:solidFill>
                  <a:schemeClr val="bg1"/>
                </a:solidFill>
                <a:latin typeface="Arial" pitchFamily="34" charset="0"/>
                <a:cs typeface="Arial" pitchFamily="34" charset="0"/>
              </a:rPr>
              <a:t>«</a:t>
            </a:r>
            <a:r>
              <a:rPr lang="ru-RU" sz="1400" dirty="0">
                <a:solidFill>
                  <a:schemeClr val="bg1"/>
                </a:solidFill>
                <a:latin typeface="Arial" pitchFamily="34" charset="0"/>
                <a:cs typeface="Arial" pitchFamily="34" charset="0"/>
              </a:rPr>
              <a:t>Электронная </a:t>
            </a:r>
            <a:r>
              <a:rPr lang="ru-RU" sz="1400" dirty="0" smtClean="0">
                <a:solidFill>
                  <a:schemeClr val="bg1"/>
                </a:solidFill>
                <a:latin typeface="Arial" pitchFamily="34" charset="0"/>
                <a:cs typeface="Arial" pitchFamily="34" charset="0"/>
              </a:rPr>
              <a:t>очередь. Регистратура</a:t>
            </a:r>
            <a:r>
              <a:rPr lang="ru-RU" sz="1400" dirty="0">
                <a:solidFill>
                  <a:schemeClr val="bg1"/>
                </a:solidFill>
                <a:latin typeface="Arial" pitchFamily="34" charset="0"/>
                <a:cs typeface="Arial" pitchFamily="34" charset="0"/>
              </a:rPr>
              <a:t>»</a:t>
            </a:r>
          </a:p>
        </p:txBody>
      </p:sp>
      <p:sp>
        <p:nvSpPr>
          <p:cNvPr id="16" name="Прямоугольник 15"/>
          <p:cNvSpPr/>
          <p:nvPr/>
        </p:nvSpPr>
        <p:spPr>
          <a:xfrm>
            <a:off x="4728920" y="3822910"/>
            <a:ext cx="4307576" cy="1262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buFont typeface="Wingdings" pitchFamily="2" charset="2"/>
              <a:buChar char="ü"/>
            </a:pPr>
            <a:r>
              <a:rPr lang="ru-RU" sz="1400" dirty="0" smtClean="0">
                <a:solidFill>
                  <a:schemeClr val="bg1"/>
                </a:solidFill>
                <a:latin typeface="Arial" pitchFamily="34" charset="0"/>
                <a:cs typeface="Arial" pitchFamily="34" charset="0"/>
              </a:rPr>
              <a:t>Разрабатывается </a:t>
            </a:r>
            <a:r>
              <a:rPr lang="ru-RU" sz="1400" dirty="0">
                <a:solidFill>
                  <a:schemeClr val="bg1"/>
                </a:solidFill>
                <a:latin typeface="Arial" pitchFamily="34" charset="0"/>
                <a:cs typeface="Arial" pitchFamily="34" charset="0"/>
              </a:rPr>
              <a:t>программа по распределению пациентов на забор </a:t>
            </a:r>
            <a:r>
              <a:rPr lang="ru-RU" sz="1400" dirty="0" smtClean="0">
                <a:solidFill>
                  <a:schemeClr val="bg1"/>
                </a:solidFill>
                <a:latin typeface="Arial" pitchFamily="34" charset="0"/>
                <a:cs typeface="Arial" pitchFamily="34" charset="0"/>
              </a:rPr>
              <a:t>крови </a:t>
            </a:r>
            <a:br>
              <a:rPr lang="ru-RU" sz="1400" dirty="0" smtClean="0">
                <a:solidFill>
                  <a:schemeClr val="bg1"/>
                </a:solidFill>
                <a:latin typeface="Arial" pitchFamily="34" charset="0"/>
                <a:cs typeface="Arial" pitchFamily="34" charset="0"/>
              </a:rPr>
            </a:br>
            <a:r>
              <a:rPr lang="ru-RU" sz="1400" dirty="0" smtClean="0">
                <a:solidFill>
                  <a:schemeClr val="bg1"/>
                </a:solidFill>
                <a:latin typeface="Arial" pitchFamily="34" charset="0"/>
                <a:cs typeface="Arial" pitchFamily="34" charset="0"/>
              </a:rPr>
              <a:t>(</a:t>
            </a:r>
            <a:r>
              <a:rPr lang="ru-RU" sz="1400" dirty="0">
                <a:solidFill>
                  <a:schemeClr val="bg1"/>
                </a:solidFill>
                <a:latin typeface="Arial" pitchFamily="34" charset="0"/>
                <a:cs typeface="Arial" pitchFamily="34" charset="0"/>
              </a:rPr>
              <a:t>с учетом времени </a:t>
            </a:r>
            <a:r>
              <a:rPr lang="ru-RU" sz="1400" dirty="0" smtClean="0">
                <a:solidFill>
                  <a:schemeClr val="bg1"/>
                </a:solidFill>
                <a:latin typeface="Arial" pitchFamily="34" charset="0"/>
                <a:cs typeface="Arial" pitchFamily="34" charset="0"/>
              </a:rPr>
              <a:t>на </a:t>
            </a:r>
            <a:r>
              <a:rPr lang="ru-RU" sz="1400" dirty="0">
                <a:solidFill>
                  <a:schemeClr val="bg1"/>
                </a:solidFill>
                <a:latin typeface="Arial" pitchFamily="34" charset="0"/>
                <a:cs typeface="Arial" pitchFamily="34" charset="0"/>
              </a:rPr>
              <a:t>проведение </a:t>
            </a:r>
            <a:r>
              <a:rPr lang="ru-RU" sz="1400" dirty="0" smtClean="0">
                <a:solidFill>
                  <a:schemeClr val="bg1"/>
                </a:solidFill>
                <a:latin typeface="Arial" pitchFamily="34" charset="0"/>
                <a:cs typeface="Arial" pitchFamily="34" charset="0"/>
              </a:rPr>
              <a:t>операции</a:t>
            </a:r>
            <a:r>
              <a:rPr lang="ru-RU" sz="1400" dirty="0">
                <a:solidFill>
                  <a:schemeClr val="bg1"/>
                </a:solidFill>
                <a:latin typeface="Arial" pitchFamily="34" charset="0"/>
                <a:cs typeface="Arial" pitchFamily="34" charset="0"/>
              </a:rPr>
              <a:t>)</a:t>
            </a:r>
          </a:p>
        </p:txBody>
      </p:sp>
      <p:sp>
        <p:nvSpPr>
          <p:cNvPr id="17" name="Прямоугольник 16"/>
          <p:cNvSpPr/>
          <p:nvPr/>
        </p:nvSpPr>
        <p:spPr>
          <a:xfrm>
            <a:off x="4730227" y="5301208"/>
            <a:ext cx="430757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buFont typeface="Wingdings" pitchFamily="2" charset="2"/>
              <a:buChar char="ü"/>
            </a:pPr>
            <a:r>
              <a:rPr lang="ru-RU" sz="1400" dirty="0">
                <a:solidFill>
                  <a:schemeClr val="bg1"/>
                </a:solidFill>
                <a:latin typeface="Arial" pitchFamily="34" charset="0"/>
                <a:cs typeface="Arial" pitchFamily="34" charset="0"/>
              </a:rPr>
              <a:t>Организован новый кабинет для забора </a:t>
            </a:r>
            <a:r>
              <a:rPr lang="ru-RU" sz="1400" dirty="0" smtClean="0">
                <a:solidFill>
                  <a:schemeClr val="bg1"/>
                </a:solidFill>
                <a:latin typeface="Arial" pitchFamily="34" charset="0"/>
                <a:cs typeface="Arial" pitchFamily="34" charset="0"/>
              </a:rPr>
              <a:t>крови</a:t>
            </a:r>
            <a:br>
              <a:rPr lang="ru-RU" sz="1400" dirty="0" smtClean="0">
                <a:solidFill>
                  <a:schemeClr val="bg1"/>
                </a:solidFill>
                <a:latin typeface="Arial" pitchFamily="34" charset="0"/>
                <a:cs typeface="Arial" pitchFamily="34" charset="0"/>
              </a:rPr>
            </a:br>
            <a:r>
              <a:rPr lang="ru-RU" sz="1400" dirty="0" smtClean="0">
                <a:solidFill>
                  <a:schemeClr val="bg1"/>
                </a:solidFill>
                <a:latin typeface="Arial" pitchFamily="34" charset="0"/>
                <a:cs typeface="Arial" pitchFamily="34" charset="0"/>
              </a:rPr>
              <a:t>с </a:t>
            </a:r>
            <a:r>
              <a:rPr lang="ru-RU" sz="1400" dirty="0">
                <a:solidFill>
                  <a:schemeClr val="bg1"/>
                </a:solidFill>
                <a:latin typeface="Arial" pitchFamily="34" charset="0"/>
                <a:cs typeface="Arial" pitchFamily="34" charset="0"/>
              </a:rPr>
              <a:t>увеличением количества рабочих мест</a:t>
            </a:r>
          </a:p>
        </p:txBody>
      </p:sp>
      <p:sp>
        <p:nvSpPr>
          <p:cNvPr id="18" name="Прямоугольник 17"/>
          <p:cNvSpPr/>
          <p:nvPr/>
        </p:nvSpPr>
        <p:spPr>
          <a:xfrm>
            <a:off x="4730227" y="6093296"/>
            <a:ext cx="430757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975">
              <a:buFont typeface="Wingdings" pitchFamily="2" charset="2"/>
              <a:buChar char="ü"/>
            </a:pPr>
            <a:r>
              <a:rPr lang="ru-RU" sz="1400" dirty="0">
                <a:solidFill>
                  <a:schemeClr val="bg1"/>
                </a:solidFill>
                <a:latin typeface="Arial" pitchFamily="34" charset="0"/>
                <a:cs typeface="Arial" pitchFamily="34" charset="0"/>
              </a:rPr>
              <a:t>Проводится работа по внедрению системы </a:t>
            </a:r>
            <a:r>
              <a:rPr lang="ru-RU" sz="1400" dirty="0" smtClean="0">
                <a:solidFill>
                  <a:schemeClr val="bg1"/>
                </a:solidFill>
                <a:latin typeface="Arial" pitchFamily="34" charset="0"/>
                <a:cs typeface="Arial" pitchFamily="34" charset="0"/>
              </a:rPr>
              <a:t>5С</a:t>
            </a:r>
            <a:endParaRPr lang="ru-RU" sz="1400" dirty="0">
              <a:solidFill>
                <a:schemeClr val="bg1"/>
              </a:solidFill>
              <a:latin typeface="Arial" pitchFamily="34" charset="0"/>
              <a:cs typeface="Arial" pitchFamily="34" charset="0"/>
            </a:endParaRPr>
          </a:p>
        </p:txBody>
      </p:sp>
      <p:sp>
        <p:nvSpPr>
          <p:cNvPr id="19" name="Прямоугольник 18"/>
          <p:cNvSpPr/>
          <p:nvPr/>
        </p:nvSpPr>
        <p:spPr>
          <a:xfrm>
            <a:off x="107504" y="1916832"/>
            <a:ext cx="4320480" cy="504056"/>
          </a:xfrm>
          <a:prstGeom prst="rect">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indent="180975">
              <a:buFont typeface="Wingdings" pitchFamily="2" charset="2"/>
              <a:buChar char="ü"/>
            </a:pPr>
            <a:r>
              <a:rPr lang="ru-RU" sz="1400" dirty="0" smtClean="0">
                <a:latin typeface="Arial" pitchFamily="34" charset="0"/>
                <a:cs typeface="Arial" pitchFamily="34" charset="0"/>
              </a:rPr>
              <a:t>Проведено картирование процессов</a:t>
            </a:r>
            <a:endParaRPr lang="ru-RU" sz="1400" dirty="0">
              <a:solidFill>
                <a:schemeClr val="bg1"/>
              </a:solidFill>
              <a:latin typeface="Arial" pitchFamily="34" charset="0"/>
              <a:cs typeface="Arial" pitchFamily="34" charset="0"/>
            </a:endParaRPr>
          </a:p>
        </p:txBody>
      </p:sp>
      <p:sp>
        <p:nvSpPr>
          <p:cNvPr id="20" name="Прямоугольник 19"/>
          <p:cNvSpPr/>
          <p:nvPr/>
        </p:nvSpPr>
        <p:spPr>
          <a:xfrm>
            <a:off x="120406" y="2548043"/>
            <a:ext cx="4307577" cy="864096"/>
          </a:xfrm>
          <a:prstGeom prst="rect">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indent="180975">
              <a:buFont typeface="Wingdings" pitchFamily="2" charset="2"/>
              <a:buChar char="ü"/>
            </a:pPr>
            <a:r>
              <a:rPr lang="ru-RU" sz="1400" dirty="0" smtClean="0">
                <a:latin typeface="Arial" pitchFamily="34" charset="0"/>
                <a:cs typeface="Arial" pitchFamily="34" charset="0"/>
              </a:rPr>
              <a:t>Разработаны модели </a:t>
            </a:r>
            <a:r>
              <a:rPr lang="ru-RU" sz="1400" dirty="0">
                <a:latin typeface="Arial" pitchFamily="34" charset="0"/>
                <a:cs typeface="Arial" pitchFamily="34" charset="0"/>
              </a:rPr>
              <a:t>размещения мебели в </a:t>
            </a:r>
            <a:r>
              <a:rPr lang="ru-RU" sz="1400" dirty="0" smtClean="0">
                <a:latin typeface="Arial" pitchFamily="34" charset="0"/>
                <a:cs typeface="Arial" pitchFamily="34" charset="0"/>
              </a:rPr>
              <a:t>кабинете, выбранном для последующего тиражирования</a:t>
            </a:r>
            <a:endParaRPr lang="ru-RU" sz="1400" dirty="0">
              <a:latin typeface="Arial" pitchFamily="34" charset="0"/>
              <a:cs typeface="Arial" pitchFamily="34" charset="0"/>
            </a:endParaRPr>
          </a:p>
        </p:txBody>
      </p:sp>
      <p:sp>
        <p:nvSpPr>
          <p:cNvPr id="21" name="Прямоугольник 20"/>
          <p:cNvSpPr/>
          <p:nvPr/>
        </p:nvSpPr>
        <p:spPr>
          <a:xfrm>
            <a:off x="120408" y="3539294"/>
            <a:ext cx="4307576" cy="1291579"/>
          </a:xfrm>
          <a:prstGeom prst="rect">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175" indent="177800">
              <a:spcAft>
                <a:spcPts val="200"/>
              </a:spcAft>
              <a:buFont typeface="Wingdings" pitchFamily="2" charset="2"/>
              <a:buChar char="ü"/>
            </a:pPr>
            <a:r>
              <a:rPr lang="ru-RU" sz="1400" dirty="0" smtClean="0">
                <a:latin typeface="Arial" pitchFamily="34" charset="0"/>
                <a:cs typeface="Arial" pitchFamily="34" charset="0"/>
              </a:rPr>
              <a:t>Разработаны информационные таблички кабинетов, </a:t>
            </a:r>
            <a:r>
              <a:rPr lang="ru-RU" sz="1400" dirty="0" err="1" smtClean="0">
                <a:latin typeface="Arial" pitchFamily="34" charset="0"/>
                <a:cs typeface="Arial" pitchFamily="34" charset="0"/>
              </a:rPr>
              <a:t>бейджи</a:t>
            </a:r>
            <a:r>
              <a:rPr lang="ru-RU" sz="1400" dirty="0" smtClean="0">
                <a:latin typeface="Arial" pitchFamily="34" charset="0"/>
                <a:cs typeface="Arial" pitchFamily="34" charset="0"/>
              </a:rPr>
              <a:t> медицинских работников, формы </a:t>
            </a:r>
            <a:r>
              <a:rPr lang="ru-RU" sz="1400" dirty="0">
                <a:latin typeface="Arial" pitchFamily="34" charset="0"/>
                <a:cs typeface="Arial" pitchFamily="34" charset="0"/>
              </a:rPr>
              <a:t>для </a:t>
            </a:r>
            <a:r>
              <a:rPr lang="ru-RU" sz="1400" dirty="0" smtClean="0">
                <a:latin typeface="Arial" pitchFamily="34" charset="0"/>
                <a:cs typeface="Arial" pitchFamily="34" charset="0"/>
              </a:rPr>
              <a:t>сотрудников, </a:t>
            </a:r>
            <a:r>
              <a:rPr lang="ru-RU" sz="1400" dirty="0">
                <a:latin typeface="Arial" pitchFamily="34" charset="0"/>
                <a:cs typeface="Arial" pitchFamily="34" charset="0"/>
              </a:rPr>
              <a:t>ш</a:t>
            </a:r>
            <a:r>
              <a:rPr lang="ru-RU" sz="1400" dirty="0" smtClean="0">
                <a:latin typeface="Arial" pitchFamily="34" charset="0"/>
                <a:cs typeface="Arial" pitchFamily="34" charset="0"/>
              </a:rPr>
              <a:t>аблоны </a:t>
            </a:r>
            <a:r>
              <a:rPr lang="ru-RU" sz="1400" dirty="0">
                <a:latin typeface="Arial" pitchFamily="34" charset="0"/>
                <a:cs typeface="Arial" pitchFamily="34" charset="0"/>
              </a:rPr>
              <a:t>стандартов операционных </a:t>
            </a:r>
            <a:r>
              <a:rPr lang="ru-RU" sz="1400" dirty="0" smtClean="0">
                <a:latin typeface="Arial" pitchFamily="34" charset="0"/>
                <a:cs typeface="Arial" pitchFamily="34" charset="0"/>
              </a:rPr>
              <a:t>процедур</a:t>
            </a:r>
            <a:endParaRPr lang="ru-RU" sz="1400" dirty="0">
              <a:solidFill>
                <a:schemeClr val="bg1"/>
              </a:solidFill>
              <a:latin typeface="Arial" pitchFamily="34" charset="0"/>
              <a:cs typeface="Arial" pitchFamily="34" charset="0"/>
            </a:endParaRPr>
          </a:p>
        </p:txBody>
      </p:sp>
      <p:sp>
        <p:nvSpPr>
          <p:cNvPr id="22" name="Прямоугольник 21"/>
          <p:cNvSpPr/>
          <p:nvPr/>
        </p:nvSpPr>
        <p:spPr>
          <a:xfrm>
            <a:off x="120408" y="4958028"/>
            <a:ext cx="4307576" cy="864096"/>
          </a:xfrm>
          <a:prstGeom prst="rect">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indent="180975">
              <a:buFont typeface="Wingdings" pitchFamily="2" charset="2"/>
              <a:buChar char="ü"/>
            </a:pPr>
            <a:r>
              <a:rPr lang="ru-RU" sz="1400" dirty="0" smtClean="0">
                <a:latin typeface="Arial" pitchFamily="34" charset="0"/>
                <a:cs typeface="Arial" pitchFamily="34" charset="0"/>
              </a:rPr>
              <a:t>Реализуется программа </a:t>
            </a:r>
            <a:r>
              <a:rPr lang="ru-RU" sz="1400" dirty="0">
                <a:latin typeface="Arial" pitchFamily="34" charset="0"/>
                <a:cs typeface="Arial" pitchFamily="34" charset="0"/>
              </a:rPr>
              <a:t>по распределению </a:t>
            </a:r>
            <a:r>
              <a:rPr lang="ru-RU" sz="1400" dirty="0" smtClean="0">
                <a:latin typeface="Arial" pitchFamily="34" charset="0"/>
                <a:cs typeface="Arial" pitchFamily="34" charset="0"/>
              </a:rPr>
              <a:t>пациентов на </a:t>
            </a:r>
            <a:r>
              <a:rPr lang="ru-RU" sz="1400" dirty="0">
                <a:latin typeface="Arial" pitchFamily="34" charset="0"/>
                <a:cs typeface="Arial" pitchFamily="34" charset="0"/>
              </a:rPr>
              <a:t>забор </a:t>
            </a:r>
            <a:r>
              <a:rPr lang="ru-RU" sz="1400" dirty="0" smtClean="0">
                <a:latin typeface="Arial" pitchFamily="34" charset="0"/>
                <a:cs typeface="Arial" pitchFamily="34" charset="0"/>
              </a:rPr>
              <a:t>крови</a:t>
            </a:r>
            <a:br>
              <a:rPr lang="ru-RU" sz="1400" dirty="0" smtClean="0">
                <a:latin typeface="Arial" pitchFamily="34" charset="0"/>
                <a:cs typeface="Arial" pitchFamily="34" charset="0"/>
              </a:rPr>
            </a:br>
            <a:r>
              <a:rPr lang="ru-RU" sz="1400" dirty="0" smtClean="0">
                <a:latin typeface="Arial" pitchFamily="34" charset="0"/>
                <a:cs typeface="Arial" pitchFamily="34" charset="0"/>
              </a:rPr>
              <a:t>(с </a:t>
            </a:r>
            <a:r>
              <a:rPr lang="ru-RU" sz="1400" dirty="0">
                <a:latin typeface="Arial" pitchFamily="34" charset="0"/>
                <a:cs typeface="Arial" pitchFamily="34" charset="0"/>
              </a:rPr>
              <a:t>учетом </a:t>
            </a:r>
            <a:r>
              <a:rPr lang="ru-RU" sz="1400" dirty="0" smtClean="0">
                <a:latin typeface="Arial" pitchFamily="34" charset="0"/>
                <a:cs typeface="Arial" pitchFamily="34" charset="0"/>
              </a:rPr>
              <a:t>времени на </a:t>
            </a:r>
            <a:r>
              <a:rPr lang="ru-RU" sz="1400" dirty="0">
                <a:latin typeface="Arial" pitchFamily="34" charset="0"/>
                <a:cs typeface="Arial" pitchFamily="34" charset="0"/>
              </a:rPr>
              <a:t>проведение </a:t>
            </a:r>
            <a:r>
              <a:rPr lang="ru-RU" sz="1400" dirty="0" smtClean="0">
                <a:latin typeface="Arial" pitchFamily="34" charset="0"/>
                <a:cs typeface="Arial" pitchFamily="34" charset="0"/>
              </a:rPr>
              <a:t>операции</a:t>
            </a:r>
            <a:r>
              <a:rPr lang="ru-RU" sz="1400" dirty="0">
                <a:latin typeface="Arial" pitchFamily="34" charset="0"/>
                <a:cs typeface="Arial" pitchFamily="34" charset="0"/>
              </a:rPr>
              <a:t>)</a:t>
            </a:r>
            <a:endParaRPr lang="ru-RU" sz="1400" dirty="0">
              <a:solidFill>
                <a:schemeClr val="bg1"/>
              </a:solidFill>
              <a:latin typeface="Arial" pitchFamily="34" charset="0"/>
              <a:cs typeface="Arial" pitchFamily="34" charset="0"/>
            </a:endParaRPr>
          </a:p>
        </p:txBody>
      </p:sp>
      <p:sp>
        <p:nvSpPr>
          <p:cNvPr id="24" name="Прямоугольник 23"/>
          <p:cNvSpPr/>
          <p:nvPr/>
        </p:nvSpPr>
        <p:spPr>
          <a:xfrm>
            <a:off x="120408" y="5949280"/>
            <a:ext cx="4307576" cy="720080"/>
          </a:xfrm>
          <a:prstGeom prst="rect">
            <a:avLst/>
          </a:prstGeom>
          <a:solidFill>
            <a:schemeClr val="accent3">
              <a:lumMod val="75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indent="180975">
              <a:buFont typeface="Wingdings" pitchFamily="2" charset="2"/>
              <a:buChar char="ü"/>
            </a:pPr>
            <a:r>
              <a:rPr lang="ru-RU" sz="1400" dirty="0" smtClean="0">
                <a:latin typeface="Arial" pitchFamily="34" charset="0"/>
                <a:cs typeface="Arial" pitchFamily="34" charset="0"/>
              </a:rPr>
              <a:t>Ведется работа по логистике, </a:t>
            </a:r>
            <a:r>
              <a:rPr lang="ru-RU" sz="1400" dirty="0">
                <a:latin typeface="Arial" pitchFamily="34" charset="0"/>
                <a:cs typeface="Arial" pitchFamily="34" charset="0"/>
              </a:rPr>
              <a:t>определяется возможность перемещения отдельных </a:t>
            </a:r>
            <a:r>
              <a:rPr lang="ru-RU" sz="1400" dirty="0" smtClean="0">
                <a:latin typeface="Arial" pitchFamily="34" charset="0"/>
                <a:cs typeface="Arial" pitchFamily="34" charset="0"/>
              </a:rPr>
              <a:t>кабинетов</a:t>
            </a:r>
            <a:endParaRPr lang="ru-RU" sz="1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153007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освещение в сми"/>
          <p:cNvPicPr>
            <a:picLocks noChangeAspect="1" noChangeArrowheads="1"/>
          </p:cNvPicPr>
          <p:nvPr/>
        </p:nvPicPr>
        <p:blipFill>
          <a:blip r:embed="rId2" cstate="print"/>
          <a:srcRect/>
          <a:stretch>
            <a:fillRect/>
          </a:stretch>
        </p:blipFill>
        <p:spPr bwMode="auto">
          <a:xfrm>
            <a:off x="0" y="749808"/>
            <a:ext cx="9144000" cy="6108192"/>
          </a:xfrm>
          <a:prstGeom prst="rect">
            <a:avLst/>
          </a:prstGeom>
          <a:noFill/>
        </p:spPr>
      </p:pic>
      <p:sp>
        <p:nvSpPr>
          <p:cNvPr id="4" name="Прямоугольник 3"/>
          <p:cNvSpPr/>
          <p:nvPr/>
        </p:nvSpPr>
        <p:spPr>
          <a:xfrm>
            <a:off x="0" y="1"/>
            <a:ext cx="9144000" cy="1143000"/>
          </a:xfrm>
          <a:prstGeom prst="rect">
            <a:avLst/>
          </a:prstGeom>
          <a:solidFill>
            <a:srgbClr val="00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b="1" dirty="0" smtClean="0">
                <a:latin typeface="Arial" pitchFamily="34" charset="0"/>
                <a:cs typeface="Arial" pitchFamily="34" charset="0"/>
              </a:rPr>
              <a:t>Работа со СМИ</a:t>
            </a:r>
            <a:endParaRPr lang="ru-RU" sz="2800" b="1" dirty="0">
              <a:latin typeface="Arial" pitchFamily="34" charset="0"/>
              <a:cs typeface="Arial" pitchFamily="34" charset="0"/>
            </a:endParaRPr>
          </a:p>
        </p:txBody>
      </p:sp>
      <p:sp>
        <p:nvSpPr>
          <p:cNvPr id="3" name="Содержимое 2"/>
          <p:cNvSpPr>
            <a:spLocks noGrp="1"/>
          </p:cNvSpPr>
          <p:nvPr>
            <p:ph idx="1"/>
          </p:nvPr>
        </p:nvSpPr>
        <p:spPr>
          <a:xfrm>
            <a:off x="457200" y="1916832"/>
            <a:ext cx="8229600" cy="3845023"/>
          </a:xfrm>
          <a:solidFill>
            <a:srgbClr val="FFFFFF">
              <a:alpha val="97000"/>
            </a:srgbClr>
          </a:solidFill>
        </p:spPr>
        <p:txBody>
          <a:bodyPr>
            <a:normAutofit lnSpcReduction="10000"/>
          </a:bodyPr>
          <a:lstStyle/>
          <a:p>
            <a:r>
              <a:rPr lang="ru-RU" b="1" dirty="0" smtClean="0"/>
              <a:t>Трансляции по радио и телевидению</a:t>
            </a:r>
          </a:p>
          <a:p>
            <a:pPr lvl="1">
              <a:spcBef>
                <a:spcPts val="0"/>
              </a:spcBef>
            </a:pPr>
            <a:r>
              <a:rPr lang="ru-RU" sz="2000" dirty="0" smtClean="0"/>
              <a:t>ВГТРК</a:t>
            </a:r>
          </a:p>
          <a:p>
            <a:pPr lvl="1">
              <a:spcBef>
                <a:spcPts val="0"/>
              </a:spcBef>
            </a:pPr>
            <a:r>
              <a:rPr lang="ru-RU" sz="2000" dirty="0" smtClean="0"/>
              <a:t>РЕН-ТВ</a:t>
            </a:r>
          </a:p>
          <a:p>
            <a:r>
              <a:rPr lang="ru-RU" b="1" dirty="0" smtClean="0"/>
              <a:t>Печатные издания</a:t>
            </a:r>
          </a:p>
          <a:p>
            <a:pPr lvl="1">
              <a:spcBef>
                <a:spcPts val="0"/>
              </a:spcBef>
            </a:pPr>
            <a:r>
              <a:rPr lang="ru-RU" sz="2000" dirty="0" smtClean="0"/>
              <a:t>Учительская газета</a:t>
            </a:r>
          </a:p>
          <a:p>
            <a:pPr lvl="1">
              <a:spcBef>
                <a:spcPts val="0"/>
              </a:spcBef>
            </a:pPr>
            <a:r>
              <a:rPr lang="ru-RU" sz="2000" dirty="0" smtClean="0"/>
              <a:t>Брянский рабочий</a:t>
            </a:r>
          </a:p>
          <a:p>
            <a:pPr lvl="1">
              <a:spcBef>
                <a:spcPts val="0"/>
              </a:spcBef>
            </a:pPr>
            <a:r>
              <a:rPr lang="ru-RU" sz="2000" dirty="0" smtClean="0"/>
              <a:t>Брянская медицинская газета</a:t>
            </a:r>
          </a:p>
          <a:p>
            <a:pPr lvl="1">
              <a:spcBef>
                <a:spcPts val="0"/>
              </a:spcBef>
            </a:pPr>
            <a:r>
              <a:rPr lang="ru-RU" sz="2000" dirty="0" smtClean="0"/>
              <a:t>Брянский медицинский вестник</a:t>
            </a:r>
          </a:p>
          <a:p>
            <a:r>
              <a:rPr lang="ru-RU" b="1" dirty="0" smtClean="0"/>
              <a:t>Электронные СМИ</a:t>
            </a:r>
          </a:p>
          <a:p>
            <a:pPr lvl="1">
              <a:spcBef>
                <a:spcPts val="0"/>
              </a:spcBef>
            </a:pPr>
            <a:r>
              <a:rPr lang="ru-RU" sz="2000" dirty="0" smtClean="0"/>
              <a:t>Сайты департамента здравоохранение Брянской области, </a:t>
            </a:r>
            <a:r>
              <a:rPr lang="ru-RU" sz="2000" dirty="0" err="1" smtClean="0"/>
              <a:t>БТФОМСа</a:t>
            </a:r>
            <a:endParaRPr lang="ru-RU" sz="2000" dirty="0"/>
          </a:p>
        </p:txBody>
      </p:sp>
    </p:spTree>
    <p:extLst>
      <p:ext uri="{BB962C8B-B14F-4D97-AF65-F5344CB8AC3E}">
        <p14:creationId xmlns:p14="http://schemas.microsoft.com/office/powerpoint/2010/main" val="411400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герб новый"/>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65" y="0"/>
            <a:ext cx="936128" cy="11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59785" y="1443835"/>
            <a:ext cx="7635250" cy="2862322"/>
          </a:xfrm>
          <a:prstGeom prst="rect">
            <a:avLst/>
          </a:prstGeom>
          <a:noFill/>
        </p:spPr>
        <p:txBody>
          <a:bodyPr wrap="square" rtlCol="0">
            <a:spAutoFit/>
          </a:bodyPr>
          <a:lstStyle/>
          <a:p>
            <a:pPr algn="ctr"/>
            <a:r>
              <a:rPr lang="ru-RU" sz="3600" b="1" dirty="0" smtClean="0">
                <a:latin typeface="Arial" pitchFamily="34" charset="0"/>
                <a:cs typeface="Arial" pitchFamily="34" charset="0"/>
              </a:rPr>
              <a:t>Роль средних </a:t>
            </a:r>
          </a:p>
          <a:p>
            <a:pPr algn="ctr"/>
            <a:r>
              <a:rPr lang="ru-RU" sz="3600" b="1" dirty="0" smtClean="0">
                <a:latin typeface="Arial" pitchFamily="34" charset="0"/>
                <a:cs typeface="Arial" pitchFamily="34" charset="0"/>
              </a:rPr>
              <a:t>медицинских работников </a:t>
            </a:r>
          </a:p>
          <a:p>
            <a:pPr algn="ctr"/>
            <a:r>
              <a:rPr lang="ru-RU" sz="3600" b="1" dirty="0" smtClean="0">
                <a:latin typeface="Arial" pitchFamily="34" charset="0"/>
                <a:cs typeface="Arial" pitchFamily="34" charset="0"/>
              </a:rPr>
              <a:t>в организации первичной медико-санитарной помощи </a:t>
            </a:r>
          </a:p>
          <a:p>
            <a:pPr algn="ctr"/>
            <a:endParaRPr lang="ru-RU" b="1" dirty="0" smtClean="0">
              <a:solidFill>
                <a:srgbClr val="002060"/>
              </a:solidFill>
              <a:latin typeface="Arial" pitchFamily="34" charset="0"/>
              <a:cs typeface="Arial" pitchFamily="34" charset="0"/>
            </a:endParaRPr>
          </a:p>
          <a:p>
            <a:pPr algn="ctr"/>
            <a:r>
              <a:rPr lang="ru-RU" b="1" dirty="0" smtClean="0">
                <a:solidFill>
                  <a:srgbClr val="002060"/>
                </a:solidFill>
                <a:latin typeface="Arial" pitchFamily="34" charset="0"/>
                <a:cs typeface="Arial" pitchFamily="34" charset="0"/>
              </a:rPr>
              <a:t>г. Пенза, 28.09.2017</a:t>
            </a:r>
            <a:endParaRPr lang="ru-RU" b="1" dirty="0">
              <a:solidFill>
                <a:srgbClr val="002060"/>
              </a:solidFill>
              <a:latin typeface="Arial" pitchFamily="34" charset="0"/>
              <a:cs typeface="Arial" pitchFamily="34" charset="0"/>
            </a:endParaRPr>
          </a:p>
        </p:txBody>
      </p:sp>
      <p:sp>
        <p:nvSpPr>
          <p:cNvPr id="7" name="Прямоугольник 6"/>
          <p:cNvSpPr/>
          <p:nvPr/>
        </p:nvSpPr>
        <p:spPr>
          <a:xfrm>
            <a:off x="1517900" y="527605"/>
            <a:ext cx="7024430" cy="6108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b="1" dirty="0" smtClean="0">
                <a:latin typeface="Arial" pitchFamily="34" charset="0"/>
                <a:cs typeface="Arial" pitchFamily="34" charset="0"/>
              </a:rPr>
              <a:t>Правительство Пензенской области</a:t>
            </a:r>
          </a:p>
          <a:p>
            <a:pPr algn="ctr"/>
            <a:r>
              <a:rPr lang="ru-RU" sz="1400" b="1" dirty="0" smtClean="0">
                <a:latin typeface="Arial" pitchFamily="34" charset="0"/>
                <a:cs typeface="Arial" pitchFamily="34" charset="0"/>
              </a:rPr>
              <a:t>Министерство здравоохранения Пензенской области</a:t>
            </a:r>
            <a:endParaRPr lang="ru-RU" sz="1400" b="1" dirty="0">
              <a:latin typeface="Arial" pitchFamily="34" charset="0"/>
              <a:cs typeface="Arial" pitchFamily="34" charset="0"/>
            </a:endParaRPr>
          </a:p>
        </p:txBody>
      </p:sp>
      <p:sp>
        <p:nvSpPr>
          <p:cNvPr id="11" name="Скругленный прямоугольник 10"/>
          <p:cNvSpPr/>
          <p:nvPr/>
        </p:nvSpPr>
        <p:spPr>
          <a:xfrm>
            <a:off x="2586835" y="5872280"/>
            <a:ext cx="6260905" cy="6108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latin typeface="Arial" pitchFamily="34" charset="0"/>
                <a:cs typeface="Arial" pitchFamily="34" charset="0"/>
              </a:rPr>
              <a:t>Заместитель Министра здравоохранения</a:t>
            </a:r>
          </a:p>
          <a:p>
            <a:pPr algn="ctr"/>
            <a:r>
              <a:rPr lang="ru-RU" b="1" dirty="0" smtClean="0">
                <a:latin typeface="Arial" pitchFamily="34" charset="0"/>
                <a:cs typeface="Arial" pitchFamily="34" charset="0"/>
              </a:rPr>
              <a:t> Пензенской области – О.В. Чижова</a:t>
            </a:r>
            <a:endParaRPr lang="ru-RU" b="1" dirty="0">
              <a:latin typeface="Arial" pitchFamily="34" charset="0"/>
              <a:cs typeface="Arial" pitchFamily="34" charset="0"/>
            </a:endParaRPr>
          </a:p>
        </p:txBody>
      </p:sp>
    </p:spTree>
    <p:extLst>
      <p:ext uri="{BB962C8B-B14F-4D97-AF65-F5344CB8AC3E}">
        <p14:creationId xmlns:p14="http://schemas.microsoft.com/office/powerpoint/2010/main" val="3870485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3" descr="Oblast"/>
          <p:cNvPicPr>
            <a:picLocks noChangeAspect="1" noChangeArrowheads="1"/>
          </p:cNvPicPr>
          <p:nvPr/>
        </p:nvPicPr>
        <p:blipFill>
          <a:blip r:embed="rId2" cstate="print"/>
          <a:srcRect/>
          <a:stretch>
            <a:fillRect/>
          </a:stretch>
        </p:blipFill>
        <p:spPr bwMode="auto">
          <a:xfrm>
            <a:off x="223838" y="914400"/>
            <a:ext cx="5494337" cy="3276600"/>
          </a:xfrm>
          <a:prstGeom prst="rect">
            <a:avLst/>
          </a:prstGeom>
          <a:noFill/>
          <a:ln w="9525">
            <a:noFill/>
            <a:miter lim="800000"/>
            <a:headEnd/>
            <a:tailEnd/>
          </a:ln>
        </p:spPr>
      </p:pic>
      <p:sp>
        <p:nvSpPr>
          <p:cNvPr id="33" name="Скругленный прямоугольник 32"/>
          <p:cNvSpPr/>
          <p:nvPr/>
        </p:nvSpPr>
        <p:spPr>
          <a:xfrm>
            <a:off x="5791200" y="762000"/>
            <a:ext cx="3048000" cy="304800"/>
          </a:xfrm>
          <a:prstGeom prst="roundRect">
            <a:avLst>
              <a:gd name="adj" fmla="val 21113"/>
            </a:avLst>
          </a:prstGeom>
          <a:solidFill>
            <a:schemeClr val="accent1">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Численность населения</a:t>
            </a:r>
          </a:p>
        </p:txBody>
      </p:sp>
      <p:sp>
        <p:nvSpPr>
          <p:cNvPr id="31" name="Скругленный прямоугольник 30"/>
          <p:cNvSpPr/>
          <p:nvPr/>
        </p:nvSpPr>
        <p:spPr>
          <a:xfrm>
            <a:off x="5905500" y="2527300"/>
            <a:ext cx="3048000" cy="381000"/>
          </a:xfrm>
          <a:prstGeom prst="roundRect">
            <a:avLst>
              <a:gd name="adj" fmla="val 21113"/>
            </a:avLst>
          </a:prstGeom>
          <a:solidFill>
            <a:schemeClr val="accent1">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bg1"/>
                </a:solidFill>
                <a:effectLst>
                  <a:outerShdw blurRad="38100" dist="38100" dir="2700000" algn="tl">
                    <a:srgbClr val="000000">
                      <a:alpha val="43137"/>
                    </a:srgbClr>
                  </a:outerShdw>
                </a:effectLst>
              </a:rPr>
              <a:t>Трудоспособность, %</a:t>
            </a:r>
          </a:p>
        </p:txBody>
      </p:sp>
      <p:sp>
        <p:nvSpPr>
          <p:cNvPr id="43009" name="Rectangle 1"/>
          <p:cNvSpPr>
            <a:spLocks noChangeArrowheads="1"/>
          </p:cNvSpPr>
          <p:nvPr/>
        </p:nvSpPr>
        <p:spPr bwMode="auto">
          <a:xfrm>
            <a:off x="76200" y="5105400"/>
            <a:ext cx="2590800" cy="1338263"/>
          </a:xfrm>
          <a:prstGeom prst="rect">
            <a:avLst/>
          </a:prstGeom>
          <a:noFill/>
          <a:ln w="9525">
            <a:noFill/>
            <a:miter lim="800000"/>
            <a:headEnd/>
            <a:tailEnd/>
          </a:ln>
          <a:effectLst/>
        </p:spPr>
        <p:txBody>
          <a:bodyPr anchor="ctr">
            <a:spAutoFit/>
          </a:bodyPr>
          <a:lstStyle/>
          <a:p>
            <a:pPr>
              <a:defRPr/>
            </a:pPr>
            <a:r>
              <a:rPr lang="ru-RU" sz="1200" dirty="0">
                <a:cs typeface="Times New Roman" pitchFamily="18" charset="0"/>
              </a:rPr>
              <a:t>430 муниципальных образований: </a:t>
            </a:r>
            <a:endParaRPr lang="ru-RU" sz="1100" dirty="0"/>
          </a:p>
          <a:p>
            <a:pPr eaLnBrk="0" hangingPunct="0">
              <a:defRPr/>
            </a:pPr>
            <a:r>
              <a:rPr lang="ru-RU" sz="1200" dirty="0">
                <a:cs typeface="Times New Roman" pitchFamily="18" charset="0"/>
              </a:rPr>
              <a:t>3 городских округа, </a:t>
            </a:r>
            <a:endParaRPr lang="ru-RU" sz="1100" dirty="0"/>
          </a:p>
          <a:p>
            <a:pPr eaLnBrk="0" hangingPunct="0">
              <a:defRPr/>
            </a:pPr>
            <a:r>
              <a:rPr lang="ru-RU" sz="1200" dirty="0">
                <a:cs typeface="Times New Roman" pitchFamily="18" charset="0"/>
              </a:rPr>
              <a:t>27 муниципальных районов, </a:t>
            </a:r>
          </a:p>
          <a:p>
            <a:pPr eaLnBrk="0" hangingPunct="0">
              <a:defRPr/>
            </a:pPr>
            <a:r>
              <a:rPr lang="ru-RU" sz="1200" dirty="0">
                <a:cs typeface="Times New Roman" pitchFamily="18" charset="0"/>
              </a:rPr>
              <a:t>24 городских поселений ,</a:t>
            </a:r>
          </a:p>
          <a:p>
            <a:pPr eaLnBrk="0" hangingPunct="0">
              <a:defRPr/>
            </a:pPr>
            <a:r>
              <a:rPr lang="ru-RU" sz="1200" dirty="0">
                <a:cs typeface="Times New Roman" pitchFamily="18" charset="0"/>
              </a:rPr>
              <a:t>376 сельских поселений</a:t>
            </a:r>
            <a:r>
              <a:rPr lang="ru-RU" sz="1100" dirty="0"/>
              <a:t> </a:t>
            </a:r>
            <a:endParaRPr lang="ru-RU" sz="1050" dirty="0"/>
          </a:p>
          <a:p>
            <a:pPr algn="ctr" eaLnBrk="0" hangingPunct="0">
              <a:defRPr/>
            </a:pPr>
            <a:endParaRPr lang="ru-RU" sz="800" dirty="0"/>
          </a:p>
        </p:txBody>
      </p:sp>
      <p:sp>
        <p:nvSpPr>
          <p:cNvPr id="6" name="Скругленный прямоугольник 5"/>
          <p:cNvSpPr/>
          <p:nvPr/>
        </p:nvSpPr>
        <p:spPr>
          <a:xfrm>
            <a:off x="900113" y="115888"/>
            <a:ext cx="7924800" cy="606425"/>
          </a:xfrm>
          <a:prstGeom prst="roundRec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bg1"/>
                </a:solidFill>
                <a:latin typeface="Arial" pitchFamily="34" charset="0"/>
                <a:cs typeface="Arial" pitchFamily="34" charset="0"/>
              </a:rPr>
              <a:t>Социально-экономическая характеристика </a:t>
            </a:r>
          </a:p>
          <a:p>
            <a:pPr algn="ctr">
              <a:defRPr/>
            </a:pPr>
            <a:r>
              <a:rPr lang="ru-RU" sz="2000" b="1" dirty="0">
                <a:solidFill>
                  <a:schemeClr val="bg1"/>
                </a:solidFill>
                <a:latin typeface="Arial" pitchFamily="34" charset="0"/>
                <a:cs typeface="Arial" pitchFamily="34" charset="0"/>
              </a:rPr>
              <a:t>Пензенской области</a:t>
            </a:r>
          </a:p>
        </p:txBody>
      </p:sp>
      <p:pic>
        <p:nvPicPr>
          <p:cNvPr id="1032" name="Picture 5" descr="герб новый"/>
          <p:cNvPicPr>
            <a:picLocks noChangeAspect="1" noChangeArrowheads="1"/>
          </p:cNvPicPr>
          <p:nvPr/>
        </p:nvPicPr>
        <p:blipFill>
          <a:blip r:embed="rId3" cstate="print"/>
          <a:srcRect/>
          <a:stretch>
            <a:fillRect/>
          </a:stretch>
        </p:blipFill>
        <p:spPr bwMode="auto">
          <a:xfrm>
            <a:off x="233363" y="0"/>
            <a:ext cx="528637" cy="685800"/>
          </a:xfrm>
          <a:prstGeom prst="rect">
            <a:avLst/>
          </a:prstGeom>
          <a:noFill/>
          <a:ln w="9525">
            <a:noFill/>
            <a:miter lim="800000"/>
            <a:headEnd/>
            <a:tailEnd/>
          </a:ln>
        </p:spPr>
      </p:pic>
      <p:pic>
        <p:nvPicPr>
          <p:cNvPr id="1033" name="Picture 2" descr="логотип здравоохранения гиф"/>
          <p:cNvPicPr>
            <a:picLocks noChangeAspect="1" noChangeArrowheads="1"/>
          </p:cNvPicPr>
          <p:nvPr/>
        </p:nvPicPr>
        <p:blipFill>
          <a:blip r:embed="rId4" cstate="print"/>
          <a:srcRect/>
          <a:stretch>
            <a:fillRect/>
          </a:stretch>
        </p:blipFill>
        <p:spPr bwMode="auto">
          <a:xfrm>
            <a:off x="47625" y="304800"/>
            <a:ext cx="409575" cy="533400"/>
          </a:xfrm>
          <a:prstGeom prst="rect">
            <a:avLst/>
          </a:prstGeom>
          <a:noFill/>
          <a:ln w="9525">
            <a:noFill/>
            <a:miter lim="800000"/>
            <a:headEnd/>
            <a:tailEnd/>
          </a:ln>
        </p:spPr>
      </p:pic>
      <p:sp>
        <p:nvSpPr>
          <p:cNvPr id="1034" name="TextBox 9"/>
          <p:cNvSpPr txBox="1">
            <a:spLocks noChangeArrowheads="1"/>
          </p:cNvSpPr>
          <p:nvPr/>
        </p:nvSpPr>
        <p:spPr bwMode="auto">
          <a:xfrm>
            <a:off x="376238" y="3048000"/>
            <a:ext cx="895350" cy="400050"/>
          </a:xfrm>
          <a:prstGeom prst="rect">
            <a:avLst/>
          </a:prstGeom>
          <a:noFill/>
          <a:ln w="9525">
            <a:noFill/>
            <a:miter lim="800000"/>
            <a:headEnd/>
            <a:tailEnd/>
          </a:ln>
        </p:spPr>
        <p:txBody>
          <a:bodyPr wrap="none">
            <a:spAutoFit/>
          </a:bodyPr>
          <a:lstStyle/>
          <a:p>
            <a:r>
              <a:rPr lang="ru-RU" sz="1000" dirty="0"/>
              <a:t>Тамбовская</a:t>
            </a:r>
          </a:p>
          <a:p>
            <a:r>
              <a:rPr lang="ru-RU" sz="1000" dirty="0"/>
              <a:t>область</a:t>
            </a:r>
          </a:p>
        </p:txBody>
      </p:sp>
      <p:sp>
        <p:nvSpPr>
          <p:cNvPr id="1035" name="TextBox 10"/>
          <p:cNvSpPr txBox="1">
            <a:spLocks noChangeArrowheads="1"/>
          </p:cNvSpPr>
          <p:nvPr/>
        </p:nvSpPr>
        <p:spPr bwMode="auto">
          <a:xfrm>
            <a:off x="2890838" y="4114800"/>
            <a:ext cx="1676400" cy="246063"/>
          </a:xfrm>
          <a:prstGeom prst="rect">
            <a:avLst/>
          </a:prstGeom>
          <a:noFill/>
          <a:ln w="9525">
            <a:noFill/>
            <a:miter lim="800000"/>
            <a:headEnd/>
            <a:tailEnd/>
          </a:ln>
        </p:spPr>
        <p:txBody>
          <a:bodyPr>
            <a:spAutoFit/>
          </a:bodyPr>
          <a:lstStyle/>
          <a:p>
            <a:r>
              <a:rPr lang="ru-RU" sz="1000" dirty="0"/>
              <a:t>Саратовская  область</a:t>
            </a:r>
          </a:p>
        </p:txBody>
      </p:sp>
      <p:sp>
        <p:nvSpPr>
          <p:cNvPr id="1036" name="TextBox 11"/>
          <p:cNvSpPr txBox="1">
            <a:spLocks noChangeArrowheads="1"/>
          </p:cNvSpPr>
          <p:nvPr/>
        </p:nvSpPr>
        <p:spPr bwMode="auto">
          <a:xfrm>
            <a:off x="2052638" y="820738"/>
            <a:ext cx="1676400" cy="246062"/>
          </a:xfrm>
          <a:prstGeom prst="rect">
            <a:avLst/>
          </a:prstGeom>
          <a:noFill/>
          <a:ln w="9525">
            <a:noFill/>
            <a:miter lim="800000"/>
            <a:headEnd/>
            <a:tailEnd/>
          </a:ln>
        </p:spPr>
        <p:txBody>
          <a:bodyPr>
            <a:spAutoFit/>
          </a:bodyPr>
          <a:lstStyle/>
          <a:p>
            <a:r>
              <a:rPr lang="ru-RU" sz="1000" dirty="0"/>
              <a:t>Республика Мордовия</a:t>
            </a:r>
          </a:p>
        </p:txBody>
      </p:sp>
      <p:sp>
        <p:nvSpPr>
          <p:cNvPr id="1037" name="TextBox 12"/>
          <p:cNvSpPr txBox="1">
            <a:spLocks noChangeArrowheads="1"/>
          </p:cNvSpPr>
          <p:nvPr/>
        </p:nvSpPr>
        <p:spPr bwMode="auto">
          <a:xfrm>
            <a:off x="4795838" y="1143000"/>
            <a:ext cx="990600" cy="400050"/>
          </a:xfrm>
          <a:prstGeom prst="rect">
            <a:avLst/>
          </a:prstGeom>
          <a:noFill/>
          <a:ln w="9525">
            <a:noFill/>
            <a:miter lim="800000"/>
            <a:headEnd/>
            <a:tailEnd/>
          </a:ln>
        </p:spPr>
        <p:txBody>
          <a:bodyPr>
            <a:spAutoFit/>
          </a:bodyPr>
          <a:lstStyle/>
          <a:p>
            <a:pPr algn="ctr"/>
            <a:r>
              <a:rPr lang="ru-RU" sz="1000" dirty="0"/>
              <a:t>Ульяновская область</a:t>
            </a:r>
          </a:p>
        </p:txBody>
      </p:sp>
      <p:sp>
        <p:nvSpPr>
          <p:cNvPr id="20" name="Прямоугольник 19"/>
          <p:cNvSpPr/>
          <p:nvPr/>
        </p:nvSpPr>
        <p:spPr>
          <a:xfrm>
            <a:off x="5800675" y="905470"/>
            <a:ext cx="3417923" cy="923330"/>
          </a:xfrm>
          <a:prstGeom prst="rect">
            <a:avLst/>
          </a:prstGeom>
          <a:noFill/>
        </p:spPr>
        <p:txBody>
          <a:bodyPr wrap="none">
            <a:spAutoFit/>
          </a:bodyPr>
          <a:lstStyle/>
          <a:p>
            <a:pPr algn="ctr">
              <a:defRPr/>
            </a:pPr>
            <a:r>
              <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60000"/>
                    <a:lumOff val="40000"/>
                  </a:schemeClr>
                </a:solidFill>
                <a:effectLst>
                  <a:outerShdw blurRad="41275" dist="12700" dir="12000000" algn="tl" rotWithShape="0">
                    <a:srgbClr val="000000">
                      <a:alpha val="40000"/>
                    </a:srgbClr>
                  </a:outerShdw>
                </a:effectLst>
              </a:rPr>
              <a:t>1 </a:t>
            </a:r>
            <a:r>
              <a:rPr lang="ru-RU"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60000"/>
                    <a:lumOff val="40000"/>
                  </a:schemeClr>
                </a:solidFill>
                <a:effectLst>
                  <a:outerShdw blurRad="41275" dist="12700" dir="12000000" algn="tl" rotWithShape="0">
                    <a:srgbClr val="000000">
                      <a:alpha val="40000"/>
                    </a:srgbClr>
                  </a:outerShdw>
                </a:effectLst>
              </a:rPr>
              <a:t>348,1</a:t>
            </a:r>
            <a:r>
              <a:rPr lang="ru-RU"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60000"/>
                    <a:lumOff val="40000"/>
                  </a:schemeClr>
                </a:solidFill>
                <a:effectLst>
                  <a:outerShdw blurRad="41275" dist="12700" dir="12000000" algn="tl" rotWithShape="0">
                    <a:srgbClr val="000000">
                      <a:alpha val="40000"/>
                    </a:srgbClr>
                  </a:outerShdw>
                </a:effectLst>
              </a:rPr>
              <a:t>чел</a:t>
            </a:r>
            <a:r>
              <a:rPr lang="ru-RU"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60000"/>
                    <a:lumOff val="40000"/>
                  </a:schemeClr>
                </a:solidFill>
                <a:effectLst>
                  <a:outerShdw blurRad="41275" dist="12700" dir="12000000" algn="tl" rotWithShape="0">
                    <a:srgbClr val="000000">
                      <a:alpha val="40000"/>
                    </a:srgbClr>
                  </a:outerShdw>
                </a:effectLst>
              </a:rPr>
              <a:t>.</a:t>
            </a:r>
            <a:endParaRPr lang="ru-RU" sz="8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60000"/>
                  <a:lumOff val="40000"/>
                </a:schemeClr>
              </a:solidFill>
              <a:effectLst>
                <a:outerShdw blurRad="41275" dist="12700" dir="12000000" algn="tl" rotWithShape="0">
                  <a:srgbClr val="000000">
                    <a:alpha val="40000"/>
                  </a:srgbClr>
                </a:outerShdw>
              </a:effectLst>
            </a:endParaRPr>
          </a:p>
        </p:txBody>
      </p:sp>
      <p:pic>
        <p:nvPicPr>
          <p:cNvPr id="1039" name="Picture 28" descr="C:\Program Files\Microsoft Office\MEDIA\CAGCAT10\J0235319.WMF"/>
          <p:cNvPicPr>
            <a:picLocks noChangeAspect="1" noChangeArrowheads="1"/>
          </p:cNvPicPr>
          <p:nvPr/>
        </p:nvPicPr>
        <p:blipFill>
          <a:blip r:embed="rId5" cstate="print"/>
          <a:srcRect/>
          <a:stretch>
            <a:fillRect/>
          </a:stretch>
        </p:blipFill>
        <p:spPr bwMode="auto">
          <a:xfrm>
            <a:off x="5867400" y="1752600"/>
            <a:ext cx="682625" cy="696913"/>
          </a:xfrm>
          <a:prstGeom prst="rect">
            <a:avLst/>
          </a:prstGeom>
          <a:noFill/>
          <a:ln w="9525">
            <a:noFill/>
            <a:miter lim="800000"/>
            <a:headEnd/>
            <a:tailEnd/>
          </a:ln>
        </p:spPr>
      </p:pic>
      <p:sp>
        <p:nvSpPr>
          <p:cNvPr id="21" name="TextBox 20"/>
          <p:cNvSpPr txBox="1"/>
          <p:nvPr/>
        </p:nvSpPr>
        <p:spPr>
          <a:xfrm>
            <a:off x="6477000" y="1916113"/>
            <a:ext cx="981075" cy="461962"/>
          </a:xfrm>
          <a:prstGeom prst="rect">
            <a:avLst/>
          </a:prstGeom>
          <a:noFill/>
        </p:spPr>
        <p:txBody>
          <a:bodyPr wrap="none">
            <a:spAutoFit/>
          </a:bodyPr>
          <a:lstStyle/>
          <a:p>
            <a:pPr algn="ctr">
              <a:defRPr/>
            </a:pPr>
            <a:r>
              <a:rPr lang="ru-RU" sz="1200" b="1" dirty="0">
                <a:solidFill>
                  <a:schemeClr val="accent1">
                    <a:lumMod val="50000"/>
                  </a:schemeClr>
                </a:solidFill>
                <a:effectLst>
                  <a:outerShdw blurRad="38100" dist="38100" dir="2700000" algn="tl">
                    <a:srgbClr val="000000">
                      <a:alpha val="43137"/>
                    </a:srgbClr>
                  </a:outerShdw>
                </a:effectLst>
              </a:rPr>
              <a:t>Городское</a:t>
            </a:r>
          </a:p>
          <a:p>
            <a:pPr algn="ctr">
              <a:defRPr/>
            </a:pPr>
            <a:r>
              <a:rPr lang="ru-RU" sz="1200" b="1" dirty="0">
                <a:solidFill>
                  <a:schemeClr val="accent1">
                    <a:lumMod val="50000"/>
                  </a:schemeClr>
                </a:solidFill>
                <a:effectLst>
                  <a:outerShdw blurRad="38100" dist="38100" dir="2700000" algn="tl">
                    <a:srgbClr val="000000">
                      <a:alpha val="43137"/>
                    </a:srgbClr>
                  </a:outerShdw>
                </a:effectLst>
              </a:rPr>
              <a:t>67,7%</a:t>
            </a:r>
          </a:p>
        </p:txBody>
      </p:sp>
      <p:sp>
        <p:nvSpPr>
          <p:cNvPr id="22" name="TextBox 21"/>
          <p:cNvSpPr txBox="1"/>
          <p:nvPr/>
        </p:nvSpPr>
        <p:spPr>
          <a:xfrm>
            <a:off x="8077200" y="1905000"/>
            <a:ext cx="911225" cy="461963"/>
          </a:xfrm>
          <a:prstGeom prst="rect">
            <a:avLst/>
          </a:prstGeom>
          <a:noFill/>
        </p:spPr>
        <p:txBody>
          <a:bodyPr wrap="none">
            <a:spAutoFit/>
          </a:bodyPr>
          <a:lstStyle/>
          <a:p>
            <a:pPr algn="ctr">
              <a:defRPr/>
            </a:pPr>
            <a:r>
              <a:rPr lang="ru-RU" sz="1200" b="1" dirty="0">
                <a:solidFill>
                  <a:schemeClr val="accent1">
                    <a:lumMod val="50000"/>
                  </a:schemeClr>
                </a:solidFill>
                <a:effectLst>
                  <a:outerShdw blurRad="38100" dist="38100" dir="2700000" algn="tl">
                    <a:srgbClr val="000000">
                      <a:alpha val="43137"/>
                    </a:srgbClr>
                  </a:outerShdw>
                </a:effectLst>
              </a:rPr>
              <a:t>Сельское</a:t>
            </a:r>
          </a:p>
          <a:p>
            <a:pPr algn="ctr">
              <a:defRPr/>
            </a:pPr>
            <a:r>
              <a:rPr lang="ru-RU" sz="1200" b="1" dirty="0">
                <a:solidFill>
                  <a:schemeClr val="accent1">
                    <a:lumMod val="50000"/>
                  </a:schemeClr>
                </a:solidFill>
                <a:effectLst>
                  <a:outerShdw blurRad="38100" dist="38100" dir="2700000" algn="tl">
                    <a:srgbClr val="000000">
                      <a:alpha val="43137"/>
                    </a:srgbClr>
                  </a:outerShdw>
                </a:effectLst>
              </a:rPr>
              <a:t>32,3%</a:t>
            </a:r>
          </a:p>
        </p:txBody>
      </p:sp>
      <p:pic>
        <p:nvPicPr>
          <p:cNvPr id="1042" name="Picture 29" descr="C:\Program Files\Microsoft Office\MEDIA\CAGCAT10\J0149887.WMF"/>
          <p:cNvPicPr>
            <a:picLocks noChangeAspect="1" noChangeArrowheads="1"/>
          </p:cNvPicPr>
          <p:nvPr/>
        </p:nvPicPr>
        <p:blipFill>
          <a:blip r:embed="rId6" cstate="print"/>
          <a:srcRect/>
          <a:stretch>
            <a:fillRect/>
          </a:stretch>
        </p:blipFill>
        <p:spPr bwMode="auto">
          <a:xfrm>
            <a:off x="7467600" y="1828800"/>
            <a:ext cx="696913" cy="558800"/>
          </a:xfrm>
          <a:prstGeom prst="rect">
            <a:avLst/>
          </a:prstGeom>
          <a:noFill/>
          <a:ln w="9525">
            <a:noFill/>
            <a:miter lim="800000"/>
            <a:headEnd/>
            <a:tailEnd/>
          </a:ln>
        </p:spPr>
      </p:pic>
      <p:sp>
        <p:nvSpPr>
          <p:cNvPr id="26" name="TextBox 25"/>
          <p:cNvSpPr txBox="1"/>
          <p:nvPr/>
        </p:nvSpPr>
        <p:spPr>
          <a:xfrm>
            <a:off x="1747838" y="2209800"/>
            <a:ext cx="1603375" cy="584200"/>
          </a:xfrm>
          <a:prstGeom prst="rect">
            <a:avLst/>
          </a:prstGeom>
          <a:noFill/>
        </p:spPr>
        <p:txBody>
          <a:bodyPr wrap="none">
            <a:spAutoFit/>
          </a:bodyPr>
          <a:lstStyle/>
          <a:p>
            <a:pPr>
              <a:defRPr/>
            </a:pPr>
            <a:r>
              <a:rPr lang="ru-RU" sz="3200" b="1" dirty="0">
                <a:solidFill>
                  <a:schemeClr val="accent1">
                    <a:lumMod val="75000"/>
                  </a:schemeClr>
                </a:solidFill>
                <a:effectLst>
                  <a:outerShdw blurRad="38100" dist="38100" dir="2700000" algn="tl">
                    <a:srgbClr val="000000">
                      <a:alpha val="43137"/>
                    </a:srgbClr>
                  </a:outerShdw>
                </a:effectLst>
              </a:rPr>
              <a:t>ПЕНЗА</a:t>
            </a:r>
          </a:p>
        </p:txBody>
      </p:sp>
      <p:sp>
        <p:nvSpPr>
          <p:cNvPr id="28" name="Полилиния 27"/>
          <p:cNvSpPr/>
          <p:nvPr/>
        </p:nvSpPr>
        <p:spPr>
          <a:xfrm>
            <a:off x="211138" y="900113"/>
            <a:ext cx="5497512" cy="3344862"/>
          </a:xfrm>
          <a:custGeom>
            <a:avLst/>
            <a:gdLst>
              <a:gd name="connsiteX0" fmla="*/ 0 w 5497326"/>
              <a:gd name="connsiteY0" fmla="*/ 887105 h 3344078"/>
              <a:gd name="connsiteX1" fmla="*/ 81886 w 5497326"/>
              <a:gd name="connsiteY1" fmla="*/ 586854 h 3344078"/>
              <a:gd name="connsiteX2" fmla="*/ 0 w 5497326"/>
              <a:gd name="connsiteY2" fmla="*/ 586854 h 3344078"/>
              <a:gd name="connsiteX3" fmla="*/ 0 w 5497326"/>
              <a:gd name="connsiteY3" fmla="*/ 436729 h 3344078"/>
              <a:gd name="connsiteX4" fmla="*/ 68238 w 5497326"/>
              <a:gd name="connsiteY4" fmla="*/ 436729 h 3344078"/>
              <a:gd name="connsiteX5" fmla="*/ 122829 w 5497326"/>
              <a:gd name="connsiteY5" fmla="*/ 313899 h 3344078"/>
              <a:gd name="connsiteX6" fmla="*/ 341194 w 5497326"/>
              <a:gd name="connsiteY6" fmla="*/ 300251 h 3344078"/>
              <a:gd name="connsiteX7" fmla="*/ 313898 w 5497326"/>
              <a:gd name="connsiteY7" fmla="*/ 423081 h 3344078"/>
              <a:gd name="connsiteX8" fmla="*/ 464023 w 5497326"/>
              <a:gd name="connsiteY8" fmla="*/ 464024 h 3344078"/>
              <a:gd name="connsiteX9" fmla="*/ 532262 w 5497326"/>
              <a:gd name="connsiteY9" fmla="*/ 327547 h 3344078"/>
              <a:gd name="connsiteX10" fmla="*/ 545910 w 5497326"/>
              <a:gd name="connsiteY10" fmla="*/ 477672 h 3344078"/>
              <a:gd name="connsiteX11" fmla="*/ 627797 w 5497326"/>
              <a:gd name="connsiteY11" fmla="*/ 341194 h 3344078"/>
              <a:gd name="connsiteX12" fmla="*/ 750626 w 5497326"/>
              <a:gd name="connsiteY12" fmla="*/ 395785 h 3344078"/>
              <a:gd name="connsiteX13" fmla="*/ 982638 w 5497326"/>
              <a:gd name="connsiteY13" fmla="*/ 423081 h 3344078"/>
              <a:gd name="connsiteX14" fmla="*/ 1091820 w 5497326"/>
              <a:gd name="connsiteY14" fmla="*/ 409433 h 3344078"/>
              <a:gd name="connsiteX15" fmla="*/ 1078173 w 5497326"/>
              <a:gd name="connsiteY15" fmla="*/ 286603 h 3344078"/>
              <a:gd name="connsiteX16" fmla="*/ 1201003 w 5497326"/>
              <a:gd name="connsiteY16" fmla="*/ 368490 h 3344078"/>
              <a:gd name="connsiteX17" fmla="*/ 1201003 w 5497326"/>
              <a:gd name="connsiteY17" fmla="*/ 368490 h 3344078"/>
              <a:gd name="connsiteX18" fmla="*/ 1146411 w 5497326"/>
              <a:gd name="connsiteY18" fmla="*/ 204717 h 3344078"/>
              <a:gd name="connsiteX19" fmla="*/ 1241946 w 5497326"/>
              <a:gd name="connsiteY19" fmla="*/ 81887 h 3344078"/>
              <a:gd name="connsiteX20" fmla="*/ 1364776 w 5497326"/>
              <a:gd name="connsiteY20" fmla="*/ 0 h 3344078"/>
              <a:gd name="connsiteX21" fmla="*/ 1514901 w 5497326"/>
              <a:gd name="connsiteY21" fmla="*/ 122830 h 3344078"/>
              <a:gd name="connsiteX22" fmla="*/ 1610435 w 5497326"/>
              <a:gd name="connsiteY22" fmla="*/ 27296 h 3344078"/>
              <a:gd name="connsiteX23" fmla="*/ 1705970 w 5497326"/>
              <a:gd name="connsiteY23" fmla="*/ 122830 h 3344078"/>
              <a:gd name="connsiteX24" fmla="*/ 1856095 w 5497326"/>
              <a:gd name="connsiteY24" fmla="*/ 177421 h 3344078"/>
              <a:gd name="connsiteX25" fmla="*/ 1856095 w 5497326"/>
              <a:gd name="connsiteY25" fmla="*/ 109182 h 3344078"/>
              <a:gd name="connsiteX26" fmla="*/ 2006220 w 5497326"/>
              <a:gd name="connsiteY26" fmla="*/ 272955 h 3344078"/>
              <a:gd name="connsiteX27" fmla="*/ 2088107 w 5497326"/>
              <a:gd name="connsiteY27" fmla="*/ 327547 h 3344078"/>
              <a:gd name="connsiteX28" fmla="*/ 2006220 w 5497326"/>
              <a:gd name="connsiteY28" fmla="*/ 436729 h 3344078"/>
              <a:gd name="connsiteX29" fmla="*/ 2129050 w 5497326"/>
              <a:gd name="connsiteY29" fmla="*/ 559558 h 3344078"/>
              <a:gd name="connsiteX30" fmla="*/ 2224585 w 5497326"/>
              <a:gd name="connsiteY30" fmla="*/ 559558 h 3344078"/>
              <a:gd name="connsiteX31" fmla="*/ 2224585 w 5497326"/>
              <a:gd name="connsiteY31" fmla="*/ 559558 h 3344078"/>
              <a:gd name="connsiteX32" fmla="*/ 2279176 w 5497326"/>
              <a:gd name="connsiteY32" fmla="*/ 627797 h 3344078"/>
              <a:gd name="connsiteX33" fmla="*/ 2374710 w 5497326"/>
              <a:gd name="connsiteY33" fmla="*/ 627797 h 3344078"/>
              <a:gd name="connsiteX34" fmla="*/ 2388358 w 5497326"/>
              <a:gd name="connsiteY34" fmla="*/ 696036 h 3344078"/>
              <a:gd name="connsiteX35" fmla="*/ 2565779 w 5497326"/>
              <a:gd name="connsiteY35" fmla="*/ 586854 h 3344078"/>
              <a:gd name="connsiteX36" fmla="*/ 2661313 w 5497326"/>
              <a:gd name="connsiteY36" fmla="*/ 723332 h 3344078"/>
              <a:gd name="connsiteX37" fmla="*/ 2797791 w 5497326"/>
              <a:gd name="connsiteY37" fmla="*/ 655093 h 3344078"/>
              <a:gd name="connsiteX38" fmla="*/ 2947916 w 5497326"/>
              <a:gd name="connsiteY38" fmla="*/ 641445 h 3344078"/>
              <a:gd name="connsiteX39" fmla="*/ 2838734 w 5497326"/>
              <a:gd name="connsiteY39" fmla="*/ 518615 h 3344078"/>
              <a:gd name="connsiteX40" fmla="*/ 2852382 w 5497326"/>
              <a:gd name="connsiteY40" fmla="*/ 491320 h 3344078"/>
              <a:gd name="connsiteX41" fmla="*/ 2784143 w 5497326"/>
              <a:gd name="connsiteY41" fmla="*/ 423081 h 3344078"/>
              <a:gd name="connsiteX42" fmla="*/ 2784143 w 5497326"/>
              <a:gd name="connsiteY42" fmla="*/ 300251 h 3344078"/>
              <a:gd name="connsiteX43" fmla="*/ 2893325 w 5497326"/>
              <a:gd name="connsiteY43" fmla="*/ 245660 h 3344078"/>
              <a:gd name="connsiteX44" fmla="*/ 3029803 w 5497326"/>
              <a:gd name="connsiteY44" fmla="*/ 245660 h 3344078"/>
              <a:gd name="connsiteX45" fmla="*/ 3029803 w 5497326"/>
              <a:gd name="connsiteY45" fmla="*/ 150126 h 3344078"/>
              <a:gd name="connsiteX46" fmla="*/ 3166280 w 5497326"/>
              <a:gd name="connsiteY46" fmla="*/ 150126 h 3344078"/>
              <a:gd name="connsiteX47" fmla="*/ 3234519 w 5497326"/>
              <a:gd name="connsiteY47" fmla="*/ 109182 h 3344078"/>
              <a:gd name="connsiteX48" fmla="*/ 3398292 w 5497326"/>
              <a:gd name="connsiteY48" fmla="*/ 150126 h 3344078"/>
              <a:gd name="connsiteX49" fmla="*/ 3521122 w 5497326"/>
              <a:gd name="connsiteY49" fmla="*/ 163773 h 3344078"/>
              <a:gd name="connsiteX50" fmla="*/ 3562065 w 5497326"/>
              <a:gd name="connsiteY50" fmla="*/ 259308 h 3344078"/>
              <a:gd name="connsiteX51" fmla="*/ 3575713 w 5497326"/>
              <a:gd name="connsiteY51" fmla="*/ 313899 h 3344078"/>
              <a:gd name="connsiteX52" fmla="*/ 3643952 w 5497326"/>
              <a:gd name="connsiteY52" fmla="*/ 313899 h 3344078"/>
              <a:gd name="connsiteX53" fmla="*/ 3712191 w 5497326"/>
              <a:gd name="connsiteY53" fmla="*/ 245660 h 3344078"/>
              <a:gd name="connsiteX54" fmla="*/ 3835020 w 5497326"/>
              <a:gd name="connsiteY54" fmla="*/ 272955 h 3344078"/>
              <a:gd name="connsiteX55" fmla="*/ 3807725 w 5497326"/>
              <a:gd name="connsiteY55" fmla="*/ 204717 h 3344078"/>
              <a:gd name="connsiteX56" fmla="*/ 3875964 w 5497326"/>
              <a:gd name="connsiteY56" fmla="*/ 204717 h 3344078"/>
              <a:gd name="connsiteX57" fmla="*/ 4012441 w 5497326"/>
              <a:gd name="connsiteY57" fmla="*/ 259308 h 3344078"/>
              <a:gd name="connsiteX58" fmla="*/ 4039737 w 5497326"/>
              <a:gd name="connsiteY58" fmla="*/ 245660 h 3344078"/>
              <a:gd name="connsiteX59" fmla="*/ 4026089 w 5497326"/>
              <a:gd name="connsiteY59" fmla="*/ 163773 h 3344078"/>
              <a:gd name="connsiteX60" fmla="*/ 4217158 w 5497326"/>
              <a:gd name="connsiteY60" fmla="*/ 109182 h 3344078"/>
              <a:gd name="connsiteX61" fmla="*/ 4285397 w 5497326"/>
              <a:gd name="connsiteY61" fmla="*/ 27296 h 3344078"/>
              <a:gd name="connsiteX62" fmla="*/ 4339988 w 5497326"/>
              <a:gd name="connsiteY62" fmla="*/ 68239 h 3344078"/>
              <a:gd name="connsiteX63" fmla="*/ 4421874 w 5497326"/>
              <a:gd name="connsiteY63" fmla="*/ 150126 h 3344078"/>
              <a:gd name="connsiteX64" fmla="*/ 4599295 w 5497326"/>
              <a:gd name="connsiteY64" fmla="*/ 245660 h 3344078"/>
              <a:gd name="connsiteX65" fmla="*/ 4572000 w 5497326"/>
              <a:gd name="connsiteY65" fmla="*/ 354842 h 3344078"/>
              <a:gd name="connsiteX66" fmla="*/ 4503761 w 5497326"/>
              <a:gd name="connsiteY66" fmla="*/ 450376 h 3344078"/>
              <a:gd name="connsiteX67" fmla="*/ 4640238 w 5497326"/>
              <a:gd name="connsiteY67" fmla="*/ 450376 h 3344078"/>
              <a:gd name="connsiteX68" fmla="*/ 4681182 w 5497326"/>
              <a:gd name="connsiteY68" fmla="*/ 477672 h 3344078"/>
              <a:gd name="connsiteX69" fmla="*/ 4626591 w 5497326"/>
              <a:gd name="connsiteY69" fmla="*/ 518615 h 3344078"/>
              <a:gd name="connsiteX70" fmla="*/ 4653886 w 5497326"/>
              <a:gd name="connsiteY70" fmla="*/ 573206 h 3344078"/>
              <a:gd name="connsiteX71" fmla="*/ 4722125 w 5497326"/>
              <a:gd name="connsiteY71" fmla="*/ 504967 h 3344078"/>
              <a:gd name="connsiteX72" fmla="*/ 4749420 w 5497326"/>
              <a:gd name="connsiteY72" fmla="*/ 573206 h 3344078"/>
              <a:gd name="connsiteX73" fmla="*/ 4776716 w 5497326"/>
              <a:gd name="connsiteY73" fmla="*/ 682388 h 3344078"/>
              <a:gd name="connsiteX74" fmla="*/ 4872250 w 5497326"/>
              <a:gd name="connsiteY74" fmla="*/ 736979 h 3344078"/>
              <a:gd name="connsiteX75" fmla="*/ 4872250 w 5497326"/>
              <a:gd name="connsiteY75" fmla="*/ 832514 h 3344078"/>
              <a:gd name="connsiteX76" fmla="*/ 4831307 w 5497326"/>
              <a:gd name="connsiteY76" fmla="*/ 941696 h 3344078"/>
              <a:gd name="connsiteX77" fmla="*/ 4885898 w 5497326"/>
              <a:gd name="connsiteY77" fmla="*/ 900752 h 3344078"/>
              <a:gd name="connsiteX78" fmla="*/ 4913194 w 5497326"/>
              <a:gd name="connsiteY78" fmla="*/ 941696 h 3344078"/>
              <a:gd name="connsiteX79" fmla="*/ 4899546 w 5497326"/>
              <a:gd name="connsiteY79" fmla="*/ 996287 h 3344078"/>
              <a:gd name="connsiteX80" fmla="*/ 4954137 w 5497326"/>
              <a:gd name="connsiteY80" fmla="*/ 1037230 h 3344078"/>
              <a:gd name="connsiteX81" fmla="*/ 4954137 w 5497326"/>
              <a:gd name="connsiteY81" fmla="*/ 1037230 h 3344078"/>
              <a:gd name="connsiteX82" fmla="*/ 5022376 w 5497326"/>
              <a:gd name="connsiteY82" fmla="*/ 1078173 h 3344078"/>
              <a:gd name="connsiteX83" fmla="*/ 5104262 w 5497326"/>
              <a:gd name="connsiteY83" fmla="*/ 1037230 h 3344078"/>
              <a:gd name="connsiteX84" fmla="*/ 5131558 w 5497326"/>
              <a:gd name="connsiteY84" fmla="*/ 1132764 h 3344078"/>
              <a:gd name="connsiteX85" fmla="*/ 5227092 w 5497326"/>
              <a:gd name="connsiteY85" fmla="*/ 1173708 h 3344078"/>
              <a:gd name="connsiteX86" fmla="*/ 5349922 w 5497326"/>
              <a:gd name="connsiteY86" fmla="*/ 1269242 h 3344078"/>
              <a:gd name="connsiteX87" fmla="*/ 5377217 w 5497326"/>
              <a:gd name="connsiteY87" fmla="*/ 1405720 h 3344078"/>
              <a:gd name="connsiteX88" fmla="*/ 5418161 w 5497326"/>
              <a:gd name="connsiteY88" fmla="*/ 1405720 h 3344078"/>
              <a:gd name="connsiteX89" fmla="*/ 5418161 w 5497326"/>
              <a:gd name="connsiteY89" fmla="*/ 1501254 h 3344078"/>
              <a:gd name="connsiteX90" fmla="*/ 5349922 w 5497326"/>
              <a:gd name="connsiteY90" fmla="*/ 1501254 h 3344078"/>
              <a:gd name="connsiteX91" fmla="*/ 5349922 w 5497326"/>
              <a:gd name="connsiteY91" fmla="*/ 1569493 h 3344078"/>
              <a:gd name="connsiteX92" fmla="*/ 5445456 w 5497326"/>
              <a:gd name="connsiteY92" fmla="*/ 1624084 h 3344078"/>
              <a:gd name="connsiteX93" fmla="*/ 5431809 w 5497326"/>
              <a:gd name="connsiteY93" fmla="*/ 1719618 h 3344078"/>
              <a:gd name="connsiteX94" fmla="*/ 5377217 w 5497326"/>
              <a:gd name="connsiteY94" fmla="*/ 1787857 h 3344078"/>
              <a:gd name="connsiteX95" fmla="*/ 5431809 w 5497326"/>
              <a:gd name="connsiteY95" fmla="*/ 1815152 h 3344078"/>
              <a:gd name="connsiteX96" fmla="*/ 5404513 w 5497326"/>
              <a:gd name="connsiteY96" fmla="*/ 1937982 h 3344078"/>
              <a:gd name="connsiteX97" fmla="*/ 5404513 w 5497326"/>
              <a:gd name="connsiteY97" fmla="*/ 2088108 h 3344078"/>
              <a:gd name="connsiteX98" fmla="*/ 5390865 w 5497326"/>
              <a:gd name="connsiteY98" fmla="*/ 2156347 h 3344078"/>
              <a:gd name="connsiteX99" fmla="*/ 5459104 w 5497326"/>
              <a:gd name="connsiteY99" fmla="*/ 2251881 h 3344078"/>
              <a:gd name="connsiteX100" fmla="*/ 5486400 w 5497326"/>
              <a:gd name="connsiteY100" fmla="*/ 2306472 h 3344078"/>
              <a:gd name="connsiteX101" fmla="*/ 5445456 w 5497326"/>
              <a:gd name="connsiteY101" fmla="*/ 2415654 h 3344078"/>
              <a:gd name="connsiteX102" fmla="*/ 5418161 w 5497326"/>
              <a:gd name="connsiteY102" fmla="*/ 2483893 h 3344078"/>
              <a:gd name="connsiteX103" fmla="*/ 5308979 w 5497326"/>
              <a:gd name="connsiteY103" fmla="*/ 2511188 h 3344078"/>
              <a:gd name="connsiteX104" fmla="*/ 5281683 w 5497326"/>
              <a:gd name="connsiteY104" fmla="*/ 2593075 h 3344078"/>
              <a:gd name="connsiteX105" fmla="*/ 5268035 w 5497326"/>
              <a:gd name="connsiteY105" fmla="*/ 2661314 h 3344078"/>
              <a:gd name="connsiteX106" fmla="*/ 5158853 w 5497326"/>
              <a:gd name="connsiteY106" fmla="*/ 2661314 h 3344078"/>
              <a:gd name="connsiteX107" fmla="*/ 5104262 w 5497326"/>
              <a:gd name="connsiteY107" fmla="*/ 2524836 h 3344078"/>
              <a:gd name="connsiteX108" fmla="*/ 5049671 w 5497326"/>
              <a:gd name="connsiteY108" fmla="*/ 2565779 h 3344078"/>
              <a:gd name="connsiteX109" fmla="*/ 5049671 w 5497326"/>
              <a:gd name="connsiteY109" fmla="*/ 2483893 h 3344078"/>
              <a:gd name="connsiteX110" fmla="*/ 5008728 w 5497326"/>
              <a:gd name="connsiteY110" fmla="*/ 2552132 h 3344078"/>
              <a:gd name="connsiteX111" fmla="*/ 4940489 w 5497326"/>
              <a:gd name="connsiteY111" fmla="*/ 2524836 h 3344078"/>
              <a:gd name="connsiteX112" fmla="*/ 4858603 w 5497326"/>
              <a:gd name="connsiteY112" fmla="*/ 2593075 h 3344078"/>
              <a:gd name="connsiteX113" fmla="*/ 4763068 w 5497326"/>
              <a:gd name="connsiteY113" fmla="*/ 2524836 h 3344078"/>
              <a:gd name="connsiteX114" fmla="*/ 4667534 w 5497326"/>
              <a:gd name="connsiteY114" fmla="*/ 2593075 h 3344078"/>
              <a:gd name="connsiteX115" fmla="*/ 4708477 w 5497326"/>
              <a:gd name="connsiteY115" fmla="*/ 2674961 h 3344078"/>
              <a:gd name="connsiteX116" fmla="*/ 4653886 w 5497326"/>
              <a:gd name="connsiteY116" fmla="*/ 2702257 h 3344078"/>
              <a:gd name="connsiteX117" fmla="*/ 4558352 w 5497326"/>
              <a:gd name="connsiteY117" fmla="*/ 2702257 h 3344078"/>
              <a:gd name="connsiteX118" fmla="*/ 4558352 w 5497326"/>
              <a:gd name="connsiteY118" fmla="*/ 2838735 h 3344078"/>
              <a:gd name="connsiteX119" fmla="*/ 4558352 w 5497326"/>
              <a:gd name="connsiteY119" fmla="*/ 2838735 h 3344078"/>
              <a:gd name="connsiteX120" fmla="*/ 4462817 w 5497326"/>
              <a:gd name="connsiteY120" fmla="*/ 2838735 h 3344078"/>
              <a:gd name="connsiteX121" fmla="*/ 4367283 w 5497326"/>
              <a:gd name="connsiteY121" fmla="*/ 2934269 h 3344078"/>
              <a:gd name="connsiteX122" fmla="*/ 4408226 w 5497326"/>
              <a:gd name="connsiteY122" fmla="*/ 2975212 h 3344078"/>
              <a:gd name="connsiteX123" fmla="*/ 4339988 w 5497326"/>
              <a:gd name="connsiteY123" fmla="*/ 3084394 h 3344078"/>
              <a:gd name="connsiteX124" fmla="*/ 4244453 w 5497326"/>
              <a:gd name="connsiteY124" fmla="*/ 3057099 h 3344078"/>
              <a:gd name="connsiteX125" fmla="*/ 4203510 w 5497326"/>
              <a:gd name="connsiteY125" fmla="*/ 3029803 h 3344078"/>
              <a:gd name="connsiteX126" fmla="*/ 4135271 w 5497326"/>
              <a:gd name="connsiteY126" fmla="*/ 3057099 h 3344078"/>
              <a:gd name="connsiteX127" fmla="*/ 4107976 w 5497326"/>
              <a:gd name="connsiteY127" fmla="*/ 2947917 h 3344078"/>
              <a:gd name="connsiteX128" fmla="*/ 4039737 w 5497326"/>
              <a:gd name="connsiteY128" fmla="*/ 3016155 h 3344078"/>
              <a:gd name="connsiteX129" fmla="*/ 4012441 w 5497326"/>
              <a:gd name="connsiteY129" fmla="*/ 2920621 h 3344078"/>
              <a:gd name="connsiteX130" fmla="*/ 3957850 w 5497326"/>
              <a:gd name="connsiteY130" fmla="*/ 2961564 h 3344078"/>
              <a:gd name="connsiteX131" fmla="*/ 3835020 w 5497326"/>
              <a:gd name="connsiteY131" fmla="*/ 2975212 h 3344078"/>
              <a:gd name="connsiteX132" fmla="*/ 3835020 w 5497326"/>
              <a:gd name="connsiteY132" fmla="*/ 3029803 h 3344078"/>
              <a:gd name="connsiteX133" fmla="*/ 3725838 w 5497326"/>
              <a:gd name="connsiteY133" fmla="*/ 3125338 h 3344078"/>
              <a:gd name="connsiteX134" fmla="*/ 3698543 w 5497326"/>
              <a:gd name="connsiteY134" fmla="*/ 3057099 h 3344078"/>
              <a:gd name="connsiteX135" fmla="*/ 3630304 w 5497326"/>
              <a:gd name="connsiteY135" fmla="*/ 3098042 h 3344078"/>
              <a:gd name="connsiteX136" fmla="*/ 3589361 w 5497326"/>
              <a:gd name="connsiteY136" fmla="*/ 3138985 h 3344078"/>
              <a:gd name="connsiteX137" fmla="*/ 3480179 w 5497326"/>
              <a:gd name="connsiteY137" fmla="*/ 3111690 h 3344078"/>
              <a:gd name="connsiteX138" fmla="*/ 3411940 w 5497326"/>
              <a:gd name="connsiteY138" fmla="*/ 3029803 h 3344078"/>
              <a:gd name="connsiteX139" fmla="*/ 3357349 w 5497326"/>
              <a:gd name="connsiteY139" fmla="*/ 3111690 h 3344078"/>
              <a:gd name="connsiteX140" fmla="*/ 3357349 w 5497326"/>
              <a:gd name="connsiteY140" fmla="*/ 3261815 h 3344078"/>
              <a:gd name="connsiteX141" fmla="*/ 3316406 w 5497326"/>
              <a:gd name="connsiteY141" fmla="*/ 3275463 h 3344078"/>
              <a:gd name="connsiteX142" fmla="*/ 3220871 w 5497326"/>
              <a:gd name="connsiteY142" fmla="*/ 3179929 h 3344078"/>
              <a:gd name="connsiteX143" fmla="*/ 3125337 w 5497326"/>
              <a:gd name="connsiteY143" fmla="*/ 3193576 h 3344078"/>
              <a:gd name="connsiteX144" fmla="*/ 3125337 w 5497326"/>
              <a:gd name="connsiteY144" fmla="*/ 3098042 h 3344078"/>
              <a:gd name="connsiteX145" fmla="*/ 3084394 w 5497326"/>
              <a:gd name="connsiteY145" fmla="*/ 3002508 h 3344078"/>
              <a:gd name="connsiteX146" fmla="*/ 2975211 w 5497326"/>
              <a:gd name="connsiteY146" fmla="*/ 3016155 h 3344078"/>
              <a:gd name="connsiteX147" fmla="*/ 2906973 w 5497326"/>
              <a:gd name="connsiteY147" fmla="*/ 2975212 h 3344078"/>
              <a:gd name="connsiteX148" fmla="*/ 2797791 w 5497326"/>
              <a:gd name="connsiteY148" fmla="*/ 2975212 h 3344078"/>
              <a:gd name="connsiteX149" fmla="*/ 2784143 w 5497326"/>
              <a:gd name="connsiteY149" fmla="*/ 2934269 h 3344078"/>
              <a:gd name="connsiteX150" fmla="*/ 2715904 w 5497326"/>
              <a:gd name="connsiteY150" fmla="*/ 2825087 h 3344078"/>
              <a:gd name="connsiteX151" fmla="*/ 2674961 w 5497326"/>
              <a:gd name="connsiteY151" fmla="*/ 2879678 h 3344078"/>
              <a:gd name="connsiteX152" fmla="*/ 2702256 w 5497326"/>
              <a:gd name="connsiteY152" fmla="*/ 3043451 h 3344078"/>
              <a:gd name="connsiteX153" fmla="*/ 2661313 w 5497326"/>
              <a:gd name="connsiteY153" fmla="*/ 3084394 h 3344078"/>
              <a:gd name="connsiteX154" fmla="*/ 2620370 w 5497326"/>
              <a:gd name="connsiteY154" fmla="*/ 3084394 h 3344078"/>
              <a:gd name="connsiteX155" fmla="*/ 2538483 w 5497326"/>
              <a:gd name="connsiteY155" fmla="*/ 3070747 h 3344078"/>
              <a:gd name="connsiteX156" fmla="*/ 2538483 w 5497326"/>
              <a:gd name="connsiteY156" fmla="*/ 3152633 h 3344078"/>
              <a:gd name="connsiteX157" fmla="*/ 2497540 w 5497326"/>
              <a:gd name="connsiteY157" fmla="*/ 3220872 h 3344078"/>
              <a:gd name="connsiteX158" fmla="*/ 2552131 w 5497326"/>
              <a:gd name="connsiteY158" fmla="*/ 3302758 h 3344078"/>
              <a:gd name="connsiteX159" fmla="*/ 2402006 w 5497326"/>
              <a:gd name="connsiteY159" fmla="*/ 3234520 h 3344078"/>
              <a:gd name="connsiteX160" fmla="*/ 2320119 w 5497326"/>
              <a:gd name="connsiteY160" fmla="*/ 3207224 h 3344078"/>
              <a:gd name="connsiteX161" fmla="*/ 2320119 w 5497326"/>
              <a:gd name="connsiteY161" fmla="*/ 3207224 h 3344078"/>
              <a:gd name="connsiteX162" fmla="*/ 2169994 w 5497326"/>
              <a:gd name="connsiteY162" fmla="*/ 3179929 h 3344078"/>
              <a:gd name="connsiteX163" fmla="*/ 2115403 w 5497326"/>
              <a:gd name="connsiteY163" fmla="*/ 3193576 h 3344078"/>
              <a:gd name="connsiteX164" fmla="*/ 1978925 w 5497326"/>
              <a:gd name="connsiteY164" fmla="*/ 3084394 h 3344078"/>
              <a:gd name="connsiteX165" fmla="*/ 1951629 w 5497326"/>
              <a:gd name="connsiteY165" fmla="*/ 3125338 h 3344078"/>
              <a:gd name="connsiteX166" fmla="*/ 1856095 w 5497326"/>
              <a:gd name="connsiteY166" fmla="*/ 3029803 h 3344078"/>
              <a:gd name="connsiteX167" fmla="*/ 1719617 w 5497326"/>
              <a:gd name="connsiteY167" fmla="*/ 3098042 h 3344078"/>
              <a:gd name="connsiteX168" fmla="*/ 1596788 w 5497326"/>
              <a:gd name="connsiteY168" fmla="*/ 3057099 h 3344078"/>
              <a:gd name="connsiteX169" fmla="*/ 1514901 w 5497326"/>
              <a:gd name="connsiteY169" fmla="*/ 3125338 h 3344078"/>
              <a:gd name="connsiteX170" fmla="*/ 1405719 w 5497326"/>
              <a:gd name="connsiteY170" fmla="*/ 3111690 h 3344078"/>
              <a:gd name="connsiteX171" fmla="*/ 1405719 w 5497326"/>
              <a:gd name="connsiteY171" fmla="*/ 3179929 h 3344078"/>
              <a:gd name="connsiteX172" fmla="*/ 1296537 w 5497326"/>
              <a:gd name="connsiteY172" fmla="*/ 3084394 h 3344078"/>
              <a:gd name="connsiteX173" fmla="*/ 1337480 w 5497326"/>
              <a:gd name="connsiteY173" fmla="*/ 3016155 h 3344078"/>
              <a:gd name="connsiteX174" fmla="*/ 1228298 w 5497326"/>
              <a:gd name="connsiteY174" fmla="*/ 2975212 h 3344078"/>
              <a:gd name="connsiteX175" fmla="*/ 1132764 w 5497326"/>
              <a:gd name="connsiteY175" fmla="*/ 2975212 h 3344078"/>
              <a:gd name="connsiteX176" fmla="*/ 1119116 w 5497326"/>
              <a:gd name="connsiteY176" fmla="*/ 3084394 h 3344078"/>
              <a:gd name="connsiteX177" fmla="*/ 996286 w 5497326"/>
              <a:gd name="connsiteY177" fmla="*/ 3125338 h 3344078"/>
              <a:gd name="connsiteX178" fmla="*/ 982638 w 5497326"/>
              <a:gd name="connsiteY178" fmla="*/ 3070747 h 3344078"/>
              <a:gd name="connsiteX179" fmla="*/ 1037229 w 5497326"/>
              <a:gd name="connsiteY179" fmla="*/ 3002508 h 3344078"/>
              <a:gd name="connsiteX180" fmla="*/ 1009934 w 5497326"/>
              <a:gd name="connsiteY180" fmla="*/ 2906973 h 3344078"/>
              <a:gd name="connsiteX181" fmla="*/ 1037229 w 5497326"/>
              <a:gd name="connsiteY181" fmla="*/ 2852382 h 3344078"/>
              <a:gd name="connsiteX182" fmla="*/ 982638 w 5497326"/>
              <a:gd name="connsiteY182" fmla="*/ 2756848 h 3344078"/>
              <a:gd name="connsiteX183" fmla="*/ 1119116 w 5497326"/>
              <a:gd name="connsiteY183" fmla="*/ 2688609 h 3344078"/>
              <a:gd name="connsiteX184" fmla="*/ 1241946 w 5497326"/>
              <a:gd name="connsiteY184" fmla="*/ 2620370 h 3344078"/>
              <a:gd name="connsiteX185" fmla="*/ 1187355 w 5497326"/>
              <a:gd name="connsiteY185" fmla="*/ 2442949 h 3344078"/>
              <a:gd name="connsiteX186" fmla="*/ 1091820 w 5497326"/>
              <a:gd name="connsiteY186" fmla="*/ 2320120 h 3344078"/>
              <a:gd name="connsiteX187" fmla="*/ 900752 w 5497326"/>
              <a:gd name="connsiteY187" fmla="*/ 2101755 h 3344078"/>
              <a:gd name="connsiteX188" fmla="*/ 928047 w 5497326"/>
              <a:gd name="connsiteY188" fmla="*/ 2033517 h 3344078"/>
              <a:gd name="connsiteX189" fmla="*/ 764274 w 5497326"/>
              <a:gd name="connsiteY189" fmla="*/ 1965278 h 3344078"/>
              <a:gd name="connsiteX190" fmla="*/ 655092 w 5497326"/>
              <a:gd name="connsiteY190" fmla="*/ 1856096 h 3344078"/>
              <a:gd name="connsiteX191" fmla="*/ 614149 w 5497326"/>
              <a:gd name="connsiteY191" fmla="*/ 1760561 h 3344078"/>
              <a:gd name="connsiteX192" fmla="*/ 532262 w 5497326"/>
              <a:gd name="connsiteY192" fmla="*/ 1665027 h 3344078"/>
              <a:gd name="connsiteX193" fmla="*/ 491319 w 5497326"/>
              <a:gd name="connsiteY193" fmla="*/ 1692323 h 3344078"/>
              <a:gd name="connsiteX194" fmla="*/ 436728 w 5497326"/>
              <a:gd name="connsiteY194" fmla="*/ 1624084 h 3344078"/>
              <a:gd name="connsiteX195" fmla="*/ 464023 w 5497326"/>
              <a:gd name="connsiteY195" fmla="*/ 1555845 h 3344078"/>
              <a:gd name="connsiteX196" fmla="*/ 382137 w 5497326"/>
              <a:gd name="connsiteY196" fmla="*/ 1473958 h 3344078"/>
              <a:gd name="connsiteX197" fmla="*/ 354841 w 5497326"/>
              <a:gd name="connsiteY197" fmla="*/ 1323833 h 3344078"/>
              <a:gd name="connsiteX198" fmla="*/ 259307 w 5497326"/>
              <a:gd name="connsiteY198" fmla="*/ 1296538 h 3344078"/>
              <a:gd name="connsiteX199" fmla="*/ 204716 w 5497326"/>
              <a:gd name="connsiteY199" fmla="*/ 1228299 h 3344078"/>
              <a:gd name="connsiteX200" fmla="*/ 136477 w 5497326"/>
              <a:gd name="connsiteY200" fmla="*/ 1228299 h 3344078"/>
              <a:gd name="connsiteX201" fmla="*/ 163773 w 5497326"/>
              <a:gd name="connsiteY201" fmla="*/ 1146412 h 3344078"/>
              <a:gd name="connsiteX202" fmla="*/ 218364 w 5497326"/>
              <a:gd name="connsiteY202" fmla="*/ 1064526 h 3344078"/>
              <a:gd name="connsiteX203" fmla="*/ 163773 w 5497326"/>
              <a:gd name="connsiteY203" fmla="*/ 1009935 h 3344078"/>
              <a:gd name="connsiteX204" fmla="*/ 54591 w 5497326"/>
              <a:gd name="connsiteY204" fmla="*/ 996287 h 3344078"/>
              <a:gd name="connsiteX205" fmla="*/ 0 w 5497326"/>
              <a:gd name="connsiteY205" fmla="*/ 887105 h 33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5497326" h="3344078">
                <a:moveTo>
                  <a:pt x="0" y="887105"/>
                </a:moveTo>
                <a:lnTo>
                  <a:pt x="81886" y="586854"/>
                </a:lnTo>
                <a:lnTo>
                  <a:pt x="0" y="586854"/>
                </a:lnTo>
                <a:lnTo>
                  <a:pt x="0" y="436729"/>
                </a:lnTo>
                <a:lnTo>
                  <a:pt x="68238" y="436729"/>
                </a:lnTo>
                <a:cubicBezTo>
                  <a:pt x="83393" y="300335"/>
                  <a:pt x="40691" y="313899"/>
                  <a:pt x="122829" y="313899"/>
                </a:cubicBezTo>
                <a:cubicBezTo>
                  <a:pt x="359382" y="299984"/>
                  <a:pt x="432312" y="300251"/>
                  <a:pt x="341194" y="300251"/>
                </a:cubicBezTo>
                <a:lnTo>
                  <a:pt x="313898" y="423081"/>
                </a:lnTo>
                <a:lnTo>
                  <a:pt x="464023" y="464024"/>
                </a:lnTo>
                <a:lnTo>
                  <a:pt x="532262" y="327547"/>
                </a:lnTo>
                <a:lnTo>
                  <a:pt x="545910" y="477672"/>
                </a:lnTo>
                <a:lnTo>
                  <a:pt x="627797" y="341194"/>
                </a:lnTo>
                <a:lnTo>
                  <a:pt x="750626" y="395785"/>
                </a:lnTo>
                <a:lnTo>
                  <a:pt x="982638" y="423081"/>
                </a:lnTo>
                <a:lnTo>
                  <a:pt x="1091820" y="409433"/>
                </a:lnTo>
                <a:lnTo>
                  <a:pt x="1078173" y="286603"/>
                </a:lnTo>
                <a:lnTo>
                  <a:pt x="1201003" y="368490"/>
                </a:lnTo>
                <a:lnTo>
                  <a:pt x="1201003" y="368490"/>
                </a:lnTo>
                <a:lnTo>
                  <a:pt x="1146411" y="204717"/>
                </a:lnTo>
                <a:lnTo>
                  <a:pt x="1241946" y="81887"/>
                </a:lnTo>
                <a:lnTo>
                  <a:pt x="1364776" y="0"/>
                </a:lnTo>
                <a:lnTo>
                  <a:pt x="1514901" y="122830"/>
                </a:lnTo>
                <a:lnTo>
                  <a:pt x="1610435" y="27296"/>
                </a:lnTo>
                <a:lnTo>
                  <a:pt x="1705970" y="122830"/>
                </a:lnTo>
                <a:lnTo>
                  <a:pt x="1856095" y="177421"/>
                </a:lnTo>
                <a:lnTo>
                  <a:pt x="1856095" y="109182"/>
                </a:lnTo>
                <a:lnTo>
                  <a:pt x="2006220" y="272955"/>
                </a:lnTo>
                <a:lnTo>
                  <a:pt x="2088107" y="327547"/>
                </a:lnTo>
                <a:lnTo>
                  <a:pt x="2006220" y="436729"/>
                </a:lnTo>
                <a:lnTo>
                  <a:pt x="2129050" y="559558"/>
                </a:lnTo>
                <a:lnTo>
                  <a:pt x="2224585" y="559558"/>
                </a:lnTo>
                <a:lnTo>
                  <a:pt x="2224585" y="559558"/>
                </a:lnTo>
                <a:lnTo>
                  <a:pt x="2279176" y="627797"/>
                </a:lnTo>
                <a:lnTo>
                  <a:pt x="2374710" y="627797"/>
                </a:lnTo>
                <a:lnTo>
                  <a:pt x="2388358" y="696036"/>
                </a:lnTo>
                <a:lnTo>
                  <a:pt x="2565779" y="586854"/>
                </a:lnTo>
                <a:lnTo>
                  <a:pt x="2661313" y="723332"/>
                </a:lnTo>
                <a:lnTo>
                  <a:pt x="2797791" y="655093"/>
                </a:lnTo>
                <a:cubicBezTo>
                  <a:pt x="2956977" y="669565"/>
                  <a:pt x="2947916" y="718989"/>
                  <a:pt x="2947916" y="641445"/>
                </a:cubicBezTo>
                <a:lnTo>
                  <a:pt x="2838734" y="518615"/>
                </a:lnTo>
                <a:lnTo>
                  <a:pt x="2852382" y="491320"/>
                </a:lnTo>
                <a:lnTo>
                  <a:pt x="2784143" y="423081"/>
                </a:lnTo>
                <a:lnTo>
                  <a:pt x="2784143" y="300251"/>
                </a:lnTo>
                <a:lnTo>
                  <a:pt x="2893325" y="245660"/>
                </a:lnTo>
                <a:lnTo>
                  <a:pt x="3029803" y="245660"/>
                </a:lnTo>
                <a:lnTo>
                  <a:pt x="3029803" y="150126"/>
                </a:lnTo>
                <a:lnTo>
                  <a:pt x="3166280" y="150126"/>
                </a:lnTo>
                <a:lnTo>
                  <a:pt x="3234519" y="109182"/>
                </a:lnTo>
                <a:lnTo>
                  <a:pt x="3398292" y="150126"/>
                </a:lnTo>
                <a:lnTo>
                  <a:pt x="3521122" y="163773"/>
                </a:lnTo>
                <a:lnTo>
                  <a:pt x="3562065" y="259308"/>
                </a:lnTo>
                <a:lnTo>
                  <a:pt x="3575713" y="313899"/>
                </a:lnTo>
                <a:lnTo>
                  <a:pt x="3643952" y="313899"/>
                </a:lnTo>
                <a:lnTo>
                  <a:pt x="3712191" y="245660"/>
                </a:lnTo>
                <a:lnTo>
                  <a:pt x="3835020" y="272955"/>
                </a:lnTo>
                <a:lnTo>
                  <a:pt x="3807725" y="204717"/>
                </a:lnTo>
                <a:lnTo>
                  <a:pt x="3875964" y="204717"/>
                </a:lnTo>
                <a:lnTo>
                  <a:pt x="4012441" y="259308"/>
                </a:lnTo>
                <a:lnTo>
                  <a:pt x="4039737" y="245660"/>
                </a:lnTo>
                <a:lnTo>
                  <a:pt x="4026089" y="163773"/>
                </a:lnTo>
                <a:lnTo>
                  <a:pt x="4217158" y="109182"/>
                </a:lnTo>
                <a:lnTo>
                  <a:pt x="4285397" y="27296"/>
                </a:lnTo>
                <a:lnTo>
                  <a:pt x="4339988" y="68239"/>
                </a:lnTo>
                <a:lnTo>
                  <a:pt x="4421874" y="150126"/>
                </a:lnTo>
                <a:lnTo>
                  <a:pt x="4599295" y="245660"/>
                </a:lnTo>
                <a:lnTo>
                  <a:pt x="4572000" y="354842"/>
                </a:lnTo>
                <a:lnTo>
                  <a:pt x="4503761" y="450376"/>
                </a:lnTo>
                <a:lnTo>
                  <a:pt x="4640238" y="450376"/>
                </a:lnTo>
                <a:lnTo>
                  <a:pt x="4681182" y="477672"/>
                </a:lnTo>
                <a:lnTo>
                  <a:pt x="4626591" y="518615"/>
                </a:lnTo>
                <a:lnTo>
                  <a:pt x="4653886" y="573206"/>
                </a:lnTo>
                <a:cubicBezTo>
                  <a:pt x="4739268" y="502055"/>
                  <a:pt x="4771304" y="504967"/>
                  <a:pt x="4722125" y="504967"/>
                </a:cubicBezTo>
                <a:lnTo>
                  <a:pt x="4749420" y="573206"/>
                </a:lnTo>
                <a:lnTo>
                  <a:pt x="4776716" y="682388"/>
                </a:lnTo>
                <a:lnTo>
                  <a:pt x="4872250" y="736979"/>
                </a:lnTo>
                <a:lnTo>
                  <a:pt x="4872250" y="832514"/>
                </a:lnTo>
                <a:lnTo>
                  <a:pt x="4831307" y="941696"/>
                </a:lnTo>
                <a:lnTo>
                  <a:pt x="4885898" y="900752"/>
                </a:lnTo>
                <a:lnTo>
                  <a:pt x="4913194" y="941696"/>
                </a:lnTo>
                <a:lnTo>
                  <a:pt x="4899546" y="996287"/>
                </a:lnTo>
                <a:lnTo>
                  <a:pt x="4954137" y="1037230"/>
                </a:lnTo>
                <a:lnTo>
                  <a:pt x="4954137" y="1037230"/>
                </a:lnTo>
                <a:lnTo>
                  <a:pt x="5022376" y="1078173"/>
                </a:lnTo>
                <a:cubicBezTo>
                  <a:pt x="5094515" y="1034889"/>
                  <a:pt x="5064088" y="1037230"/>
                  <a:pt x="5104262" y="1037230"/>
                </a:cubicBezTo>
                <a:lnTo>
                  <a:pt x="5131558" y="1132764"/>
                </a:lnTo>
                <a:lnTo>
                  <a:pt x="5227092" y="1173708"/>
                </a:lnTo>
                <a:lnTo>
                  <a:pt x="5349922" y="1269242"/>
                </a:lnTo>
                <a:lnTo>
                  <a:pt x="5377217" y="1405720"/>
                </a:lnTo>
                <a:lnTo>
                  <a:pt x="5418161" y="1405720"/>
                </a:lnTo>
                <a:lnTo>
                  <a:pt x="5418161" y="1501254"/>
                </a:lnTo>
                <a:lnTo>
                  <a:pt x="5349922" y="1501254"/>
                </a:lnTo>
                <a:lnTo>
                  <a:pt x="5349922" y="1569493"/>
                </a:lnTo>
                <a:lnTo>
                  <a:pt x="5445456" y="1624084"/>
                </a:lnTo>
                <a:lnTo>
                  <a:pt x="5431809" y="1719618"/>
                </a:lnTo>
                <a:lnTo>
                  <a:pt x="5377217" y="1787857"/>
                </a:lnTo>
                <a:lnTo>
                  <a:pt x="5431809" y="1815152"/>
                </a:lnTo>
                <a:lnTo>
                  <a:pt x="5404513" y="1937982"/>
                </a:lnTo>
                <a:cubicBezTo>
                  <a:pt x="5449047" y="2101275"/>
                  <a:pt x="5497326" y="2088108"/>
                  <a:pt x="5404513" y="2088108"/>
                </a:cubicBezTo>
                <a:lnTo>
                  <a:pt x="5390865" y="2156347"/>
                </a:lnTo>
                <a:lnTo>
                  <a:pt x="5459104" y="2251881"/>
                </a:lnTo>
                <a:lnTo>
                  <a:pt x="5486400" y="2306472"/>
                </a:lnTo>
                <a:cubicBezTo>
                  <a:pt x="5470637" y="2401050"/>
                  <a:pt x="5492319" y="2368791"/>
                  <a:pt x="5445456" y="2415654"/>
                </a:cubicBezTo>
                <a:lnTo>
                  <a:pt x="5418161" y="2483893"/>
                </a:lnTo>
                <a:cubicBezTo>
                  <a:pt x="5316257" y="2498451"/>
                  <a:pt x="5345372" y="2474795"/>
                  <a:pt x="5308979" y="2511188"/>
                </a:cubicBezTo>
                <a:lnTo>
                  <a:pt x="5281683" y="2593075"/>
                </a:lnTo>
                <a:lnTo>
                  <a:pt x="5268035" y="2661314"/>
                </a:lnTo>
                <a:lnTo>
                  <a:pt x="5158853" y="2661314"/>
                </a:lnTo>
                <a:lnTo>
                  <a:pt x="5104262" y="2524836"/>
                </a:lnTo>
                <a:lnTo>
                  <a:pt x="5049671" y="2565779"/>
                </a:lnTo>
                <a:lnTo>
                  <a:pt x="5049671" y="2483893"/>
                </a:lnTo>
                <a:lnTo>
                  <a:pt x="5008728" y="2552132"/>
                </a:lnTo>
                <a:lnTo>
                  <a:pt x="4940489" y="2524836"/>
                </a:lnTo>
                <a:lnTo>
                  <a:pt x="4858603" y="2593075"/>
                </a:lnTo>
                <a:lnTo>
                  <a:pt x="4763068" y="2524836"/>
                </a:lnTo>
                <a:lnTo>
                  <a:pt x="4667534" y="2593075"/>
                </a:lnTo>
                <a:lnTo>
                  <a:pt x="4708477" y="2674961"/>
                </a:lnTo>
                <a:lnTo>
                  <a:pt x="4653886" y="2702257"/>
                </a:lnTo>
                <a:lnTo>
                  <a:pt x="4558352" y="2702257"/>
                </a:lnTo>
                <a:lnTo>
                  <a:pt x="4558352" y="2838735"/>
                </a:lnTo>
                <a:lnTo>
                  <a:pt x="4558352" y="2838735"/>
                </a:lnTo>
                <a:lnTo>
                  <a:pt x="4462817" y="2838735"/>
                </a:lnTo>
                <a:lnTo>
                  <a:pt x="4367283" y="2934269"/>
                </a:lnTo>
                <a:lnTo>
                  <a:pt x="4408226" y="2975212"/>
                </a:lnTo>
                <a:lnTo>
                  <a:pt x="4339988" y="3084394"/>
                </a:lnTo>
                <a:lnTo>
                  <a:pt x="4244453" y="3057099"/>
                </a:lnTo>
                <a:lnTo>
                  <a:pt x="4203510" y="3029803"/>
                </a:lnTo>
                <a:lnTo>
                  <a:pt x="4135271" y="3057099"/>
                </a:lnTo>
                <a:lnTo>
                  <a:pt x="4107976" y="2947917"/>
                </a:lnTo>
                <a:cubicBezTo>
                  <a:pt x="4036825" y="3033298"/>
                  <a:pt x="4039737" y="3065334"/>
                  <a:pt x="4039737" y="3016155"/>
                </a:cubicBezTo>
                <a:lnTo>
                  <a:pt x="4012441" y="2920621"/>
                </a:lnTo>
                <a:lnTo>
                  <a:pt x="3957850" y="2961564"/>
                </a:lnTo>
                <a:lnTo>
                  <a:pt x="3835020" y="2975212"/>
                </a:lnTo>
                <a:lnTo>
                  <a:pt x="3835020" y="3029803"/>
                </a:lnTo>
                <a:lnTo>
                  <a:pt x="3725838" y="3125338"/>
                </a:lnTo>
                <a:lnTo>
                  <a:pt x="3698543" y="3057099"/>
                </a:lnTo>
                <a:lnTo>
                  <a:pt x="3630304" y="3098042"/>
                </a:lnTo>
                <a:lnTo>
                  <a:pt x="3589361" y="3138985"/>
                </a:lnTo>
                <a:cubicBezTo>
                  <a:pt x="3487457" y="3124428"/>
                  <a:pt x="3516572" y="3148085"/>
                  <a:pt x="3480179" y="3111690"/>
                </a:cubicBezTo>
                <a:lnTo>
                  <a:pt x="3411940" y="3029803"/>
                </a:lnTo>
                <a:lnTo>
                  <a:pt x="3357349" y="3111690"/>
                </a:lnTo>
                <a:lnTo>
                  <a:pt x="3357349" y="3261815"/>
                </a:lnTo>
                <a:lnTo>
                  <a:pt x="3316406" y="3275463"/>
                </a:lnTo>
                <a:lnTo>
                  <a:pt x="3220871" y="3179929"/>
                </a:lnTo>
                <a:lnTo>
                  <a:pt x="3125337" y="3193576"/>
                </a:lnTo>
                <a:lnTo>
                  <a:pt x="3125337" y="3098042"/>
                </a:lnTo>
                <a:lnTo>
                  <a:pt x="3084394" y="3002508"/>
                </a:lnTo>
                <a:lnTo>
                  <a:pt x="2975211" y="3016155"/>
                </a:lnTo>
                <a:lnTo>
                  <a:pt x="2906973" y="2975212"/>
                </a:lnTo>
                <a:lnTo>
                  <a:pt x="2797791" y="2975212"/>
                </a:lnTo>
                <a:lnTo>
                  <a:pt x="2784143" y="2934269"/>
                </a:lnTo>
                <a:lnTo>
                  <a:pt x="2715904" y="2825087"/>
                </a:lnTo>
                <a:lnTo>
                  <a:pt x="2674961" y="2879678"/>
                </a:lnTo>
                <a:lnTo>
                  <a:pt x="2702256" y="3043451"/>
                </a:lnTo>
                <a:lnTo>
                  <a:pt x="2661313" y="3084394"/>
                </a:lnTo>
                <a:lnTo>
                  <a:pt x="2620370" y="3084394"/>
                </a:lnTo>
                <a:lnTo>
                  <a:pt x="2538483" y="3070747"/>
                </a:lnTo>
                <a:lnTo>
                  <a:pt x="2538483" y="3152633"/>
                </a:lnTo>
                <a:lnTo>
                  <a:pt x="2497540" y="3220872"/>
                </a:lnTo>
                <a:cubicBezTo>
                  <a:pt x="2569519" y="3321641"/>
                  <a:pt x="2593451" y="3344078"/>
                  <a:pt x="2552131" y="3302758"/>
                </a:cubicBezTo>
                <a:lnTo>
                  <a:pt x="2402006" y="3234520"/>
                </a:lnTo>
                <a:lnTo>
                  <a:pt x="2320119" y="3207224"/>
                </a:lnTo>
                <a:lnTo>
                  <a:pt x="2320119" y="3207224"/>
                </a:lnTo>
                <a:lnTo>
                  <a:pt x="2169994" y="3179929"/>
                </a:lnTo>
                <a:lnTo>
                  <a:pt x="2115403" y="3193576"/>
                </a:lnTo>
                <a:lnTo>
                  <a:pt x="1978925" y="3084394"/>
                </a:lnTo>
                <a:lnTo>
                  <a:pt x="1951629" y="3125338"/>
                </a:lnTo>
                <a:lnTo>
                  <a:pt x="1856095" y="3029803"/>
                </a:lnTo>
                <a:lnTo>
                  <a:pt x="1719617" y="3098042"/>
                </a:lnTo>
                <a:lnTo>
                  <a:pt x="1596788" y="3057099"/>
                </a:lnTo>
                <a:lnTo>
                  <a:pt x="1514901" y="3125338"/>
                </a:lnTo>
                <a:lnTo>
                  <a:pt x="1405719" y="3111690"/>
                </a:lnTo>
                <a:lnTo>
                  <a:pt x="1405719" y="3179929"/>
                </a:lnTo>
                <a:lnTo>
                  <a:pt x="1296537" y="3084394"/>
                </a:lnTo>
                <a:lnTo>
                  <a:pt x="1337480" y="3016155"/>
                </a:lnTo>
                <a:cubicBezTo>
                  <a:pt x="1237765" y="2973420"/>
                  <a:pt x="1276592" y="2975212"/>
                  <a:pt x="1228298" y="2975212"/>
                </a:cubicBezTo>
                <a:lnTo>
                  <a:pt x="1132764" y="2975212"/>
                </a:lnTo>
                <a:lnTo>
                  <a:pt x="1119116" y="3084394"/>
                </a:lnTo>
                <a:lnTo>
                  <a:pt x="996286" y="3125338"/>
                </a:lnTo>
                <a:lnTo>
                  <a:pt x="982638" y="3070747"/>
                </a:lnTo>
                <a:lnTo>
                  <a:pt x="1037229" y="3002508"/>
                </a:lnTo>
                <a:lnTo>
                  <a:pt x="1009934" y="2906973"/>
                </a:lnTo>
                <a:lnTo>
                  <a:pt x="1037229" y="2852382"/>
                </a:lnTo>
                <a:lnTo>
                  <a:pt x="982638" y="2756848"/>
                </a:lnTo>
                <a:lnTo>
                  <a:pt x="1119116" y="2688609"/>
                </a:lnTo>
                <a:lnTo>
                  <a:pt x="1241946" y="2620370"/>
                </a:lnTo>
                <a:cubicBezTo>
                  <a:pt x="1212348" y="2457585"/>
                  <a:pt x="1250614" y="2506211"/>
                  <a:pt x="1187355" y="2442949"/>
                </a:cubicBezTo>
                <a:cubicBezTo>
                  <a:pt x="1102944" y="2316335"/>
                  <a:pt x="1154676" y="2320120"/>
                  <a:pt x="1091820" y="2320120"/>
                </a:cubicBezTo>
                <a:lnTo>
                  <a:pt x="900752" y="2101755"/>
                </a:lnTo>
                <a:lnTo>
                  <a:pt x="928047" y="2033517"/>
                </a:lnTo>
                <a:lnTo>
                  <a:pt x="764274" y="1965278"/>
                </a:lnTo>
                <a:lnTo>
                  <a:pt x="655092" y="1856096"/>
                </a:lnTo>
                <a:lnTo>
                  <a:pt x="614149" y="1760561"/>
                </a:lnTo>
                <a:lnTo>
                  <a:pt x="532262" y="1665027"/>
                </a:lnTo>
                <a:lnTo>
                  <a:pt x="491319" y="1692323"/>
                </a:lnTo>
                <a:lnTo>
                  <a:pt x="436728" y="1624084"/>
                </a:lnTo>
                <a:lnTo>
                  <a:pt x="464023" y="1555845"/>
                </a:lnTo>
                <a:lnTo>
                  <a:pt x="382137" y="1473958"/>
                </a:lnTo>
                <a:lnTo>
                  <a:pt x="354841" y="1323833"/>
                </a:lnTo>
                <a:lnTo>
                  <a:pt x="259307" y="1296538"/>
                </a:lnTo>
                <a:lnTo>
                  <a:pt x="204716" y="1228299"/>
                </a:lnTo>
                <a:lnTo>
                  <a:pt x="136477" y="1228299"/>
                </a:lnTo>
                <a:lnTo>
                  <a:pt x="163773" y="1146412"/>
                </a:lnTo>
                <a:lnTo>
                  <a:pt x="218364" y="1064526"/>
                </a:lnTo>
                <a:lnTo>
                  <a:pt x="163773" y="1009935"/>
                </a:lnTo>
                <a:lnTo>
                  <a:pt x="54591" y="996287"/>
                </a:lnTo>
                <a:lnTo>
                  <a:pt x="0" y="887105"/>
                </a:lnTo>
                <a:close/>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9" name="Полилиния 28"/>
          <p:cNvSpPr/>
          <p:nvPr/>
        </p:nvSpPr>
        <p:spPr>
          <a:xfrm>
            <a:off x="3281363" y="2333625"/>
            <a:ext cx="450850" cy="314325"/>
          </a:xfrm>
          <a:custGeom>
            <a:avLst/>
            <a:gdLst>
              <a:gd name="connsiteX0" fmla="*/ 177421 w 450376"/>
              <a:gd name="connsiteY0" fmla="*/ 313899 h 313899"/>
              <a:gd name="connsiteX1" fmla="*/ 122830 w 450376"/>
              <a:gd name="connsiteY1" fmla="*/ 272955 h 313899"/>
              <a:gd name="connsiteX2" fmla="*/ 109182 w 450376"/>
              <a:gd name="connsiteY2" fmla="*/ 191069 h 313899"/>
              <a:gd name="connsiteX3" fmla="*/ 40943 w 450376"/>
              <a:gd name="connsiteY3" fmla="*/ 177421 h 313899"/>
              <a:gd name="connsiteX4" fmla="*/ 13648 w 450376"/>
              <a:gd name="connsiteY4" fmla="*/ 122830 h 313899"/>
              <a:gd name="connsiteX5" fmla="*/ 13648 w 450376"/>
              <a:gd name="connsiteY5" fmla="*/ 122830 h 313899"/>
              <a:gd name="connsiteX6" fmla="*/ 0 w 450376"/>
              <a:gd name="connsiteY6" fmla="*/ 54591 h 313899"/>
              <a:gd name="connsiteX7" fmla="*/ 54591 w 450376"/>
              <a:gd name="connsiteY7" fmla="*/ 13648 h 313899"/>
              <a:gd name="connsiteX8" fmla="*/ 191068 w 450376"/>
              <a:gd name="connsiteY8" fmla="*/ 0 h 313899"/>
              <a:gd name="connsiteX9" fmla="*/ 272955 w 450376"/>
              <a:gd name="connsiteY9" fmla="*/ 68239 h 313899"/>
              <a:gd name="connsiteX10" fmla="*/ 300251 w 450376"/>
              <a:gd name="connsiteY10" fmla="*/ 177421 h 313899"/>
              <a:gd name="connsiteX11" fmla="*/ 368489 w 450376"/>
              <a:gd name="connsiteY11" fmla="*/ 163773 h 313899"/>
              <a:gd name="connsiteX12" fmla="*/ 368489 w 450376"/>
              <a:gd name="connsiteY12" fmla="*/ 163773 h 313899"/>
              <a:gd name="connsiteX13" fmla="*/ 450376 w 450376"/>
              <a:gd name="connsiteY13" fmla="*/ 95534 h 313899"/>
              <a:gd name="connsiteX14" fmla="*/ 423080 w 450376"/>
              <a:gd name="connsiteY14" fmla="*/ 204717 h 313899"/>
              <a:gd name="connsiteX15" fmla="*/ 395785 w 450376"/>
              <a:gd name="connsiteY15" fmla="*/ 245660 h 313899"/>
              <a:gd name="connsiteX16" fmla="*/ 327546 w 450376"/>
              <a:gd name="connsiteY16" fmla="*/ 245660 h 313899"/>
              <a:gd name="connsiteX17" fmla="*/ 327546 w 450376"/>
              <a:gd name="connsiteY17" fmla="*/ 245660 h 313899"/>
              <a:gd name="connsiteX18" fmla="*/ 177421 w 450376"/>
              <a:gd name="connsiteY18" fmla="*/ 313899 h 31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376" h="313899">
                <a:moveTo>
                  <a:pt x="177421" y="313899"/>
                </a:moveTo>
                <a:lnTo>
                  <a:pt x="122830" y="272955"/>
                </a:lnTo>
                <a:lnTo>
                  <a:pt x="109182" y="191069"/>
                </a:lnTo>
                <a:lnTo>
                  <a:pt x="40943" y="177421"/>
                </a:lnTo>
                <a:lnTo>
                  <a:pt x="13648" y="122830"/>
                </a:lnTo>
                <a:lnTo>
                  <a:pt x="13648" y="122830"/>
                </a:lnTo>
                <a:lnTo>
                  <a:pt x="0" y="54591"/>
                </a:lnTo>
                <a:lnTo>
                  <a:pt x="54591" y="13648"/>
                </a:lnTo>
                <a:lnTo>
                  <a:pt x="191068" y="0"/>
                </a:lnTo>
                <a:lnTo>
                  <a:pt x="272955" y="68239"/>
                </a:lnTo>
                <a:cubicBezTo>
                  <a:pt x="287167" y="181935"/>
                  <a:pt x="249926" y="177421"/>
                  <a:pt x="300251" y="177421"/>
                </a:cubicBezTo>
                <a:lnTo>
                  <a:pt x="368489" y="163773"/>
                </a:lnTo>
                <a:lnTo>
                  <a:pt x="368489" y="163773"/>
                </a:lnTo>
                <a:lnTo>
                  <a:pt x="450376" y="95534"/>
                </a:lnTo>
                <a:lnTo>
                  <a:pt x="423080" y="204717"/>
                </a:lnTo>
                <a:lnTo>
                  <a:pt x="395785" y="245660"/>
                </a:lnTo>
                <a:lnTo>
                  <a:pt x="327546" y="245660"/>
                </a:lnTo>
                <a:lnTo>
                  <a:pt x="327546" y="245660"/>
                </a:lnTo>
                <a:lnTo>
                  <a:pt x="177421" y="31389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32" name="Скругленный прямоугольник 31"/>
          <p:cNvSpPr/>
          <p:nvPr/>
        </p:nvSpPr>
        <p:spPr>
          <a:xfrm>
            <a:off x="5943600" y="4648200"/>
            <a:ext cx="2971800" cy="457200"/>
          </a:xfrm>
          <a:prstGeom prst="roundRect">
            <a:avLst>
              <a:gd name="adj" fmla="val 21113"/>
            </a:avLst>
          </a:prstGeom>
          <a:solidFill>
            <a:schemeClr val="accent1">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Возрастная структура населения, %</a:t>
            </a:r>
          </a:p>
        </p:txBody>
      </p:sp>
      <p:sp>
        <p:nvSpPr>
          <p:cNvPr id="34" name="Скругленный прямоугольник 33"/>
          <p:cNvSpPr/>
          <p:nvPr/>
        </p:nvSpPr>
        <p:spPr>
          <a:xfrm>
            <a:off x="6019800" y="5181600"/>
            <a:ext cx="2895600" cy="228600"/>
          </a:xfrm>
          <a:prstGeom prst="roundRect">
            <a:avLst>
              <a:gd name="adj" fmla="val 21113"/>
            </a:avLst>
          </a:prstGeom>
          <a:solidFill>
            <a:schemeClr val="accent2">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accent2">
                    <a:lumMod val="50000"/>
                  </a:schemeClr>
                </a:solidFill>
                <a:latin typeface="Times New Roman" pitchFamily="18" charset="0"/>
                <a:cs typeface="Times New Roman" pitchFamily="18" charset="0"/>
              </a:rPr>
              <a:t>Дети 0-17 лет </a:t>
            </a:r>
            <a:r>
              <a:rPr lang="ru-RU" b="1" dirty="0" smtClean="0">
                <a:solidFill>
                  <a:schemeClr val="accent2">
                    <a:lumMod val="50000"/>
                  </a:schemeClr>
                </a:solidFill>
                <a:latin typeface="Times New Roman" pitchFamily="18" charset="0"/>
                <a:cs typeface="Times New Roman" pitchFamily="18" charset="0"/>
              </a:rPr>
              <a:t>-17,2</a:t>
            </a:r>
            <a:endParaRPr lang="ru-RU" b="1" dirty="0">
              <a:solidFill>
                <a:schemeClr val="accent2">
                  <a:lumMod val="50000"/>
                </a:schemeClr>
              </a:solidFill>
              <a:latin typeface="Times New Roman" pitchFamily="18" charset="0"/>
              <a:cs typeface="Times New Roman" pitchFamily="18" charset="0"/>
            </a:endParaRPr>
          </a:p>
        </p:txBody>
      </p:sp>
      <p:sp>
        <p:nvSpPr>
          <p:cNvPr id="35" name="Скругленный прямоугольник 34"/>
          <p:cNvSpPr/>
          <p:nvPr/>
        </p:nvSpPr>
        <p:spPr>
          <a:xfrm>
            <a:off x="6019800" y="5486400"/>
            <a:ext cx="2895600" cy="228600"/>
          </a:xfrm>
          <a:prstGeom prst="roundRect">
            <a:avLst>
              <a:gd name="adj" fmla="val 21113"/>
            </a:avLst>
          </a:prstGeom>
          <a:solidFill>
            <a:schemeClr val="accent2">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accent2">
                    <a:lumMod val="50000"/>
                  </a:schemeClr>
                </a:solidFill>
                <a:latin typeface="Times New Roman" pitchFamily="18" charset="0"/>
                <a:cs typeface="Times New Roman" pitchFamily="18" charset="0"/>
              </a:rPr>
              <a:t>Взрослые старше 18 лет</a:t>
            </a:r>
            <a:r>
              <a:rPr lang="ru-RU" b="1" dirty="0">
                <a:solidFill>
                  <a:schemeClr val="accent2">
                    <a:lumMod val="50000"/>
                  </a:schemeClr>
                </a:solidFill>
                <a:latin typeface="Times New Roman" pitchFamily="18" charset="0"/>
                <a:cs typeface="Times New Roman" pitchFamily="18" charset="0"/>
              </a:rPr>
              <a:t>- </a:t>
            </a:r>
            <a:r>
              <a:rPr lang="ru-RU" b="1" dirty="0" smtClean="0">
                <a:solidFill>
                  <a:schemeClr val="accent2">
                    <a:lumMod val="50000"/>
                  </a:schemeClr>
                </a:solidFill>
                <a:latin typeface="Times New Roman" pitchFamily="18" charset="0"/>
                <a:cs typeface="Times New Roman" pitchFamily="18" charset="0"/>
              </a:rPr>
              <a:t>82,8</a:t>
            </a:r>
            <a:endParaRPr lang="ru-RU" b="1" dirty="0">
              <a:solidFill>
                <a:schemeClr val="accent2">
                  <a:lumMod val="50000"/>
                </a:schemeClr>
              </a:solidFill>
              <a:latin typeface="Times New Roman" pitchFamily="18" charset="0"/>
              <a:cs typeface="Times New Roman" pitchFamily="18" charset="0"/>
            </a:endParaRPr>
          </a:p>
        </p:txBody>
      </p:sp>
      <p:sp>
        <p:nvSpPr>
          <p:cNvPr id="36" name="Скругленный прямоугольник 35"/>
          <p:cNvSpPr/>
          <p:nvPr/>
        </p:nvSpPr>
        <p:spPr>
          <a:xfrm>
            <a:off x="2590800" y="4648200"/>
            <a:ext cx="2971800" cy="457200"/>
          </a:xfrm>
          <a:prstGeom prst="roundRect">
            <a:avLst>
              <a:gd name="adj" fmla="val 21113"/>
            </a:avLst>
          </a:prstGeom>
          <a:solidFill>
            <a:schemeClr val="accent1">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Ожидаемая продолжительность жизни,   лет</a:t>
            </a:r>
          </a:p>
        </p:txBody>
      </p:sp>
      <p:cxnSp>
        <p:nvCxnSpPr>
          <p:cNvPr id="38" name="Прямая соединительная линия 37"/>
          <p:cNvCxnSpPr/>
          <p:nvPr/>
        </p:nvCxnSpPr>
        <p:spPr>
          <a:xfrm>
            <a:off x="2667000" y="6367463"/>
            <a:ext cx="2895600" cy="1587"/>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590800" y="6367463"/>
            <a:ext cx="627063" cy="261937"/>
          </a:xfrm>
          <a:prstGeom prst="rect">
            <a:avLst/>
          </a:prstGeom>
          <a:noFill/>
        </p:spPr>
        <p:txBody>
          <a:bodyPr wrap="none">
            <a:spAutoFit/>
          </a:bodyPr>
          <a:lstStyle/>
          <a:p>
            <a:pPr>
              <a:defRPr/>
            </a:pPr>
            <a:r>
              <a:rPr lang="ru-RU" sz="1100" dirty="0">
                <a:solidFill>
                  <a:schemeClr val="tx2">
                    <a:lumMod val="50000"/>
                  </a:schemeClr>
                </a:solidFill>
              </a:rPr>
              <a:t>2005 г.</a:t>
            </a:r>
          </a:p>
        </p:txBody>
      </p:sp>
      <p:sp>
        <p:nvSpPr>
          <p:cNvPr id="40" name="TextBox 39"/>
          <p:cNvSpPr txBox="1"/>
          <p:nvPr/>
        </p:nvSpPr>
        <p:spPr>
          <a:xfrm>
            <a:off x="3419872" y="6381328"/>
            <a:ext cx="627062" cy="261937"/>
          </a:xfrm>
          <a:prstGeom prst="rect">
            <a:avLst/>
          </a:prstGeom>
          <a:noFill/>
        </p:spPr>
        <p:txBody>
          <a:bodyPr wrap="none">
            <a:spAutoFit/>
          </a:bodyPr>
          <a:lstStyle/>
          <a:p>
            <a:pPr>
              <a:defRPr/>
            </a:pPr>
            <a:r>
              <a:rPr lang="ru-RU" sz="1100" dirty="0">
                <a:solidFill>
                  <a:schemeClr val="tx2">
                    <a:lumMod val="50000"/>
                  </a:schemeClr>
                </a:solidFill>
              </a:rPr>
              <a:t>2010 г.</a:t>
            </a:r>
          </a:p>
        </p:txBody>
      </p:sp>
      <p:sp>
        <p:nvSpPr>
          <p:cNvPr id="41" name="TextBox 40"/>
          <p:cNvSpPr txBox="1"/>
          <p:nvPr/>
        </p:nvSpPr>
        <p:spPr>
          <a:xfrm>
            <a:off x="4283968" y="6381328"/>
            <a:ext cx="627063" cy="261937"/>
          </a:xfrm>
          <a:prstGeom prst="rect">
            <a:avLst/>
          </a:prstGeom>
          <a:noFill/>
        </p:spPr>
        <p:txBody>
          <a:bodyPr wrap="none">
            <a:spAutoFit/>
          </a:bodyPr>
          <a:lstStyle/>
          <a:p>
            <a:pPr>
              <a:defRPr/>
            </a:pPr>
            <a:r>
              <a:rPr lang="ru-RU" sz="1100" dirty="0">
                <a:solidFill>
                  <a:schemeClr val="tx2">
                    <a:lumMod val="50000"/>
                  </a:schemeClr>
                </a:solidFill>
              </a:rPr>
              <a:t>2014 г.</a:t>
            </a:r>
          </a:p>
        </p:txBody>
      </p:sp>
      <p:sp>
        <p:nvSpPr>
          <p:cNvPr id="42" name="Прямоугольник 41"/>
          <p:cNvSpPr/>
          <p:nvPr/>
        </p:nvSpPr>
        <p:spPr>
          <a:xfrm>
            <a:off x="2667000" y="5986463"/>
            <a:ext cx="457200" cy="379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00" dirty="0">
                <a:latin typeface="Arial Narrow" pitchFamily="34" charset="0"/>
              </a:rPr>
              <a:t>65,5</a:t>
            </a:r>
          </a:p>
        </p:txBody>
      </p:sp>
      <p:sp>
        <p:nvSpPr>
          <p:cNvPr id="43" name="Прямоугольник 42"/>
          <p:cNvSpPr/>
          <p:nvPr/>
        </p:nvSpPr>
        <p:spPr>
          <a:xfrm>
            <a:off x="3563888" y="5661248"/>
            <a:ext cx="457200" cy="72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00" dirty="0">
                <a:latin typeface="Arial Narrow" pitchFamily="34" charset="0"/>
              </a:rPr>
              <a:t>69,8</a:t>
            </a:r>
          </a:p>
        </p:txBody>
      </p:sp>
      <p:sp>
        <p:nvSpPr>
          <p:cNvPr id="45" name="Прямоугольник 44"/>
          <p:cNvSpPr/>
          <p:nvPr/>
        </p:nvSpPr>
        <p:spPr>
          <a:xfrm>
            <a:off x="4355976" y="5445224"/>
            <a:ext cx="457200" cy="890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00" dirty="0">
                <a:latin typeface="Arial Narrow" pitchFamily="34" charset="0"/>
              </a:rPr>
              <a:t>71,6</a:t>
            </a:r>
          </a:p>
        </p:txBody>
      </p:sp>
      <p:sp>
        <p:nvSpPr>
          <p:cNvPr id="46" name="Стрелка вправо 45"/>
          <p:cNvSpPr/>
          <p:nvPr/>
        </p:nvSpPr>
        <p:spPr>
          <a:xfrm rot="20846572">
            <a:off x="2805113" y="5400675"/>
            <a:ext cx="2043112"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47" name="TextBox 46"/>
          <p:cNvSpPr txBox="1"/>
          <p:nvPr/>
        </p:nvSpPr>
        <p:spPr>
          <a:xfrm>
            <a:off x="2627784" y="5157192"/>
            <a:ext cx="947695" cy="307777"/>
          </a:xfrm>
          <a:prstGeom prst="rect">
            <a:avLst/>
          </a:prstGeom>
          <a:noFill/>
        </p:spPr>
        <p:txBody>
          <a:bodyPr wrap="none">
            <a:spAutoFit/>
          </a:bodyPr>
          <a:lstStyle/>
          <a:p>
            <a:pPr>
              <a:defRPr/>
            </a:pPr>
            <a:r>
              <a:rPr lang="ru-RU" sz="1400" b="1" dirty="0">
                <a:solidFill>
                  <a:schemeClr val="tx2">
                    <a:lumMod val="50000"/>
                  </a:schemeClr>
                </a:solidFill>
              </a:rPr>
              <a:t>+ </a:t>
            </a:r>
            <a:r>
              <a:rPr lang="ru-RU" sz="1400" b="1" dirty="0" smtClean="0">
                <a:solidFill>
                  <a:schemeClr val="tx2">
                    <a:lumMod val="50000"/>
                  </a:schemeClr>
                </a:solidFill>
              </a:rPr>
              <a:t>7,03 г</a:t>
            </a:r>
            <a:r>
              <a:rPr lang="ru-RU" sz="1400" b="1" dirty="0">
                <a:solidFill>
                  <a:schemeClr val="tx2">
                    <a:lumMod val="50000"/>
                  </a:schemeClr>
                </a:solidFill>
              </a:rPr>
              <a:t>.</a:t>
            </a:r>
          </a:p>
        </p:txBody>
      </p:sp>
      <p:pic>
        <p:nvPicPr>
          <p:cNvPr id="1059" name="Picture 31" descr="http://www.csub.edu/ssricrem/What.GIF"/>
          <p:cNvPicPr>
            <a:picLocks noChangeAspect="1" noChangeArrowheads="1"/>
          </p:cNvPicPr>
          <p:nvPr/>
        </p:nvPicPr>
        <p:blipFill>
          <a:blip r:embed="rId7" cstate="print"/>
          <a:srcRect/>
          <a:stretch>
            <a:fillRect/>
          </a:stretch>
        </p:blipFill>
        <p:spPr bwMode="auto">
          <a:xfrm>
            <a:off x="5943600" y="5791200"/>
            <a:ext cx="519113" cy="762000"/>
          </a:xfrm>
          <a:prstGeom prst="rect">
            <a:avLst/>
          </a:prstGeom>
          <a:noFill/>
          <a:ln w="9525">
            <a:noFill/>
            <a:miter lim="800000"/>
            <a:headEnd/>
            <a:tailEnd/>
          </a:ln>
        </p:spPr>
      </p:pic>
      <p:sp>
        <p:nvSpPr>
          <p:cNvPr id="49" name="TextBox 48"/>
          <p:cNvSpPr txBox="1"/>
          <p:nvPr/>
        </p:nvSpPr>
        <p:spPr>
          <a:xfrm>
            <a:off x="6324600" y="5867400"/>
            <a:ext cx="974725" cy="584200"/>
          </a:xfrm>
          <a:prstGeom prst="rect">
            <a:avLst/>
          </a:prstGeom>
          <a:noFill/>
        </p:spPr>
        <p:txBody>
          <a:bodyPr wrap="none">
            <a:spAutoFit/>
          </a:bodyPr>
          <a:lstStyle/>
          <a:p>
            <a:pPr algn="ctr">
              <a:defRPr/>
            </a:pPr>
            <a:r>
              <a:rPr lang="ru-RU" sz="1600" b="1" dirty="0">
                <a:solidFill>
                  <a:schemeClr val="tx2">
                    <a:lumMod val="50000"/>
                  </a:schemeClr>
                </a:solidFill>
                <a:latin typeface="Arial Narrow" pitchFamily="34" charset="0"/>
              </a:rPr>
              <a:t>45,6%</a:t>
            </a:r>
          </a:p>
          <a:p>
            <a:pPr algn="ctr">
              <a:defRPr/>
            </a:pPr>
            <a:r>
              <a:rPr lang="ru-RU" sz="1600" b="1" dirty="0">
                <a:solidFill>
                  <a:schemeClr val="tx2">
                    <a:lumMod val="50000"/>
                  </a:schemeClr>
                </a:solidFill>
                <a:latin typeface="Arial Narrow" pitchFamily="34" charset="0"/>
              </a:rPr>
              <a:t>мужчины</a:t>
            </a:r>
          </a:p>
        </p:txBody>
      </p:sp>
      <p:sp>
        <p:nvSpPr>
          <p:cNvPr id="50" name="TextBox 49"/>
          <p:cNvSpPr txBox="1"/>
          <p:nvPr/>
        </p:nvSpPr>
        <p:spPr>
          <a:xfrm>
            <a:off x="7924800" y="5867400"/>
            <a:ext cx="995363" cy="584200"/>
          </a:xfrm>
          <a:prstGeom prst="rect">
            <a:avLst/>
          </a:prstGeom>
          <a:noFill/>
        </p:spPr>
        <p:txBody>
          <a:bodyPr wrap="none">
            <a:spAutoFit/>
          </a:bodyPr>
          <a:lstStyle/>
          <a:p>
            <a:pPr algn="ctr">
              <a:defRPr/>
            </a:pPr>
            <a:r>
              <a:rPr lang="ru-RU" sz="1600" b="1" dirty="0">
                <a:solidFill>
                  <a:schemeClr val="tx2">
                    <a:lumMod val="50000"/>
                  </a:schemeClr>
                </a:solidFill>
                <a:latin typeface="Arial Narrow" pitchFamily="34" charset="0"/>
              </a:rPr>
              <a:t>54,4%</a:t>
            </a:r>
          </a:p>
          <a:p>
            <a:pPr algn="ctr">
              <a:defRPr/>
            </a:pPr>
            <a:r>
              <a:rPr lang="ru-RU" sz="1600" b="1" dirty="0">
                <a:solidFill>
                  <a:schemeClr val="tx2">
                    <a:lumMod val="50000"/>
                  </a:schemeClr>
                </a:solidFill>
                <a:latin typeface="Arial Narrow" pitchFamily="34" charset="0"/>
              </a:rPr>
              <a:t>женщины</a:t>
            </a:r>
          </a:p>
        </p:txBody>
      </p:sp>
      <p:pic>
        <p:nvPicPr>
          <p:cNvPr id="1062" name="Picture 33" descr="http://english-basis.ru/wp-content/uploads/2012/01/p17.gif"/>
          <p:cNvPicPr>
            <a:picLocks noChangeAspect="1" noChangeArrowheads="1"/>
          </p:cNvPicPr>
          <p:nvPr/>
        </p:nvPicPr>
        <p:blipFill>
          <a:blip r:embed="rId8" cstate="print"/>
          <a:srcRect/>
          <a:stretch>
            <a:fillRect/>
          </a:stretch>
        </p:blipFill>
        <p:spPr bwMode="auto">
          <a:xfrm>
            <a:off x="7543800" y="5867400"/>
            <a:ext cx="417513" cy="609600"/>
          </a:xfrm>
          <a:prstGeom prst="rect">
            <a:avLst/>
          </a:prstGeom>
          <a:noFill/>
          <a:ln w="9525">
            <a:noFill/>
            <a:miter lim="800000"/>
            <a:headEnd/>
            <a:tailEnd/>
          </a:ln>
        </p:spPr>
      </p:pic>
      <p:sp>
        <p:nvSpPr>
          <p:cNvPr id="1063" name="Номер слайда 1"/>
          <p:cNvSpPr>
            <a:spLocks noGrp="1"/>
          </p:cNvSpPr>
          <p:nvPr>
            <p:ph type="sldNum" sz="quarter" idx="12"/>
          </p:nvPr>
        </p:nvSpPr>
        <p:spPr bwMode="auto">
          <a:xfrm>
            <a:off x="8310563" y="6429375"/>
            <a:ext cx="762000" cy="365125"/>
          </a:xfrm>
          <a:noFill/>
          <a:ln>
            <a:miter lim="800000"/>
            <a:headEnd/>
            <a:tailEnd/>
          </a:ln>
        </p:spPr>
        <p:txBody>
          <a:bodyPr wrap="square" lIns="91440" tIns="45720" rIns="91440" bIns="45720" numCol="1" compatLnSpc="1">
            <a:prstTxWarp prst="textNoShape">
              <a:avLst/>
            </a:prstTxWarp>
          </a:bodyPr>
          <a:lstStyle/>
          <a:p>
            <a:fld id="{D35C4EA2-4D32-4298-975D-2CA4A1BAC1CC}" type="slidenum">
              <a:rPr lang="ru-RU" smtClean="0">
                <a:latin typeface="Arial" pitchFamily="34" charset="0"/>
                <a:cs typeface="Arial" pitchFamily="34" charset="0"/>
              </a:rPr>
              <a:pPr/>
              <a:t>85</a:t>
            </a:fld>
            <a:endParaRPr lang="ru-RU" dirty="0" smtClean="0">
              <a:latin typeface="Arial" pitchFamily="34" charset="0"/>
              <a:cs typeface="Arial" pitchFamily="34" charset="0"/>
            </a:endParaRPr>
          </a:p>
        </p:txBody>
      </p:sp>
      <p:sp>
        <p:nvSpPr>
          <p:cNvPr id="48" name="TextBox 47"/>
          <p:cNvSpPr txBox="1"/>
          <p:nvPr/>
        </p:nvSpPr>
        <p:spPr>
          <a:xfrm>
            <a:off x="39688" y="4643438"/>
            <a:ext cx="2103437" cy="523875"/>
          </a:xfrm>
          <a:prstGeom prst="rect">
            <a:avLst/>
          </a:prstGeom>
          <a:noFill/>
        </p:spPr>
        <p:txBody>
          <a:bodyPr wrap="none">
            <a:spAutoFit/>
          </a:bodyPr>
          <a:lstStyle/>
          <a:p>
            <a:pPr algn="ctr">
              <a:defRPr/>
            </a:pPr>
            <a:r>
              <a:rPr lang="ru-RU" sz="1400" b="1" dirty="0">
                <a:effectLst>
                  <a:outerShdw blurRad="38100" dist="38100" dir="2700000" algn="tl">
                    <a:srgbClr val="000000">
                      <a:alpha val="43137"/>
                    </a:srgbClr>
                  </a:outerShdw>
                </a:effectLst>
              </a:rPr>
              <a:t>Площадь территории</a:t>
            </a:r>
          </a:p>
          <a:p>
            <a:pPr algn="ctr">
              <a:defRPr/>
            </a:pPr>
            <a:r>
              <a:rPr lang="ru-RU" sz="1400" b="1" dirty="0">
                <a:effectLst>
                  <a:outerShdw blurRad="38100" dist="38100" dir="2700000" algn="tl">
                    <a:srgbClr val="000000">
                      <a:alpha val="43137"/>
                    </a:srgbClr>
                  </a:outerShdw>
                </a:effectLst>
              </a:rPr>
              <a:t>43,4 тыс. км</a:t>
            </a:r>
            <a:r>
              <a:rPr lang="ru-RU" sz="1400" b="1" baseline="26000" dirty="0">
                <a:effectLst>
                  <a:outerShdw blurRad="38100" dist="38100" dir="2700000" algn="tl">
                    <a:srgbClr val="000000">
                      <a:alpha val="43137"/>
                    </a:srgbClr>
                  </a:outerShdw>
                </a:effectLst>
              </a:rPr>
              <a:t>2</a:t>
            </a:r>
          </a:p>
        </p:txBody>
      </p:sp>
      <p:graphicFrame>
        <p:nvGraphicFramePr>
          <p:cNvPr id="44" name="Диаграмма 43"/>
          <p:cNvGraphicFramePr>
            <a:graphicFrameLocks/>
          </p:cNvGraphicFramePr>
          <p:nvPr/>
        </p:nvGraphicFramePr>
        <p:xfrm>
          <a:off x="5791200" y="2921000"/>
          <a:ext cx="3149600" cy="1625600"/>
        </p:xfrm>
        <a:graphic>
          <a:graphicData uri="http://schemas.openxmlformats.org/drawingml/2006/chart">
            <c:chart xmlns:c="http://schemas.openxmlformats.org/drawingml/2006/chart" xmlns:r="http://schemas.openxmlformats.org/officeDocument/2006/relationships" r:id="rId9"/>
          </a:graphicData>
        </a:graphic>
      </p:graphicFrame>
      <p:sp>
        <p:nvSpPr>
          <p:cNvPr id="51" name="Прямоугольник 50"/>
          <p:cNvSpPr/>
          <p:nvPr/>
        </p:nvSpPr>
        <p:spPr>
          <a:xfrm>
            <a:off x="5076056" y="5301208"/>
            <a:ext cx="576064" cy="1034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00" dirty="0" smtClean="0">
                <a:latin typeface="Arial Narrow" pitchFamily="34" charset="0"/>
              </a:rPr>
              <a:t>72,53</a:t>
            </a:r>
            <a:endParaRPr lang="ru-RU" sz="1100" dirty="0">
              <a:latin typeface="Arial Narrow" pitchFamily="34" charset="0"/>
            </a:endParaRPr>
          </a:p>
        </p:txBody>
      </p:sp>
      <p:sp>
        <p:nvSpPr>
          <p:cNvPr id="52" name="TextBox 51"/>
          <p:cNvSpPr txBox="1"/>
          <p:nvPr/>
        </p:nvSpPr>
        <p:spPr>
          <a:xfrm>
            <a:off x="5076056" y="6381328"/>
            <a:ext cx="625492" cy="261610"/>
          </a:xfrm>
          <a:prstGeom prst="rect">
            <a:avLst/>
          </a:prstGeom>
          <a:noFill/>
        </p:spPr>
        <p:txBody>
          <a:bodyPr wrap="none">
            <a:spAutoFit/>
          </a:bodyPr>
          <a:lstStyle/>
          <a:p>
            <a:pPr>
              <a:defRPr/>
            </a:pPr>
            <a:r>
              <a:rPr lang="ru-RU" sz="1100" dirty="0" smtClean="0">
                <a:solidFill>
                  <a:schemeClr val="tx2">
                    <a:lumMod val="50000"/>
                  </a:schemeClr>
                </a:solidFill>
              </a:rPr>
              <a:t>2016 г.</a:t>
            </a:r>
            <a:endParaRPr lang="ru-RU" sz="1100" dirty="0">
              <a:solidFill>
                <a:schemeClr val="tx2">
                  <a:lumMod val="50000"/>
                </a:schemeClr>
              </a:solidFill>
            </a:endParaRPr>
          </a:p>
        </p:txBody>
      </p:sp>
    </p:spTree>
    <p:extLst>
      <p:ext uri="{BB962C8B-B14F-4D97-AF65-F5344CB8AC3E}">
        <p14:creationId xmlns:p14="http://schemas.microsoft.com/office/powerpoint/2010/main" val="13424370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7924494" cy="715961"/>
          </a:xfrm>
        </p:spPr>
        <p:style>
          <a:lnRef idx="1">
            <a:schemeClr val="accent3"/>
          </a:lnRef>
          <a:fillRef idx="3">
            <a:schemeClr val="accent3"/>
          </a:fillRef>
          <a:effectRef idx="2">
            <a:schemeClr val="accent3"/>
          </a:effectRef>
          <a:fontRef idx="minor">
            <a:schemeClr val="lt1"/>
          </a:fontRef>
        </p:style>
        <p:txBody>
          <a:bodyPr>
            <a:normAutofit/>
          </a:bodyPr>
          <a:lstStyle/>
          <a:p>
            <a:r>
              <a:rPr lang="ru-RU" sz="2400" b="1" dirty="0" smtClean="0">
                <a:solidFill>
                  <a:schemeClr val="tx1"/>
                </a:solidFill>
                <a:latin typeface="Arial" pitchFamily="34" charset="0"/>
                <a:cs typeface="Arial" pitchFamily="34" charset="0"/>
              </a:rPr>
              <a:t>Тиражирование выездных форм работы</a:t>
            </a:r>
            <a:endParaRPr lang="ru-RU" sz="2400" b="1" dirty="0">
              <a:solidFill>
                <a:schemeClr val="tx1"/>
              </a:solidFill>
              <a:latin typeface="Arial" pitchFamily="34" charset="0"/>
              <a:cs typeface="Arial" pitchFamily="34" charset="0"/>
            </a:endParaRPr>
          </a:p>
        </p:txBody>
      </p:sp>
      <p:sp>
        <p:nvSpPr>
          <p:cNvPr id="172033" name="Rectangle 1"/>
          <p:cNvSpPr>
            <a:spLocks noChangeArrowheads="1"/>
          </p:cNvSpPr>
          <p:nvPr/>
        </p:nvSpPr>
        <p:spPr bwMode="auto">
          <a:xfrm>
            <a:off x="457200" y="1309301"/>
            <a:ext cx="8382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Arial" pitchFamily="34" charset="0"/>
                <a:ea typeface="Calibri" pitchFamily="34" charset="0"/>
                <a:cs typeface="Arial" pitchFamily="34" charset="0"/>
              </a:rPr>
              <a:t>Выезд мобильной бригады в населенные пункты, </a:t>
            </a: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Arial" pitchFamily="34" charset="0"/>
                <a:ea typeface="Calibri" pitchFamily="34" charset="0"/>
                <a:cs typeface="Arial" pitchFamily="34" charset="0"/>
              </a:rPr>
              <a:t>где нет медицинского объекта, осуществляется из расчета:</a:t>
            </a: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1 выезд в год на 10 человек </a:t>
            </a: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Например:</a:t>
            </a: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90 человек – 9 выездов в год, 240 человек -  2 раза в месяц, </a:t>
            </a: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но не реже 2-х раз в год согласно действующему Положению об организации первичной медико-санитарной помощи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2" descr="C:\Users\Tugaeva\Documents\Фото_средние_медработники\ФОТО съезд 2009\DSCN0151.JPG"/>
          <p:cNvPicPr>
            <a:picLocks noChangeAspect="1" noChangeArrowheads="1"/>
          </p:cNvPicPr>
          <p:nvPr/>
        </p:nvPicPr>
        <p:blipFill>
          <a:blip r:embed="rId2" cstate="print"/>
          <a:srcRect/>
          <a:stretch>
            <a:fillRect/>
          </a:stretch>
        </p:blipFill>
        <p:spPr bwMode="auto">
          <a:xfrm>
            <a:off x="448964" y="4954176"/>
            <a:ext cx="1985165" cy="1488773"/>
          </a:xfrm>
          <a:prstGeom prst="rect">
            <a:avLst/>
          </a:prstGeom>
          <a:noFill/>
        </p:spPr>
      </p:pic>
      <p:pic>
        <p:nvPicPr>
          <p:cNvPr id="5" name="Picture 3" descr="C:\Users\Tugaeva\Documents\Фото_средние_медработники\ФОТО съезд 2009\IMG_2735.jpg"/>
          <p:cNvPicPr>
            <a:picLocks noChangeAspect="1" noChangeArrowheads="1"/>
          </p:cNvPicPr>
          <p:nvPr/>
        </p:nvPicPr>
        <p:blipFill>
          <a:blip r:embed="rId3" cstate="print"/>
          <a:srcRect/>
          <a:stretch>
            <a:fillRect/>
          </a:stretch>
        </p:blipFill>
        <p:spPr bwMode="auto">
          <a:xfrm rot="16200000">
            <a:off x="6251754" y="4192526"/>
            <a:ext cx="2748694" cy="1832462"/>
          </a:xfrm>
          <a:prstGeom prst="rect">
            <a:avLst/>
          </a:prstGeom>
          <a:noFill/>
        </p:spPr>
      </p:pic>
      <p:pic>
        <p:nvPicPr>
          <p:cNvPr id="3" name="Picture 1" descr="C:\Users\Tugaeva\Documents\Фотографии .фапов Кузнецкого района\Фотографии\ФОТО_04.01.2007\21_.jpg"/>
          <p:cNvPicPr>
            <a:picLocks noChangeAspect="1" noChangeArrowheads="1"/>
          </p:cNvPicPr>
          <p:nvPr/>
        </p:nvPicPr>
        <p:blipFill>
          <a:blip r:embed="rId4" cstate="print"/>
          <a:srcRect/>
          <a:stretch>
            <a:fillRect/>
          </a:stretch>
        </p:blipFill>
        <p:spPr bwMode="auto">
          <a:xfrm>
            <a:off x="3961179" y="4720129"/>
            <a:ext cx="2443281" cy="1832461"/>
          </a:xfrm>
          <a:prstGeom prst="rect">
            <a:avLst/>
          </a:prstGeom>
          <a:noFill/>
        </p:spPr>
      </p:pic>
      <p:pic>
        <p:nvPicPr>
          <p:cNvPr id="172034" name="Picture 2" descr="C:\Users\Tugaeva\Documents\Фотографии .фапов Кузнецкого района\Фотографии\ФОТО_04.01.2007\23_.jpg"/>
          <p:cNvPicPr>
            <a:picLocks noChangeAspect="1" noChangeArrowheads="1"/>
          </p:cNvPicPr>
          <p:nvPr/>
        </p:nvPicPr>
        <p:blipFill>
          <a:blip r:embed="rId5" cstate="print"/>
          <a:srcRect/>
          <a:stretch>
            <a:fillRect/>
          </a:stretch>
        </p:blipFill>
        <p:spPr bwMode="auto">
          <a:xfrm>
            <a:off x="2128720" y="3734410"/>
            <a:ext cx="2443280" cy="1832460"/>
          </a:xfrm>
          <a:prstGeom prst="rect">
            <a:avLst/>
          </a:prstGeom>
          <a:noFill/>
        </p:spPr>
      </p:pic>
    </p:spTree>
    <p:extLst>
      <p:ext uri="{BB962C8B-B14F-4D97-AF65-F5344CB8AC3E}">
        <p14:creationId xmlns:p14="http://schemas.microsoft.com/office/powerpoint/2010/main" val="5353554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51520" y="1628800"/>
            <a:ext cx="8712968" cy="5000600"/>
          </a:xfrm>
        </p:spPr>
        <p:txBody>
          <a:bodyPr>
            <a:noAutofit/>
          </a:bodyPr>
          <a:lstStyle/>
          <a:p>
            <a:pPr>
              <a:buNone/>
            </a:pPr>
            <a:r>
              <a:rPr lang="ru-RU" sz="1200" dirty="0" smtClean="0">
                <a:latin typeface="Arial" pitchFamily="34" charset="0"/>
                <a:cs typeface="Arial" pitchFamily="34" charset="0"/>
              </a:rPr>
              <a:t>1. амбулаторный прием первично или повторно обратившихся пациентов преимущественно в день обращения;</a:t>
            </a:r>
          </a:p>
          <a:p>
            <a:pPr>
              <a:buNone/>
            </a:pPr>
            <a:r>
              <a:rPr lang="ru-RU" sz="1200" dirty="0" smtClean="0">
                <a:latin typeface="Arial" pitchFamily="34" charset="0"/>
                <a:cs typeface="Arial" pitchFamily="34" charset="0"/>
              </a:rPr>
              <a:t>2. посещение пациентов на дому по вызову в день обращения (остальные визиты на дом планируются по медицинским показаниям), активы заболевшим, подворные обходы направленные на контроль выполнения врачебных назначений пациентами, выявление на ранних этапах неинфекционных заболеваний;</a:t>
            </a:r>
          </a:p>
          <a:p>
            <a:pPr>
              <a:buNone/>
            </a:pPr>
            <a:r>
              <a:rPr lang="ru-RU" sz="1200" dirty="0" smtClean="0">
                <a:latin typeface="Arial" pitchFamily="34" charset="0"/>
                <a:cs typeface="Arial" pitchFamily="34" charset="0"/>
              </a:rPr>
              <a:t>3. проведение для пациентов образовательных программ (школ здоровья) по артериальной гипертензии, бронхиальной астме, сахарному диабету, ишемической болезни сердца, планированию семьи и грудному вскармливанию детей первого года жизни и др.; </a:t>
            </a:r>
          </a:p>
          <a:p>
            <a:pPr>
              <a:buNone/>
            </a:pPr>
            <a:r>
              <a:rPr lang="ru-RU" sz="1200" dirty="0" smtClean="0">
                <a:latin typeface="Arial" pitchFamily="34" charset="0"/>
                <a:cs typeface="Arial" pitchFamily="34" charset="0"/>
              </a:rPr>
              <a:t>4. отбор пациентов для проведения скрининговых исследований с целью раннего выявления и своевременного лечения заболеваний,</a:t>
            </a:r>
          </a:p>
          <a:p>
            <a:pPr>
              <a:buNone/>
            </a:pPr>
            <a:r>
              <a:rPr lang="ru-RU" sz="1200" dirty="0" smtClean="0">
                <a:latin typeface="Arial" pitchFamily="34" charset="0"/>
                <a:cs typeface="Arial" pitchFamily="34" charset="0"/>
              </a:rPr>
              <a:t>5. мероприятия  по первичной профилактике, включая вакцинацию согласно Национальному календарю профилактических прививок, Календаря прививок по эпидемическим показаниям и дополнительной иммунизации населения по национальному проекту в сфере здравоохранения; работу по вторичной и третичной профилактике; </a:t>
            </a:r>
          </a:p>
          <a:p>
            <a:pPr>
              <a:buNone/>
            </a:pPr>
            <a:r>
              <a:rPr lang="ru-RU" sz="1200" dirty="0" smtClean="0">
                <a:latin typeface="Arial" pitchFamily="34" charset="0"/>
                <a:cs typeface="Arial" pitchFamily="34" charset="0"/>
              </a:rPr>
              <a:t>6. участие в диспансеризации населения – своевременность направления к врачам специалистам (ведение контрольно-сроковой картотеки), проведение скрининговых обследований, необходимых для посещения врача – специалиста.</a:t>
            </a:r>
          </a:p>
          <a:p>
            <a:pPr>
              <a:buNone/>
            </a:pPr>
            <a:r>
              <a:rPr lang="ru-RU" sz="1200" dirty="0" smtClean="0">
                <a:latin typeface="Arial" pitchFamily="34" charset="0"/>
                <a:cs typeface="Arial" pitchFamily="34" charset="0"/>
              </a:rPr>
              <a:t>7. участие в мероприятиях по укреплению здоровья населения (санитарно- просветительная работа);</a:t>
            </a:r>
          </a:p>
          <a:p>
            <a:pPr>
              <a:buNone/>
            </a:pPr>
            <a:r>
              <a:rPr lang="ru-RU" sz="1200" dirty="0" smtClean="0">
                <a:latin typeface="Arial" pitchFamily="34" charset="0"/>
                <a:cs typeface="Arial" pitchFamily="34" charset="0"/>
              </a:rPr>
              <a:t>8. контроль назначенного лечения больных в пределах компетенции фельдшера по рекомендации врача. 9. оказание неотложной медицинской помощи пациентам в часы работы фельдшерско-акушерского пункта с последующим вызовом, при необходимости, службы скорой медицинской помощи, согласно стандартам оказания скорой неотложной помощи.;</a:t>
            </a:r>
          </a:p>
          <a:p>
            <a:pPr>
              <a:buNone/>
            </a:pPr>
            <a:r>
              <a:rPr lang="ru-RU" sz="1200" dirty="0" smtClean="0">
                <a:latin typeface="Arial" pitchFamily="34" charset="0"/>
                <a:cs typeface="Arial" pitchFamily="34" charset="0"/>
              </a:rPr>
              <a:t>10.  оказание неотложной помощи в объеме первичной доврачебной помощи и  направление на срочную госпитализацию пациентов ; </a:t>
            </a:r>
          </a:p>
          <a:p>
            <a:pPr>
              <a:buNone/>
            </a:pPr>
            <a:r>
              <a:rPr lang="ru-RU" sz="1200" dirty="0" smtClean="0">
                <a:latin typeface="Arial" pitchFamily="34" charset="0"/>
                <a:cs typeface="Arial" pitchFamily="34" charset="0"/>
              </a:rPr>
              <a:t>11. ведение медицинской документации;</a:t>
            </a:r>
          </a:p>
          <a:p>
            <a:pPr>
              <a:buNone/>
            </a:pPr>
            <a:r>
              <a:rPr lang="ru-RU" sz="1200" dirty="0" smtClean="0">
                <a:latin typeface="Arial" pitchFamily="34" charset="0"/>
                <a:cs typeface="Arial" pitchFamily="34" charset="0"/>
              </a:rPr>
              <a:t> 12. наблюдение за детским и женским населением в полном объеме. </a:t>
            </a:r>
          </a:p>
          <a:p>
            <a:endParaRPr lang="ru-RU" sz="1200" dirty="0">
              <a:latin typeface="Arial" pitchFamily="34" charset="0"/>
              <a:cs typeface="Arial" pitchFamily="34" charset="0"/>
            </a:endParaRPr>
          </a:p>
        </p:txBody>
      </p:sp>
      <p:sp>
        <p:nvSpPr>
          <p:cNvPr id="4" name="Заголовок 1"/>
          <p:cNvSpPr>
            <a:spLocks noGrp="1"/>
          </p:cNvSpPr>
          <p:nvPr>
            <p:ph type="title"/>
          </p:nvPr>
        </p:nvSpPr>
        <p:spPr>
          <a:xfrm>
            <a:off x="304800" y="228600"/>
            <a:ext cx="8382000" cy="762000"/>
          </a:xfrm>
        </p:spPr>
        <p:style>
          <a:lnRef idx="1">
            <a:schemeClr val="accent3"/>
          </a:lnRef>
          <a:fillRef idx="3">
            <a:schemeClr val="accent3"/>
          </a:fillRef>
          <a:effectRef idx="2">
            <a:schemeClr val="accent3"/>
          </a:effectRef>
          <a:fontRef idx="minor">
            <a:schemeClr val="lt1"/>
          </a:fontRef>
        </p:style>
        <p:txBody>
          <a:bodyPr>
            <a:normAutofit/>
          </a:bodyPr>
          <a:lstStyle/>
          <a:p>
            <a:r>
              <a:rPr lang="ru-RU" sz="2000" b="1" dirty="0" smtClean="0">
                <a:solidFill>
                  <a:schemeClr val="tx1"/>
                </a:solidFill>
                <a:latin typeface="Arial" pitchFamily="34" charset="0"/>
                <a:cs typeface="Arial" pitchFamily="34" charset="0"/>
              </a:rPr>
              <a:t>Нормативное регулирование организации первичной доврачебной медико-санитарной помощи на ФАП (ФЗП)</a:t>
            </a:r>
            <a:endParaRPr lang="ru-RU" sz="2000" b="1" dirty="0">
              <a:solidFill>
                <a:schemeClr val="tx1"/>
              </a:solidFill>
              <a:latin typeface="Arial" pitchFamily="34" charset="0"/>
              <a:cs typeface="Arial" pitchFamily="34" charset="0"/>
            </a:endParaRPr>
          </a:p>
        </p:txBody>
      </p:sp>
      <p:sp>
        <p:nvSpPr>
          <p:cNvPr id="5" name="Прямоугольник 4"/>
          <p:cNvSpPr/>
          <p:nvPr/>
        </p:nvSpPr>
        <p:spPr>
          <a:xfrm>
            <a:off x="5943600" y="1143000"/>
            <a:ext cx="2743200" cy="276999"/>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pPr marL="274320" lvl="0" indent="-274320" algn="ctr">
              <a:spcBef>
                <a:spcPct val="20000"/>
              </a:spcBef>
              <a:buClr>
                <a:srgbClr val="4F81BD"/>
              </a:buClr>
              <a:buSzPct val="85000"/>
            </a:pPr>
            <a:r>
              <a:rPr lang="ru-RU" sz="1200" b="1" dirty="0" smtClean="0">
                <a:solidFill>
                  <a:prstClr val="black"/>
                </a:solidFill>
                <a:latin typeface="Arial" pitchFamily="34" charset="0"/>
                <a:cs typeface="Arial" pitchFamily="34" charset="0"/>
              </a:rPr>
              <a:t>Выдержка из Положения</a:t>
            </a:r>
            <a:endParaRPr lang="ru-RU" sz="12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776449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868361"/>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ru-RU" sz="2000" b="1" dirty="0" smtClean="0">
                <a:solidFill>
                  <a:schemeClr val="tx1"/>
                </a:solidFill>
                <a:latin typeface="Arial" pitchFamily="34" charset="0"/>
                <a:cs typeface="Arial" pitchFamily="34" charset="0"/>
              </a:rPr>
              <a:t>Организация первичной доврачебной медико-санитарной помощи на фельдшерско-акушерских пунктах  и фельдшерских здравпунктах</a:t>
            </a:r>
            <a:endParaRPr lang="ru-RU" sz="2000" b="1" dirty="0">
              <a:solidFill>
                <a:schemeClr val="tx1"/>
              </a:solidFill>
              <a:latin typeface="Arial" pitchFamily="34" charset="0"/>
              <a:cs typeface="Arial" pitchFamily="34" charset="0"/>
            </a:endParaRPr>
          </a:p>
        </p:txBody>
      </p:sp>
      <p:graphicFrame>
        <p:nvGraphicFramePr>
          <p:cNvPr id="4" name="Содержимое 3"/>
          <p:cNvGraphicFramePr>
            <a:graphicFrameLocks noGrp="1"/>
          </p:cNvGraphicFramePr>
          <p:nvPr>
            <p:ph idx="1"/>
          </p:nvPr>
        </p:nvGraphicFramePr>
        <p:xfrm>
          <a:off x="457200" y="1447800"/>
          <a:ext cx="8229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2664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48965" y="228600"/>
            <a:ext cx="8317210" cy="451710"/>
          </a:xfrm>
        </p:spPr>
        <p:style>
          <a:lnRef idx="1">
            <a:schemeClr val="accent3"/>
          </a:lnRef>
          <a:fillRef idx="3">
            <a:schemeClr val="accent3"/>
          </a:fillRef>
          <a:effectRef idx="2">
            <a:schemeClr val="accent3"/>
          </a:effectRef>
          <a:fontRef idx="minor">
            <a:schemeClr val="lt1"/>
          </a:fontRef>
        </p:style>
        <p:txBody>
          <a:bodyPr>
            <a:normAutofit/>
          </a:bodyPr>
          <a:lstStyle/>
          <a:p>
            <a:r>
              <a:rPr lang="ru-RU" sz="1800" b="1" dirty="0" smtClean="0">
                <a:solidFill>
                  <a:schemeClr val="tx1"/>
                </a:solidFill>
                <a:latin typeface="Arial" pitchFamily="34" charset="0"/>
                <a:cs typeface="Arial" pitchFamily="34" charset="0"/>
              </a:rPr>
              <a:t>Основные задачи проведения «целевой» диспансеризации</a:t>
            </a:r>
          </a:p>
        </p:txBody>
      </p:sp>
      <p:graphicFrame>
        <p:nvGraphicFramePr>
          <p:cNvPr id="4" name="Содержимое 3"/>
          <p:cNvGraphicFramePr>
            <a:graphicFrameLocks noGrp="1"/>
          </p:cNvGraphicFramePr>
          <p:nvPr>
            <p:ph sz="quarter" idx="1"/>
          </p:nvPr>
        </p:nvGraphicFramePr>
        <p:xfrm>
          <a:off x="285720" y="833015"/>
          <a:ext cx="8572560" cy="6024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Выноска со стрелкой вверх 5"/>
          <p:cNvSpPr/>
          <p:nvPr/>
        </p:nvSpPr>
        <p:spPr>
          <a:xfrm>
            <a:off x="601670" y="5108755"/>
            <a:ext cx="8072437" cy="1500188"/>
          </a:xfrm>
          <a:prstGeom prst="upArrowCallou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2000" b="1" dirty="0">
                <a:solidFill>
                  <a:schemeClr val="tx1"/>
                </a:solidFill>
                <a:latin typeface="Arial" pitchFamily="34" charset="0"/>
                <a:cs typeface="Arial" pitchFamily="34" charset="0"/>
              </a:rPr>
              <a:t>Формирование мотивации  у прикрепленного населения </a:t>
            </a:r>
          </a:p>
          <a:p>
            <a:pPr algn="ctr">
              <a:defRPr/>
            </a:pPr>
            <a:r>
              <a:rPr lang="ru-RU" sz="2000" b="1" dirty="0">
                <a:solidFill>
                  <a:schemeClr val="tx1"/>
                </a:solidFill>
                <a:latin typeface="Arial" pitchFamily="34" charset="0"/>
                <a:cs typeface="Arial" pitchFamily="34" charset="0"/>
              </a:rPr>
              <a:t>к сохранению и укреплению своего здоровья </a:t>
            </a:r>
          </a:p>
          <a:p>
            <a:pPr algn="ctr">
              <a:defRPr/>
            </a:pPr>
            <a:r>
              <a:rPr lang="ru-RU" sz="2000" b="1" dirty="0">
                <a:solidFill>
                  <a:schemeClr val="tx1"/>
                </a:solidFill>
                <a:latin typeface="Arial" pitchFamily="34" charset="0"/>
                <a:cs typeface="Arial" pitchFamily="34" charset="0"/>
              </a:rPr>
              <a:t>через приближение первичной медико-санитарной помощи</a:t>
            </a:r>
            <a:endParaRPr lang="ru-RU"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25698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0" y="84138"/>
            <a:ext cx="9144000" cy="931862"/>
          </a:xfrm>
        </p:spPr>
        <p:txBody>
          <a:bodyPr>
            <a:normAutofit fontScale="90000"/>
          </a:bodyPr>
          <a:lstStyle/>
          <a:p>
            <a:pPr eaLnBrk="1" hangingPunct="1"/>
            <a:r>
              <a:rPr lang="ru-RU" sz="3000" smtClean="0">
                <a:solidFill>
                  <a:schemeClr val="folHlink"/>
                </a:solidFill>
              </a:rPr>
              <a:t>Роль специалистов со средним медицинским образованием в оказании ПМСП трудно переоценить</a:t>
            </a:r>
          </a:p>
        </p:txBody>
      </p:sp>
      <p:pic>
        <p:nvPicPr>
          <p:cNvPr id="11267" name="Picture 5" descr="j02152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625" y="1565275"/>
            <a:ext cx="322421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descr="029v0111dc"/>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300" y="5006975"/>
            <a:ext cx="7588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descr="medi_19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5307013"/>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3"/>
          <p:cNvSpPr>
            <a:spLocks noGrp="1"/>
          </p:cNvSpPr>
          <p:nvPr>
            <p:ph type="body" idx="1"/>
          </p:nvPr>
        </p:nvSpPr>
        <p:spPr>
          <a:xfrm>
            <a:off x="2549525" y="1333500"/>
            <a:ext cx="6753225" cy="5162550"/>
          </a:xfrm>
        </p:spPr>
        <p:txBody>
          <a:bodyPr/>
          <a:lstStyle/>
          <a:p>
            <a:pPr eaLnBrk="1" hangingPunct="1">
              <a:lnSpc>
                <a:spcPct val="85000"/>
              </a:lnSpc>
              <a:spcBef>
                <a:spcPct val="45000"/>
              </a:spcBef>
              <a:buFont typeface="Arial" charset="0"/>
              <a:buNone/>
            </a:pPr>
            <a:r>
              <a:rPr lang="ru-RU" sz="2800" smtClean="0"/>
              <a:t>В 2016 г. к СМП было выполнено:</a:t>
            </a:r>
          </a:p>
          <a:p>
            <a:pPr eaLnBrk="1" hangingPunct="1">
              <a:lnSpc>
                <a:spcPct val="85000"/>
              </a:lnSpc>
              <a:spcBef>
                <a:spcPct val="45000"/>
              </a:spcBef>
              <a:buFont typeface="Wingdings" pitchFamily="2" charset="2"/>
              <a:buChar char="Ü"/>
            </a:pPr>
            <a:r>
              <a:rPr lang="ru-RU" sz="2800" smtClean="0">
                <a:solidFill>
                  <a:schemeClr val="folHlink"/>
                </a:solidFill>
              </a:rPr>
              <a:t>143,6 млн. посещений</a:t>
            </a:r>
            <a:r>
              <a:rPr lang="ru-RU" sz="2800" smtClean="0"/>
              <a:t>, </a:t>
            </a:r>
            <a:br>
              <a:rPr lang="ru-RU" sz="2800" smtClean="0"/>
            </a:br>
            <a:r>
              <a:rPr lang="ru-RU" sz="2800" smtClean="0"/>
              <a:t>т.е. на 8 посещений к врачу приходится </a:t>
            </a:r>
            <a:br>
              <a:rPr lang="ru-RU" sz="2800" smtClean="0"/>
            </a:br>
            <a:r>
              <a:rPr lang="ru-RU" sz="2800" smtClean="0"/>
              <a:t>1 посещение к СМП;</a:t>
            </a:r>
          </a:p>
          <a:p>
            <a:pPr eaLnBrk="1" hangingPunct="1">
              <a:lnSpc>
                <a:spcPct val="85000"/>
              </a:lnSpc>
              <a:spcBef>
                <a:spcPct val="45000"/>
              </a:spcBef>
              <a:buClr>
                <a:schemeClr val="folHlink"/>
              </a:buClr>
              <a:buFont typeface="Wingdings" pitchFamily="2" charset="2"/>
              <a:buChar char="Ü"/>
            </a:pPr>
            <a:r>
              <a:rPr lang="ru-RU" sz="2800" smtClean="0">
                <a:solidFill>
                  <a:schemeClr val="folHlink"/>
                </a:solidFill>
              </a:rPr>
              <a:t>более 68 млн. посещений</a:t>
            </a:r>
            <a:r>
              <a:rPr lang="ru-RU" sz="2800" smtClean="0"/>
              <a:t> </a:t>
            </a:r>
            <a:br>
              <a:rPr lang="ru-RU" sz="2800" smtClean="0"/>
            </a:br>
            <a:r>
              <a:rPr lang="ru-RU" sz="2800" smtClean="0"/>
              <a:t>к специалистам ФАП и ФП;</a:t>
            </a:r>
          </a:p>
          <a:p>
            <a:pPr eaLnBrk="1" hangingPunct="1">
              <a:lnSpc>
                <a:spcPct val="85000"/>
              </a:lnSpc>
              <a:spcBef>
                <a:spcPct val="45000"/>
              </a:spcBef>
              <a:buClr>
                <a:schemeClr val="folHlink"/>
              </a:buClr>
              <a:buFont typeface="Wingdings" pitchFamily="2" charset="2"/>
              <a:buChar char="Ü"/>
            </a:pPr>
            <a:r>
              <a:rPr lang="ru-RU" sz="2800" smtClean="0">
                <a:solidFill>
                  <a:schemeClr val="folHlink"/>
                </a:solidFill>
              </a:rPr>
              <a:t>4,6 млн. посещений</a:t>
            </a:r>
            <a:r>
              <a:rPr lang="ru-RU" sz="2800" smtClean="0"/>
              <a:t> на дому для оказания неотложной медицинской помощи (из них 1/3 к сельским жителям).</a:t>
            </a:r>
          </a:p>
          <a:p>
            <a:pPr eaLnBrk="1" hangingPunct="1">
              <a:lnSpc>
                <a:spcPct val="85000"/>
              </a:lnSpc>
              <a:spcBef>
                <a:spcPct val="45000"/>
              </a:spcBef>
              <a:buFont typeface="Arial" charset="0"/>
              <a:buNone/>
            </a:pPr>
            <a:endParaRPr lang="ru-RU" sz="2800" smtClean="0"/>
          </a:p>
        </p:txBody>
      </p:sp>
    </p:spTree>
    <p:extLst>
      <p:ext uri="{BB962C8B-B14F-4D97-AF65-F5344CB8AC3E}">
        <p14:creationId xmlns:p14="http://schemas.microsoft.com/office/powerpoint/2010/main" val="34373128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601670" y="228600"/>
            <a:ext cx="8164505" cy="451710"/>
          </a:xfrm>
        </p:spPr>
        <p:style>
          <a:lnRef idx="1">
            <a:schemeClr val="accent3"/>
          </a:lnRef>
          <a:fillRef idx="3">
            <a:schemeClr val="accent3"/>
          </a:fillRef>
          <a:effectRef idx="2">
            <a:schemeClr val="accent3"/>
          </a:effectRef>
          <a:fontRef idx="minor">
            <a:schemeClr val="lt1"/>
          </a:fontRef>
        </p:style>
        <p:txBody>
          <a:bodyPr>
            <a:normAutofit fontScale="90000"/>
          </a:bodyPr>
          <a:lstStyle/>
          <a:p>
            <a:pPr algn="just"/>
            <a:r>
              <a:rPr lang="ru-RU" sz="2800" b="1" dirty="0" smtClean="0">
                <a:solidFill>
                  <a:schemeClr val="tx1"/>
                </a:solidFill>
                <a:latin typeface="Arial" pitchFamily="34" charset="0"/>
                <a:cs typeface="Arial" pitchFamily="34" charset="0"/>
              </a:rPr>
              <a:t>Объем «целевой диспансеризации»</a:t>
            </a:r>
          </a:p>
        </p:txBody>
      </p:sp>
      <p:sp>
        <p:nvSpPr>
          <p:cNvPr id="32771" name="Rectangle 1"/>
          <p:cNvSpPr>
            <a:spLocks noChangeArrowheads="1"/>
          </p:cNvSpPr>
          <p:nvPr/>
        </p:nvSpPr>
        <p:spPr bwMode="auto">
          <a:xfrm>
            <a:off x="296260" y="833015"/>
            <a:ext cx="4275740" cy="4401205"/>
          </a:xfrm>
          <a:prstGeom prst="rect">
            <a:avLst/>
          </a:prstGeom>
          <a:noFill/>
          <a:ln w="9525">
            <a:noFill/>
            <a:miter lim="800000"/>
            <a:headEnd/>
            <a:tailEnd/>
          </a:ln>
        </p:spPr>
        <p:txBody>
          <a:bodyPr wrap="square" anchor="ctr">
            <a:spAutoFit/>
          </a:bodyPr>
          <a:lstStyle/>
          <a:p>
            <a:pPr indent="450850">
              <a:tabLst>
                <a:tab pos="2700338" algn="l"/>
              </a:tabLst>
            </a:pPr>
            <a:r>
              <a:rPr lang="ru-RU" sz="1000" b="1" dirty="0">
                <a:solidFill>
                  <a:srgbClr val="000000"/>
                </a:solidFill>
                <a:latin typeface="Arial" pitchFamily="34" charset="0"/>
                <a:cs typeface="Arial" pitchFamily="34" charset="0"/>
              </a:rPr>
              <a:t>Созданы комплексные мобильные медицинские бригады в составе </a:t>
            </a:r>
          </a:p>
          <a:p>
            <a:pPr indent="450850">
              <a:tabLst>
                <a:tab pos="2700338" algn="l"/>
              </a:tabLst>
            </a:pPr>
            <a:r>
              <a:rPr lang="ru-RU" sz="1000" dirty="0" smtClean="0">
                <a:solidFill>
                  <a:srgbClr val="000000"/>
                </a:solidFill>
                <a:latin typeface="Arial" pitchFamily="34" charset="0"/>
                <a:cs typeface="Arial" pitchFamily="34" charset="0"/>
              </a:rPr>
              <a:t>врача первичного звена (врач терапевт участковый, врач общей практики), </a:t>
            </a:r>
          </a:p>
          <a:p>
            <a:pPr indent="450850">
              <a:tabLst>
                <a:tab pos="2700338" algn="l"/>
              </a:tabLst>
            </a:pPr>
            <a:r>
              <a:rPr lang="ru-RU" sz="1000" dirty="0" smtClean="0">
                <a:solidFill>
                  <a:srgbClr val="000000"/>
                </a:solidFill>
                <a:latin typeface="Arial" pitchFamily="34" charset="0"/>
                <a:cs typeface="Arial" pitchFamily="34" charset="0"/>
              </a:rPr>
              <a:t>врача-акушера-гинеколога, </a:t>
            </a:r>
          </a:p>
          <a:p>
            <a:pPr indent="450850">
              <a:tabLst>
                <a:tab pos="2700338" algn="l"/>
              </a:tabLst>
            </a:pPr>
            <a:r>
              <a:rPr lang="ru-RU" sz="1000" dirty="0" smtClean="0">
                <a:solidFill>
                  <a:srgbClr val="000000"/>
                </a:solidFill>
                <a:latin typeface="Arial" pitchFamily="34" charset="0"/>
                <a:cs typeface="Arial" pitchFamily="34" charset="0"/>
              </a:rPr>
              <a:t>врача-хирурга, </a:t>
            </a:r>
          </a:p>
          <a:p>
            <a:pPr indent="450850">
              <a:tabLst>
                <a:tab pos="2700338" algn="l"/>
              </a:tabLst>
            </a:pPr>
            <a:r>
              <a:rPr lang="ru-RU" sz="1000" dirty="0" smtClean="0">
                <a:solidFill>
                  <a:srgbClr val="000000"/>
                </a:solidFill>
                <a:latin typeface="Arial" pitchFamily="34" charset="0"/>
                <a:cs typeface="Arial" pitchFamily="34" charset="0"/>
              </a:rPr>
              <a:t>врача ультразвуковой диагностики, </a:t>
            </a:r>
          </a:p>
          <a:p>
            <a:pPr indent="450850">
              <a:tabLst>
                <a:tab pos="2700338" algn="l"/>
              </a:tabLst>
            </a:pPr>
            <a:r>
              <a:rPr lang="ru-RU" sz="1000" dirty="0" smtClean="0">
                <a:solidFill>
                  <a:srgbClr val="000000"/>
                </a:solidFill>
                <a:latin typeface="Arial" pitchFamily="34" charset="0"/>
                <a:cs typeface="Arial" pitchFamily="34" charset="0"/>
              </a:rPr>
              <a:t>лаборанта клинической лабораторной диагностике. </a:t>
            </a:r>
          </a:p>
          <a:p>
            <a:pPr indent="450850">
              <a:tabLst>
                <a:tab pos="2700338" algn="l"/>
              </a:tabLst>
            </a:pPr>
            <a:r>
              <a:rPr lang="ru-RU" sz="1000" b="1" dirty="0" smtClean="0">
                <a:solidFill>
                  <a:srgbClr val="000000"/>
                </a:solidFill>
                <a:latin typeface="Arial" pitchFamily="34" charset="0"/>
                <a:cs typeface="Arial" pitchFamily="34" charset="0"/>
              </a:rPr>
              <a:t> </a:t>
            </a:r>
            <a:endParaRPr lang="ru-RU" sz="1000" dirty="0" smtClean="0">
              <a:solidFill>
                <a:srgbClr val="000000"/>
              </a:solidFill>
              <a:latin typeface="Arial" pitchFamily="34" charset="0"/>
              <a:cs typeface="Arial" pitchFamily="34" charset="0"/>
            </a:endParaRPr>
          </a:p>
          <a:p>
            <a:pPr indent="450850">
              <a:tabLst>
                <a:tab pos="2700338" algn="l"/>
              </a:tabLst>
            </a:pPr>
            <a:r>
              <a:rPr lang="ru-RU" sz="1000" b="1" dirty="0" smtClean="0">
                <a:solidFill>
                  <a:srgbClr val="000000"/>
                </a:solidFill>
                <a:latin typeface="Arial" pitchFamily="34" charset="0"/>
                <a:cs typeface="Arial" pitchFamily="34" charset="0"/>
              </a:rPr>
              <a:t>Составлен  график  выездов для обследования жителей  населенного пункта по программе профилактического осмотра:</a:t>
            </a:r>
            <a:endParaRPr lang="ru-RU" sz="1000" b="1"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антропометрия (измерение роста стоя, массы тела, окружности талии), расчет индекса массы тела;</a:t>
            </a:r>
            <a:endParaRPr lang="ru-RU" sz="1000"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измерение артериального давления,</a:t>
            </a:r>
            <a:endParaRPr lang="ru-RU" sz="1000"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проведение электрокардиографии,</a:t>
            </a:r>
            <a:endParaRPr lang="ru-RU" sz="1000" dirty="0" smtClean="0">
              <a:latin typeface="Arial" pitchFamily="34" charset="0"/>
              <a:cs typeface="Arial" pitchFamily="34" charset="0"/>
            </a:endParaRPr>
          </a:p>
          <a:p>
            <a:pPr indent="450850" eaLnBrk="0" hangingPunct="0">
              <a:buFontTx/>
              <a:buChar char="-"/>
              <a:tabLst>
                <a:tab pos="2700338" algn="l"/>
              </a:tabLst>
            </a:pPr>
            <a:r>
              <a:rPr lang="ru-RU" sz="1000" dirty="0" smtClean="0">
                <a:solidFill>
                  <a:srgbClr val="000000"/>
                </a:solidFill>
                <a:latin typeface="Arial" pitchFamily="34" charset="0"/>
                <a:cs typeface="Arial" pitchFamily="34" charset="0"/>
              </a:rPr>
              <a:t>лабораторные исследования (общий анализ крови, биохимический анализ крови (холестерин, глюкоза), </a:t>
            </a:r>
          </a:p>
          <a:p>
            <a:pPr indent="450850" eaLnBrk="0" hangingPunct="0">
              <a:buFontTx/>
              <a:buChar char="-"/>
              <a:tabLst>
                <a:tab pos="2700338" algn="l"/>
              </a:tabLst>
            </a:pPr>
            <a:r>
              <a:rPr lang="ru-RU" sz="1000" dirty="0" smtClean="0">
                <a:solidFill>
                  <a:srgbClr val="000000"/>
                </a:solidFill>
                <a:latin typeface="Arial" pitchFamily="34" charset="0"/>
                <a:cs typeface="Arial" pitchFamily="34" charset="0"/>
              </a:rPr>
              <a:t>определение уровня простатического специфического антигена), </a:t>
            </a:r>
            <a:endParaRPr lang="ru-RU" sz="1000"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флюорография легких , </a:t>
            </a:r>
            <a:endParaRPr lang="ru-RU" sz="1000"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маммография,</a:t>
            </a:r>
            <a:endParaRPr lang="ru-RU" sz="1000"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ультразвуковое исследование органов брюшной полости, малого таза, молочных желез и щитовидной железы,</a:t>
            </a:r>
            <a:endParaRPr lang="ru-RU" sz="1000" dirty="0" smtClean="0">
              <a:latin typeface="Arial" pitchFamily="34" charset="0"/>
              <a:cs typeface="Arial" pitchFamily="34" charset="0"/>
            </a:endParaRPr>
          </a:p>
          <a:p>
            <a:pPr indent="450850" eaLnBrk="0" hangingPunct="0">
              <a:tabLst>
                <a:tab pos="2700338" algn="l"/>
              </a:tabLst>
            </a:pPr>
            <a:r>
              <a:rPr lang="ru-RU" sz="1000" dirty="0" smtClean="0">
                <a:solidFill>
                  <a:srgbClr val="000000"/>
                </a:solidFill>
                <a:latin typeface="Arial" pitchFamily="34" charset="0"/>
                <a:cs typeface="Arial" pitchFamily="34" charset="0"/>
              </a:rPr>
              <a:t>- взятие мазка с шейки матки на цитологическое исследование,</a:t>
            </a:r>
            <a:endParaRPr lang="ru-RU" sz="1000" dirty="0" smtClean="0">
              <a:latin typeface="Arial" pitchFamily="34" charset="0"/>
              <a:cs typeface="Arial" pitchFamily="34" charset="0"/>
            </a:endParaRPr>
          </a:p>
          <a:p>
            <a:pPr indent="450850" eaLnBrk="0" hangingPunct="0">
              <a:buFontTx/>
              <a:buChar char="-"/>
              <a:tabLst>
                <a:tab pos="2700338" algn="l"/>
              </a:tabLst>
            </a:pPr>
            <a:r>
              <a:rPr lang="ru-RU" sz="1000" dirty="0" smtClean="0">
                <a:solidFill>
                  <a:srgbClr val="000000"/>
                </a:solidFill>
                <a:latin typeface="Arial" pitchFamily="34" charset="0"/>
                <a:cs typeface="Arial" pitchFamily="34" charset="0"/>
              </a:rPr>
              <a:t>осмотр врачом-хирургом,</a:t>
            </a:r>
            <a:endParaRPr lang="ru-RU" sz="1000" dirty="0" smtClean="0">
              <a:latin typeface="Arial" pitchFamily="34" charset="0"/>
              <a:cs typeface="Arial" pitchFamily="34" charset="0"/>
            </a:endParaRPr>
          </a:p>
          <a:p>
            <a:pPr indent="450850" eaLnBrk="0" hangingPunct="0">
              <a:buFontTx/>
              <a:buChar char="-"/>
              <a:tabLst>
                <a:tab pos="2700338" algn="l"/>
              </a:tabLst>
            </a:pPr>
            <a:r>
              <a:rPr lang="ru-RU" sz="1000" dirty="0" smtClean="0">
                <a:solidFill>
                  <a:srgbClr val="000000"/>
                </a:solidFill>
                <a:latin typeface="Arial" pitchFamily="34" charset="0"/>
                <a:cs typeface="Arial" pitchFamily="34" charset="0"/>
              </a:rPr>
              <a:t>осмотр врачом первичного звена </a:t>
            </a:r>
          </a:p>
          <a:p>
            <a:pPr indent="450850" eaLnBrk="0" hangingPunct="0">
              <a:buFontTx/>
              <a:buChar char="-"/>
              <a:tabLst>
                <a:tab pos="2700338" algn="l"/>
              </a:tabLst>
            </a:pPr>
            <a:r>
              <a:rPr lang="ru-RU" sz="1000" dirty="0" smtClean="0">
                <a:solidFill>
                  <a:srgbClr val="000000"/>
                </a:solidFill>
                <a:latin typeface="Arial" pitchFamily="34" charset="0"/>
                <a:cs typeface="Arial" pitchFamily="34" charset="0"/>
              </a:rPr>
              <a:t>по результатам всех видов исследования.</a:t>
            </a:r>
            <a:endParaRPr lang="ru-RU" sz="1000" dirty="0">
              <a:latin typeface="Arial" pitchFamily="34" charset="0"/>
              <a:cs typeface="Arial" pitchFamily="34" charset="0"/>
            </a:endParaRPr>
          </a:p>
        </p:txBody>
      </p:sp>
      <p:pic>
        <p:nvPicPr>
          <p:cNvPr id="32772" name="Picture 2" descr="F:\DSC_8876.JPG"/>
          <p:cNvPicPr>
            <a:picLocks noChangeAspect="1" noChangeArrowheads="1"/>
          </p:cNvPicPr>
          <p:nvPr/>
        </p:nvPicPr>
        <p:blipFill>
          <a:blip r:embed="rId2" cstate="print"/>
          <a:srcRect/>
          <a:stretch>
            <a:fillRect/>
          </a:stretch>
        </p:blipFill>
        <p:spPr bwMode="auto">
          <a:xfrm>
            <a:off x="3503065" y="4956050"/>
            <a:ext cx="1859226" cy="1364765"/>
          </a:xfrm>
          <a:prstGeom prst="rect">
            <a:avLst/>
          </a:prstGeom>
          <a:noFill/>
          <a:ln w="9525">
            <a:noFill/>
            <a:miter lim="800000"/>
            <a:headEnd/>
            <a:tailEnd/>
          </a:ln>
        </p:spPr>
      </p:pic>
      <p:pic>
        <p:nvPicPr>
          <p:cNvPr id="32773" name="Picture 3" descr="F:\DSC_8863.JPG"/>
          <p:cNvPicPr>
            <a:picLocks noChangeAspect="1" noChangeArrowheads="1"/>
          </p:cNvPicPr>
          <p:nvPr/>
        </p:nvPicPr>
        <p:blipFill>
          <a:blip r:embed="rId3" cstate="print"/>
          <a:srcRect/>
          <a:stretch>
            <a:fillRect/>
          </a:stretch>
        </p:blipFill>
        <p:spPr bwMode="auto">
          <a:xfrm>
            <a:off x="143555" y="5414165"/>
            <a:ext cx="1832460" cy="1216674"/>
          </a:xfrm>
          <a:prstGeom prst="rect">
            <a:avLst/>
          </a:prstGeom>
          <a:noFill/>
          <a:ln w="9525">
            <a:noFill/>
            <a:miter lim="800000"/>
            <a:headEnd/>
            <a:tailEnd/>
          </a:ln>
        </p:spPr>
      </p:pic>
      <p:pic>
        <p:nvPicPr>
          <p:cNvPr id="32774" name="Picture 4" descr="F:\DSCI0009.JPG"/>
          <p:cNvPicPr>
            <a:picLocks noChangeAspect="1" noChangeArrowheads="1"/>
          </p:cNvPicPr>
          <p:nvPr/>
        </p:nvPicPr>
        <p:blipFill>
          <a:blip r:embed="rId4" cstate="print"/>
          <a:srcRect/>
          <a:stretch>
            <a:fillRect/>
          </a:stretch>
        </p:blipFill>
        <p:spPr bwMode="auto">
          <a:xfrm>
            <a:off x="1976015" y="5261460"/>
            <a:ext cx="1808913" cy="1242708"/>
          </a:xfrm>
          <a:prstGeom prst="rect">
            <a:avLst/>
          </a:prstGeom>
          <a:noFill/>
          <a:ln w="9525">
            <a:noFill/>
            <a:miter lim="800000"/>
            <a:headEnd/>
            <a:tailEnd/>
          </a:ln>
        </p:spPr>
      </p:pic>
      <p:sp>
        <p:nvSpPr>
          <p:cNvPr id="7" name="Прямоугольник 6"/>
          <p:cNvSpPr/>
          <p:nvPr/>
        </p:nvSpPr>
        <p:spPr>
          <a:xfrm>
            <a:off x="5335525" y="985720"/>
            <a:ext cx="3359510" cy="738664"/>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ru-RU" sz="1400" b="1" dirty="0" smtClean="0">
                <a:solidFill>
                  <a:srgbClr val="000000"/>
                </a:solidFill>
                <a:latin typeface="Arial" pitchFamily="34" charset="0"/>
                <a:ea typeface="Calibri" pitchFamily="34" charset="0"/>
                <a:cs typeface="Arial" pitchFamily="34" charset="0"/>
              </a:rPr>
              <a:t>Алгоритмы действий </a:t>
            </a:r>
          </a:p>
          <a:p>
            <a:pPr algn="ctr"/>
            <a:r>
              <a:rPr lang="ru-RU" sz="1400" b="1" dirty="0" smtClean="0">
                <a:solidFill>
                  <a:srgbClr val="000000"/>
                </a:solidFill>
                <a:latin typeface="Arial" pitchFamily="34" charset="0"/>
                <a:ea typeface="Calibri" pitchFamily="34" charset="0"/>
                <a:cs typeface="Arial" pitchFamily="34" charset="0"/>
              </a:rPr>
              <a:t>при выявлении у обследуемого отклонений</a:t>
            </a:r>
            <a:endParaRPr lang="ru-RU" sz="1400" dirty="0"/>
          </a:p>
        </p:txBody>
      </p:sp>
      <p:graphicFrame>
        <p:nvGraphicFramePr>
          <p:cNvPr id="8" name="Содержимое 3"/>
          <p:cNvGraphicFramePr>
            <a:graphicFrameLocks noGrp="1"/>
          </p:cNvGraphicFramePr>
          <p:nvPr>
            <p:ph idx="1"/>
          </p:nvPr>
        </p:nvGraphicFramePr>
        <p:xfrm>
          <a:off x="5488230" y="1901949"/>
          <a:ext cx="3206805" cy="4428445"/>
        </p:xfrm>
        <a:graphic>
          <a:graphicData uri="http://schemas.openxmlformats.org/drawingml/2006/table">
            <a:tbl>
              <a:tblPr firstRow="1" bandRow="1">
                <a:tableStyleId>{E8B1032C-EA38-4F05-BA0D-38AFFFC7BED3}</a:tableStyleId>
              </a:tblPr>
              <a:tblGrid>
                <a:gridCol w="1459076">
                  <a:extLst>
                    <a:ext uri="{9D8B030D-6E8A-4147-A177-3AD203B41FA5}">
                      <a16:colId xmlns:a16="http://schemas.microsoft.com/office/drawing/2014/main" val="20000"/>
                    </a:ext>
                  </a:extLst>
                </a:gridCol>
                <a:gridCol w="1747729">
                  <a:extLst>
                    <a:ext uri="{9D8B030D-6E8A-4147-A177-3AD203B41FA5}">
                      <a16:colId xmlns:a16="http://schemas.microsoft.com/office/drawing/2014/main" val="20001"/>
                    </a:ext>
                  </a:extLst>
                </a:gridCol>
              </a:tblGrid>
              <a:tr h="18361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0" kern="1200" dirty="0" smtClean="0">
                          <a:latin typeface="Arial" pitchFamily="34" charset="0"/>
                          <a:cs typeface="Arial" pitchFamily="34" charset="0"/>
                        </a:rPr>
                        <a:t>Изменения в общем анализе крови: </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800" b="0" kern="1200" dirty="0" smtClean="0">
                          <a:latin typeface="Arial" pitchFamily="34" charset="0"/>
                          <a:cs typeface="Arial" pitchFamily="34" charset="0"/>
                        </a:rPr>
                        <a:t> повышение СОЭ выше 15 мм/час,</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800" b="0" kern="1200" dirty="0" smtClean="0">
                          <a:latin typeface="Arial" pitchFamily="34" charset="0"/>
                          <a:cs typeface="Arial" pitchFamily="34" charset="0"/>
                        </a:rPr>
                        <a:t> лейкоцитоз,</a:t>
                      </a:r>
                    </a:p>
                    <a:p>
                      <a:pPr marL="0" marR="0" indent="0" algn="l" defTabSz="914400" rtl="0" eaLnBrk="1" fontAlgn="auto" latinLnBrk="0" hangingPunct="1">
                        <a:lnSpc>
                          <a:spcPct val="100000"/>
                        </a:lnSpc>
                        <a:spcBef>
                          <a:spcPts val="0"/>
                        </a:spcBef>
                        <a:spcAft>
                          <a:spcPts val="0"/>
                        </a:spcAft>
                        <a:buClrTx/>
                        <a:buSzTx/>
                        <a:buFontTx/>
                        <a:buNone/>
                        <a:tabLst/>
                        <a:defRPr/>
                      </a:pPr>
                      <a:r>
                        <a:rPr lang="ru-RU" sz="800" b="0" kern="1200" dirty="0" smtClean="0">
                          <a:latin typeface="Arial" pitchFamily="34" charset="0"/>
                          <a:cs typeface="Arial" pitchFamily="34" charset="0"/>
                        </a:rPr>
                        <a:t>- содержание</a:t>
                      </a:r>
                      <a:r>
                        <a:rPr lang="ru-RU" sz="800" b="0" kern="1200" baseline="0" dirty="0" smtClean="0">
                          <a:latin typeface="Arial" pitchFamily="34" charset="0"/>
                          <a:cs typeface="Arial" pitchFamily="34" charset="0"/>
                        </a:rPr>
                        <a:t> г</a:t>
                      </a:r>
                      <a:r>
                        <a:rPr lang="ru-RU" sz="800" b="0" kern="1200" dirty="0" smtClean="0">
                          <a:latin typeface="Arial" pitchFamily="34" charset="0"/>
                          <a:cs typeface="Arial" pitchFamily="34" charset="0"/>
                        </a:rPr>
                        <a:t>емоглобин ниже 110 г/л или выше 160 г/л</a:t>
                      </a:r>
                    </a:p>
                    <a:p>
                      <a:endParaRPr lang="ru-RU" sz="800" b="0" dirty="0">
                        <a:latin typeface="Arial" pitchFamily="34" charset="0"/>
                        <a:cs typeface="Arial" pitchFamily="34" charset="0"/>
                      </a:endParaRPr>
                    </a:p>
                  </a:txBody>
                  <a:tcPr/>
                </a:tc>
                <a:tc>
                  <a:txBody>
                    <a:bodyPr/>
                    <a:lstStyle/>
                    <a:p>
                      <a:pPr algn="l"/>
                      <a:r>
                        <a:rPr lang="ru-RU" sz="800" b="0" kern="1200" dirty="0" smtClean="0">
                          <a:latin typeface="Arial" pitchFamily="34" charset="0"/>
                          <a:cs typeface="Arial" pitchFamily="34" charset="0"/>
                        </a:rPr>
                        <a:t>Дополнительные функциональные обследования и консультации:- эзофагогастродуоденоскопия,</a:t>
                      </a:r>
                    </a:p>
                    <a:p>
                      <a:pPr algn="l">
                        <a:buFontTx/>
                        <a:buNone/>
                      </a:pPr>
                      <a:r>
                        <a:rPr lang="ru-RU" sz="800" b="0" kern="1200" dirty="0" smtClean="0">
                          <a:latin typeface="Arial" pitchFamily="34" charset="0"/>
                          <a:cs typeface="Arial" pitchFamily="34" charset="0"/>
                        </a:rPr>
                        <a:t>-</a:t>
                      </a:r>
                      <a:r>
                        <a:rPr lang="ru-RU" sz="800" b="0" kern="1200" baseline="0" dirty="0" smtClean="0">
                          <a:latin typeface="Arial" pitchFamily="34" charset="0"/>
                          <a:cs typeface="Arial" pitchFamily="34" charset="0"/>
                        </a:rPr>
                        <a:t> </a:t>
                      </a:r>
                      <a:r>
                        <a:rPr lang="ru-RU" sz="800" b="0" kern="1200" dirty="0" smtClean="0">
                          <a:latin typeface="Arial" pitchFamily="34" charset="0"/>
                          <a:cs typeface="Arial" pitchFamily="34" charset="0"/>
                        </a:rPr>
                        <a:t>колоноскопия или  ректороманоскопия,</a:t>
                      </a:r>
                    </a:p>
                    <a:p>
                      <a:pPr algn="l"/>
                      <a:r>
                        <a:rPr lang="ru-RU" sz="800" b="0" kern="1200" dirty="0" smtClean="0">
                          <a:latin typeface="Arial" pitchFamily="34" charset="0"/>
                          <a:cs typeface="Arial" pitchFamily="34" charset="0"/>
                        </a:rPr>
                        <a:t>- рентгенография органов грудной клетки (вместо флюорографии легких),</a:t>
                      </a:r>
                    </a:p>
                    <a:p>
                      <a:pPr algn="l"/>
                      <a:r>
                        <a:rPr lang="ru-RU" sz="800" b="0" kern="1200" dirty="0" smtClean="0">
                          <a:latin typeface="Arial" pitchFamily="34" charset="0"/>
                          <a:cs typeface="Arial" pitchFamily="34" charset="0"/>
                        </a:rPr>
                        <a:t>- ультразвуковое исследование</a:t>
                      </a:r>
                    </a:p>
                    <a:p>
                      <a:pPr algn="l"/>
                      <a:r>
                        <a:rPr lang="ru-RU" sz="800" b="0" kern="1200" dirty="0" smtClean="0">
                          <a:latin typeface="Arial" pitchFamily="34" charset="0"/>
                          <a:cs typeface="Arial" pitchFamily="34" charset="0"/>
                        </a:rPr>
                        <a:t>- консультация врача-гематолога </a:t>
                      </a:r>
                      <a:endParaRPr lang="ru-RU" sz="800" b="0" kern="1200" dirty="0" smtClean="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10000"/>
                  </a:ext>
                </a:extLst>
              </a:tr>
              <a:tr h="828083">
                <a:tc>
                  <a:txBody>
                    <a:bodyPr/>
                    <a:lstStyle/>
                    <a:p>
                      <a:r>
                        <a:rPr lang="ru-RU" sz="800" b="0" kern="1200" dirty="0" smtClean="0">
                          <a:latin typeface="Arial" pitchFamily="34" charset="0"/>
                          <a:cs typeface="Arial" pitchFamily="34" charset="0"/>
                        </a:rPr>
                        <a:t>Изменения в биохимическом анализе крови:</a:t>
                      </a:r>
                    </a:p>
                    <a:p>
                      <a:r>
                        <a:rPr lang="ru-RU" sz="800" b="0" kern="1200" dirty="0" smtClean="0">
                          <a:latin typeface="Arial" pitchFamily="34" charset="0"/>
                          <a:cs typeface="Arial" pitchFamily="34" charset="0"/>
                        </a:rPr>
                        <a:t>- уровень глюкозы 6,5 </a:t>
                      </a:r>
                      <a:r>
                        <a:rPr lang="ru-RU" sz="800" b="0" kern="1200" dirty="0" err="1" smtClean="0">
                          <a:latin typeface="Arial" pitchFamily="34" charset="0"/>
                          <a:cs typeface="Arial" pitchFamily="34" charset="0"/>
                        </a:rPr>
                        <a:t>ммоль</a:t>
                      </a:r>
                      <a:r>
                        <a:rPr lang="ru-RU" sz="800" b="0" kern="1200" dirty="0" smtClean="0">
                          <a:latin typeface="Arial" pitchFamily="34" charset="0"/>
                          <a:cs typeface="Arial" pitchFamily="34" charset="0"/>
                        </a:rPr>
                        <a:t>/л и</a:t>
                      </a:r>
                      <a:r>
                        <a:rPr lang="ru-RU" sz="800" b="0" kern="1200" baseline="0" dirty="0" smtClean="0">
                          <a:latin typeface="Arial" pitchFamily="34" charset="0"/>
                          <a:cs typeface="Arial" pitchFamily="34" charset="0"/>
                        </a:rPr>
                        <a:t> </a:t>
                      </a:r>
                      <a:r>
                        <a:rPr lang="ru-RU" sz="800" b="0" kern="1200" dirty="0" smtClean="0">
                          <a:latin typeface="Arial" pitchFamily="34" charset="0"/>
                          <a:cs typeface="Arial" pitchFamily="34" charset="0"/>
                        </a:rPr>
                        <a:t>выше</a:t>
                      </a:r>
                      <a:endParaRPr lang="ru-RU" sz="800" b="0" kern="1200" dirty="0" smtClean="0">
                        <a:solidFill>
                          <a:schemeClr val="tx1"/>
                        </a:solidFill>
                        <a:latin typeface="Arial" pitchFamily="34" charset="0"/>
                        <a:ea typeface="+mn-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0" kern="1200" dirty="0" smtClean="0">
                          <a:latin typeface="Arial" pitchFamily="34" charset="0"/>
                          <a:cs typeface="Arial" pitchFamily="34" charset="0"/>
                        </a:rPr>
                        <a:t>консультация врача – эндокринолога</a:t>
                      </a:r>
                    </a:p>
                    <a:p>
                      <a:pPr marL="0" algn="l" defTabSz="914400" rtl="0" eaLnBrk="1" latinLnBrk="0" hangingPunct="1"/>
                      <a:endParaRPr lang="ru-RU" sz="800" b="0" kern="1200" dirty="0" smtClean="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10001"/>
                  </a:ext>
                </a:extLst>
              </a:tr>
              <a:tr h="828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0" kern="1200" dirty="0" smtClean="0">
                          <a:latin typeface="Arial" pitchFamily="34" charset="0"/>
                          <a:cs typeface="Arial" pitchFamily="34" charset="0"/>
                        </a:rPr>
                        <a:t>Изменения в биохимическом анализе крови:</a:t>
                      </a:r>
                    </a:p>
                    <a:p>
                      <a:r>
                        <a:rPr lang="ru-RU" sz="800" b="0" kern="1200" dirty="0" smtClean="0">
                          <a:latin typeface="Arial" pitchFamily="34" charset="0"/>
                          <a:cs typeface="Arial" pitchFamily="34" charset="0"/>
                        </a:rPr>
                        <a:t>- уровень холестерина в крови 6,5 </a:t>
                      </a:r>
                      <a:r>
                        <a:rPr lang="ru-RU" sz="800" b="0" kern="1200" dirty="0" err="1" smtClean="0">
                          <a:latin typeface="Arial" pitchFamily="34" charset="0"/>
                          <a:cs typeface="Arial" pitchFamily="34" charset="0"/>
                        </a:rPr>
                        <a:t>ммоль</a:t>
                      </a:r>
                      <a:r>
                        <a:rPr lang="ru-RU" sz="800" b="0" kern="1200" dirty="0" smtClean="0">
                          <a:latin typeface="Arial" pitchFamily="34" charset="0"/>
                          <a:cs typeface="Arial" pitchFamily="34" charset="0"/>
                        </a:rPr>
                        <a:t>/л и выше</a:t>
                      </a:r>
                      <a:endParaRPr lang="ru-RU" sz="800" b="0" kern="1200" dirty="0" smtClean="0">
                        <a:solidFill>
                          <a:schemeClr val="tx1"/>
                        </a:solidFill>
                        <a:latin typeface="Arial" pitchFamily="34" charset="0"/>
                        <a:ea typeface="+mn-ea"/>
                        <a:cs typeface="Arial" pitchFamily="34" charset="0"/>
                      </a:endParaRPr>
                    </a:p>
                  </a:txBody>
                  <a:tcPr/>
                </a:tc>
                <a:tc>
                  <a:txBody>
                    <a:bodyPr/>
                    <a:lstStyle/>
                    <a:p>
                      <a:pPr marL="0" algn="l" defTabSz="914400" rtl="0" eaLnBrk="1" latinLnBrk="0" hangingPunct="1"/>
                      <a:r>
                        <a:rPr lang="ru-RU" sz="800" b="0" kern="1200" dirty="0" smtClean="0">
                          <a:latin typeface="Arial" pitchFamily="34" charset="0"/>
                          <a:cs typeface="Arial" pitchFamily="34" charset="0"/>
                        </a:rPr>
                        <a:t>Консультация врача - кардиолога</a:t>
                      </a:r>
                      <a:endParaRPr lang="ru-RU" sz="800" b="0" kern="1200" dirty="0" smtClean="0">
                        <a:solidFill>
                          <a:schemeClr val="tx1"/>
                        </a:solidFill>
                        <a:latin typeface="Arial" pitchFamily="34" charset="0"/>
                        <a:ea typeface="+mn-ea"/>
                        <a:cs typeface="Arial" pitchFamily="34" charset="0"/>
                      </a:endParaRPr>
                    </a:p>
                  </a:txBody>
                  <a:tcPr/>
                </a:tc>
                <a:extLst>
                  <a:ext uri="{0D108BD9-81ED-4DB2-BD59-A6C34878D82A}">
                    <a16:rowId xmlns:a16="http://schemas.microsoft.com/office/drawing/2014/main" val="10002"/>
                  </a:ext>
                </a:extLst>
              </a:tr>
              <a:tr h="396040">
                <a:tc>
                  <a:txBody>
                    <a:bodyPr/>
                    <a:lstStyle/>
                    <a:p>
                      <a:r>
                        <a:rPr lang="ru-RU" sz="800" b="0" dirty="0" smtClean="0">
                          <a:latin typeface="Arial" pitchFamily="34" charset="0"/>
                          <a:cs typeface="Arial" pitchFamily="34" charset="0"/>
                        </a:rPr>
                        <a:t>Повышение САД выше 160 мм </a:t>
                      </a:r>
                      <a:r>
                        <a:rPr lang="ru-RU" sz="800" b="0" dirty="0" err="1" smtClean="0">
                          <a:latin typeface="Arial" pitchFamily="34" charset="0"/>
                          <a:cs typeface="Arial" pitchFamily="34" charset="0"/>
                        </a:rPr>
                        <a:t>рт</a:t>
                      </a:r>
                      <a:r>
                        <a:rPr lang="ru-RU" sz="800" b="0" baseline="0" dirty="0" smtClean="0">
                          <a:latin typeface="Arial" pitchFamily="34" charset="0"/>
                          <a:cs typeface="Arial" pitchFamily="34" charset="0"/>
                        </a:rPr>
                        <a:t> с</a:t>
                      </a:r>
                      <a:r>
                        <a:rPr lang="ru-RU" sz="800" b="0" dirty="0" smtClean="0">
                          <a:latin typeface="Arial" pitchFamily="34" charset="0"/>
                          <a:cs typeface="Arial" pitchFamily="34" charset="0"/>
                        </a:rPr>
                        <a:t>т</a:t>
                      </a:r>
                      <a:endParaRPr lang="ru-RU" sz="800" b="0" dirty="0">
                        <a:latin typeface="Arial" pitchFamily="34" charset="0"/>
                        <a:cs typeface="Arial" pitchFamily="34" charset="0"/>
                      </a:endParaRPr>
                    </a:p>
                  </a:txBody>
                  <a:tcPr/>
                </a:tc>
                <a:tc>
                  <a:txBody>
                    <a:bodyPr/>
                    <a:lstStyle/>
                    <a:p>
                      <a:r>
                        <a:rPr lang="ru-RU" sz="800" b="0" dirty="0" smtClean="0">
                          <a:latin typeface="Arial" pitchFamily="34" charset="0"/>
                          <a:cs typeface="Arial" pitchFamily="34" charset="0"/>
                        </a:rPr>
                        <a:t>Консультация врача - кардиолога</a:t>
                      </a:r>
                      <a:endParaRPr lang="ru-RU" sz="800" b="0" dirty="0">
                        <a:latin typeface="Arial" pitchFamily="34" charset="0"/>
                        <a:cs typeface="Arial" pitchFamily="34" charset="0"/>
                      </a:endParaRPr>
                    </a:p>
                  </a:txBody>
                  <a:tcPr/>
                </a:tc>
                <a:extLst>
                  <a:ext uri="{0D108BD9-81ED-4DB2-BD59-A6C34878D82A}">
                    <a16:rowId xmlns:a16="http://schemas.microsoft.com/office/drawing/2014/main" val="10003"/>
                  </a:ext>
                </a:extLst>
              </a:tr>
              <a:tr h="540054">
                <a:tc>
                  <a:txBody>
                    <a:bodyPr/>
                    <a:lstStyle/>
                    <a:p>
                      <a:r>
                        <a:rPr lang="ru-RU" sz="800" b="0" dirty="0" smtClean="0">
                          <a:latin typeface="Arial" pitchFamily="34" charset="0"/>
                          <a:cs typeface="Arial" pitchFamily="34" charset="0"/>
                        </a:rPr>
                        <a:t>Повышение ИМТ выше 30 </a:t>
                      </a:r>
                      <a:endParaRPr lang="ru-RU" sz="800" b="0" dirty="0">
                        <a:latin typeface="Arial" pitchFamily="34" charset="0"/>
                        <a:cs typeface="Arial" pitchFamily="34" charset="0"/>
                      </a:endParaRPr>
                    </a:p>
                  </a:txBody>
                  <a:tcPr/>
                </a:tc>
                <a:tc>
                  <a:txBody>
                    <a:bodyPr/>
                    <a:lstStyle/>
                    <a:p>
                      <a:r>
                        <a:rPr lang="ru-RU" sz="800" b="0" dirty="0" smtClean="0">
                          <a:latin typeface="Arial" pitchFamily="34" charset="0"/>
                          <a:cs typeface="Arial" pitchFamily="34" charset="0"/>
                        </a:rPr>
                        <a:t>Консультация врача – диетолога или врача - эндокринолога</a:t>
                      </a:r>
                      <a:endParaRPr lang="ru-RU" sz="800" b="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474997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Прямоугольник 143"/>
          <p:cNvSpPr/>
          <p:nvPr/>
        </p:nvSpPr>
        <p:spPr>
          <a:xfrm>
            <a:off x="8929686" y="0"/>
            <a:ext cx="214314" cy="6858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45" name="Прямоугольник 144"/>
          <p:cNvSpPr/>
          <p:nvPr/>
        </p:nvSpPr>
        <p:spPr>
          <a:xfrm>
            <a:off x="8715404" y="0"/>
            <a:ext cx="214314" cy="6858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20" name="Объект 2"/>
          <p:cNvSpPr txBox="1">
            <a:spLocks/>
          </p:cNvSpPr>
          <p:nvPr/>
        </p:nvSpPr>
        <p:spPr>
          <a:xfrm>
            <a:off x="395536" y="2204864"/>
            <a:ext cx="7976684" cy="5172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endParaRPr lang="ru-RU" dirty="0"/>
          </a:p>
        </p:txBody>
      </p:sp>
      <p:sp>
        <p:nvSpPr>
          <p:cNvPr id="146" name="Прямоугольник 145"/>
          <p:cNvSpPr/>
          <p:nvPr/>
        </p:nvSpPr>
        <p:spPr>
          <a:xfrm>
            <a:off x="0" y="908720"/>
            <a:ext cx="8715404" cy="14287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274" name="TextBox 273"/>
          <p:cNvSpPr txBox="1"/>
          <p:nvPr/>
        </p:nvSpPr>
        <p:spPr>
          <a:xfrm>
            <a:off x="1475656" y="356659"/>
            <a:ext cx="5400600" cy="369332"/>
          </a:xfrm>
          <a:prstGeom prst="rect">
            <a:avLst/>
          </a:prstGeom>
          <a:noFill/>
        </p:spPr>
        <p:txBody>
          <a:bodyPr wrap="square" rtlCol="0">
            <a:spAutoFit/>
          </a:bodyPr>
          <a:lstStyle/>
          <a:p>
            <a:endParaRPr lang="ru-RU" dirty="0"/>
          </a:p>
        </p:txBody>
      </p:sp>
      <p:sp>
        <p:nvSpPr>
          <p:cNvPr id="277" name="TextBox 276"/>
          <p:cNvSpPr txBox="1"/>
          <p:nvPr/>
        </p:nvSpPr>
        <p:spPr>
          <a:xfrm>
            <a:off x="3851920" y="128826"/>
            <a:ext cx="4925586" cy="707886"/>
          </a:xfrm>
          <a:prstGeom prst="rect">
            <a:avLst/>
          </a:prstGeom>
          <a:noFill/>
        </p:spPr>
        <p:txBody>
          <a:bodyPr wrap="square" rtlCol="0">
            <a:spAutoFit/>
          </a:bodyPr>
          <a:lstStyle/>
          <a:p>
            <a:pPr lvl="0" algn="ctr"/>
            <a:r>
              <a:rPr lang="ru-RU" sz="2000" b="1" dirty="0" smtClean="0">
                <a:latin typeface="Arial" pitchFamily="34" charset="0"/>
                <a:cs typeface="Arial" pitchFamily="34" charset="0"/>
              </a:rPr>
              <a:t>Открытая регистратура и новая организация пространства</a:t>
            </a:r>
            <a:endParaRPr lang="ru-RU" sz="2000" dirty="0">
              <a:latin typeface="Arial" pitchFamily="34" charset="0"/>
              <a:cs typeface="Arial" pitchFamily="34" charset="0"/>
            </a:endParaRPr>
          </a:p>
        </p:txBody>
      </p:sp>
      <p:pic>
        <p:nvPicPr>
          <p:cNvPr id="279" name="Рисунок 27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600" y="64740"/>
            <a:ext cx="659728" cy="627956"/>
          </a:xfrm>
          <a:prstGeom prst="rect">
            <a:avLst/>
          </a:prstGeom>
        </p:spPr>
      </p:pic>
      <p:pic>
        <p:nvPicPr>
          <p:cNvPr id="280" name="Рисунок 27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540" y="28458"/>
            <a:ext cx="740796" cy="664238"/>
          </a:xfrm>
          <a:prstGeom prst="rect">
            <a:avLst/>
          </a:prstGeom>
        </p:spPr>
      </p:pic>
      <p:sp>
        <p:nvSpPr>
          <p:cNvPr id="282" name="Прямоугольник 281"/>
          <p:cNvSpPr/>
          <p:nvPr/>
        </p:nvSpPr>
        <p:spPr>
          <a:xfrm>
            <a:off x="2627784" y="116632"/>
            <a:ext cx="504056" cy="550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2" descr="http://www.makc.ru/upload/medialibrary/72c/72ce35d8bcd53fc80fd5634cc5d3ac9a.jpg"/>
          <p:cNvPicPr>
            <a:picLocks noChangeAspect="1" noChangeArrowheads="1"/>
          </p:cNvPicPr>
          <p:nvPr/>
        </p:nvPicPr>
        <p:blipFill>
          <a:blip r:embed="rId4" cstate="print"/>
          <a:srcRect/>
          <a:stretch>
            <a:fillRect/>
          </a:stretch>
        </p:blipFill>
        <p:spPr bwMode="auto">
          <a:xfrm>
            <a:off x="1691680" y="0"/>
            <a:ext cx="713593" cy="720081"/>
          </a:xfrm>
          <a:prstGeom prst="rect">
            <a:avLst/>
          </a:prstGeom>
          <a:noFill/>
        </p:spPr>
      </p:pic>
      <p:sp>
        <p:nvSpPr>
          <p:cNvPr id="17" name="Прямоугольник 16"/>
          <p:cNvSpPr/>
          <p:nvPr/>
        </p:nvSpPr>
        <p:spPr>
          <a:xfrm>
            <a:off x="179512" y="1772816"/>
            <a:ext cx="3925100" cy="4401205"/>
          </a:xfrm>
          <a:prstGeom prst="rect">
            <a:avLst/>
          </a:prstGeom>
        </p:spPr>
        <p:txBody>
          <a:bodyPr wrap="square">
            <a:spAutoFit/>
          </a:bodyPr>
          <a:lstStyle/>
          <a:p>
            <a:pPr marL="342900" indent="-342900">
              <a:buFont typeface="+mj-lt"/>
              <a:buAutoNum type="arabicPeriod"/>
            </a:pPr>
            <a:r>
              <a:rPr lang="ru-RU" sz="2000" b="1" dirty="0" smtClean="0">
                <a:latin typeface="Arial" pitchFamily="34" charset="0"/>
                <a:cs typeface="Arial" pitchFamily="34" charset="0"/>
              </a:rPr>
              <a:t>Большая очередность   в регистратуре.</a:t>
            </a:r>
          </a:p>
          <a:p>
            <a:pPr marL="342900" indent="-342900">
              <a:buFont typeface="+mj-lt"/>
              <a:buAutoNum type="arabicPeriod"/>
            </a:pPr>
            <a:r>
              <a:rPr lang="ru-RU" sz="2000" b="1" dirty="0" smtClean="0">
                <a:latin typeface="Arial" pitchFamily="34" charset="0"/>
                <a:cs typeface="Arial" pitchFamily="34" charset="0"/>
              </a:rPr>
              <a:t>Отсутствие разделения потоков пациентов, обращающихся в регистратуру по различным поводам.</a:t>
            </a:r>
          </a:p>
          <a:p>
            <a:pPr marL="342900" indent="-342900">
              <a:buFont typeface="+mj-lt"/>
              <a:buAutoNum type="arabicPeriod"/>
            </a:pPr>
            <a:r>
              <a:rPr lang="ru-RU" sz="2000" b="1" dirty="0" smtClean="0">
                <a:latin typeface="Arial" pitchFamily="34" charset="0"/>
                <a:cs typeface="Arial" pitchFamily="34" charset="0"/>
              </a:rPr>
              <a:t>Отсутствие комфортных  условий для пациентов.</a:t>
            </a:r>
          </a:p>
          <a:p>
            <a:pPr marL="342900" indent="-342900">
              <a:buFont typeface="+mj-lt"/>
              <a:buAutoNum type="arabicPeriod"/>
            </a:pPr>
            <a:r>
              <a:rPr lang="ru-RU" sz="2000" b="1" dirty="0" smtClean="0">
                <a:latin typeface="Arial" pitchFamily="34" charset="0"/>
                <a:cs typeface="Arial" pitchFamily="34" charset="0"/>
              </a:rPr>
              <a:t> Недостаточная информированность граждан о медицинском обслуживании в поликлинике.</a:t>
            </a:r>
            <a:endParaRPr lang="ru-RU" sz="2000" b="1" dirty="0">
              <a:latin typeface="Arial" pitchFamily="34" charset="0"/>
              <a:cs typeface="Arial" pitchFamily="34" charset="0"/>
            </a:endParaRPr>
          </a:p>
        </p:txBody>
      </p:sp>
      <p:sp>
        <p:nvSpPr>
          <p:cNvPr id="18" name="Прямоугольник 17"/>
          <p:cNvSpPr/>
          <p:nvPr/>
        </p:nvSpPr>
        <p:spPr>
          <a:xfrm>
            <a:off x="4283968" y="1772816"/>
            <a:ext cx="4214842" cy="4524315"/>
          </a:xfrm>
          <a:prstGeom prst="rect">
            <a:avLst/>
          </a:prstGeom>
        </p:spPr>
        <p:txBody>
          <a:bodyPr wrap="square">
            <a:spAutoFit/>
          </a:bodyPr>
          <a:lstStyle/>
          <a:p>
            <a:pPr marL="342900" indent="-342900">
              <a:buAutoNum type="arabicPeriod"/>
            </a:pPr>
            <a:r>
              <a:rPr lang="ru-RU" sz="1200" b="1" dirty="0" smtClean="0">
                <a:latin typeface="Arial" pitchFamily="34" charset="0"/>
                <a:cs typeface="Arial" pitchFamily="34" charset="0"/>
              </a:rPr>
              <a:t>Увеличение количества окон </a:t>
            </a:r>
            <a:r>
              <a:rPr lang="ru-RU" sz="1200" dirty="0" smtClean="0">
                <a:latin typeface="Arial" pitchFamily="34" charset="0"/>
                <a:cs typeface="Arial" pitchFamily="34" charset="0"/>
              </a:rPr>
              <a:t>в регистратуре до 9 , в том числе 3 для получения справок и листков временной нетрудоспособности, в том числе в электронном виде.</a:t>
            </a:r>
          </a:p>
          <a:p>
            <a:pPr marL="342900" indent="-342900">
              <a:buFontTx/>
              <a:buAutoNum type="arabicPeriod"/>
            </a:pPr>
            <a:r>
              <a:rPr lang="ru-RU" sz="1200" b="1" dirty="0" smtClean="0">
                <a:latin typeface="Arial" pitchFamily="34" charset="0"/>
                <a:cs typeface="Arial" pitchFamily="34" charset="0"/>
              </a:rPr>
              <a:t>Распределение в регистратуре потоков пациентов </a:t>
            </a:r>
            <a:r>
              <a:rPr lang="ru-RU" sz="1200" dirty="0" smtClean="0">
                <a:latin typeface="Arial" pitchFamily="34" charset="0"/>
                <a:cs typeface="Arial" pitchFamily="34" charset="0"/>
              </a:rPr>
              <a:t>в зависимости от цели их обращения в поликлинику (запись, консультация, получение справки, больничного листка прием, сдача анализов, неотложная помощь и т.д.).</a:t>
            </a:r>
          </a:p>
          <a:p>
            <a:pPr marL="342900" indent="-342900">
              <a:buAutoNum type="arabicPeriod"/>
            </a:pPr>
            <a:r>
              <a:rPr lang="ru-RU" sz="1200" dirty="0" smtClean="0">
                <a:latin typeface="Arial" pitchFamily="34" charset="0"/>
                <a:cs typeface="Arial" pitchFamily="34" charset="0"/>
              </a:rPr>
              <a:t>Приобретение  и монтаж программно-аппаратного комплекса «</a:t>
            </a:r>
            <a:r>
              <a:rPr lang="ru-RU" sz="1200" b="1" dirty="0" smtClean="0">
                <a:latin typeface="Arial" pitchFamily="34" charset="0"/>
                <a:cs typeface="Arial" pitchFamily="34" charset="0"/>
              </a:rPr>
              <a:t>Электронная система управления очередью», </a:t>
            </a:r>
            <a:r>
              <a:rPr lang="ru-RU" sz="1200" dirty="0" smtClean="0">
                <a:latin typeface="Arial" pitchFamily="34" charset="0"/>
                <a:cs typeface="Arial" pitchFamily="34" charset="0"/>
              </a:rPr>
              <a:t>установка </a:t>
            </a:r>
            <a:r>
              <a:rPr lang="ru-RU" sz="1200" dirty="0" err="1" smtClean="0">
                <a:latin typeface="Arial" pitchFamily="34" charset="0"/>
                <a:cs typeface="Arial" pitchFamily="34" charset="0"/>
              </a:rPr>
              <a:t>инфоматов</a:t>
            </a:r>
            <a:r>
              <a:rPr lang="ru-RU" sz="1200" dirty="0" smtClean="0">
                <a:latin typeface="Arial" pitchFamily="34" charset="0"/>
                <a:cs typeface="Arial" pitchFamily="34" charset="0"/>
              </a:rPr>
              <a:t> для записи пациентов и электронных табло  с информацией  о  номере очереди  пациента.</a:t>
            </a:r>
          </a:p>
          <a:p>
            <a:pPr marL="342900" indent="-342900">
              <a:buAutoNum type="arabicPeriod"/>
            </a:pPr>
            <a:r>
              <a:rPr lang="ru-RU" sz="1200" dirty="0" smtClean="0">
                <a:latin typeface="Arial" pitchFamily="34" charset="0"/>
                <a:cs typeface="Arial" pitchFamily="34" charset="0"/>
              </a:rPr>
              <a:t>Перепланировка </a:t>
            </a:r>
            <a:r>
              <a:rPr lang="ru-RU" sz="1200" b="1" dirty="0" smtClean="0">
                <a:latin typeface="Arial" pitchFamily="34" charset="0"/>
                <a:cs typeface="Arial" pitchFamily="34" charset="0"/>
              </a:rPr>
              <a:t>регистратуры, увеличение  площади  холла  </a:t>
            </a:r>
            <a:r>
              <a:rPr lang="ru-RU" sz="1200" dirty="0" smtClean="0">
                <a:latin typeface="Arial" pitchFamily="34" charset="0"/>
                <a:cs typeface="Arial" pitchFamily="34" charset="0"/>
              </a:rPr>
              <a:t>до 124 кв.м,</a:t>
            </a:r>
          </a:p>
          <a:p>
            <a:pPr marL="342900" indent="-342900">
              <a:buAutoNum type="arabicPeriod"/>
            </a:pPr>
            <a:r>
              <a:rPr lang="ru-RU" sz="1200" dirty="0" smtClean="0">
                <a:latin typeface="Arial" pitchFamily="34" charset="0"/>
                <a:cs typeface="Arial" pitchFamily="34" charset="0"/>
              </a:rPr>
              <a:t>Создание </a:t>
            </a:r>
            <a:r>
              <a:rPr lang="ru-RU" sz="1200" b="1" dirty="0" smtClean="0">
                <a:latin typeface="Arial" pitchFamily="34" charset="0"/>
                <a:cs typeface="Arial" pitchFamily="34" charset="0"/>
              </a:rPr>
              <a:t>комфортных условий </a:t>
            </a:r>
            <a:r>
              <a:rPr lang="ru-RU" sz="1200" dirty="0" smtClean="0">
                <a:latin typeface="Arial" pitchFamily="34" charset="0"/>
                <a:cs typeface="Arial" pitchFamily="34" charset="0"/>
              </a:rPr>
              <a:t>для пациентов в регистратуре: увеличение количества посадочных мест до 50, изменение высоты стоек регистраторов, функциональные столы и стулья для пациентов и регистраторов, приобретение кулеров с водой, тепловые завесы и т.д.</a:t>
            </a:r>
          </a:p>
          <a:p>
            <a:pPr marL="342900" indent="-342900">
              <a:buAutoNum type="arabicPeriod"/>
            </a:pPr>
            <a:r>
              <a:rPr lang="ru-RU" sz="1200" b="1" dirty="0" smtClean="0">
                <a:latin typeface="Arial" pitchFamily="34" charset="0"/>
                <a:cs typeface="Arial" pitchFamily="34" charset="0"/>
              </a:rPr>
              <a:t>Унификация стендов</a:t>
            </a:r>
            <a:r>
              <a:rPr lang="ru-RU" sz="1200" dirty="0" smtClean="0">
                <a:latin typeface="Arial" pitchFamily="34" charset="0"/>
                <a:cs typeface="Arial" pitchFamily="34" charset="0"/>
              </a:rPr>
              <a:t>,  установка 3 телевизионных    мониторов,. поэтажная навигация по поликлинике.</a:t>
            </a:r>
            <a:endParaRPr lang="ru-RU" sz="1200" dirty="0">
              <a:latin typeface="Arial" pitchFamily="34" charset="0"/>
              <a:cs typeface="Arial" pitchFamily="34" charset="0"/>
            </a:endParaRPr>
          </a:p>
        </p:txBody>
      </p:sp>
      <p:sp>
        <p:nvSpPr>
          <p:cNvPr id="19" name="TextBox 18"/>
          <p:cNvSpPr txBox="1"/>
          <p:nvPr/>
        </p:nvSpPr>
        <p:spPr>
          <a:xfrm>
            <a:off x="1043608" y="1268760"/>
            <a:ext cx="230425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400" b="1" dirty="0" smtClean="0">
                <a:solidFill>
                  <a:schemeClr val="tx1"/>
                </a:solidFill>
                <a:latin typeface="Arial" pitchFamily="34" charset="0"/>
                <a:cs typeface="Arial" pitchFamily="34" charset="0"/>
              </a:rPr>
              <a:t>ПРОБЛЕМЫ</a:t>
            </a:r>
            <a:endParaRPr lang="ru-RU" sz="2400" b="1" dirty="0">
              <a:solidFill>
                <a:schemeClr val="tx1"/>
              </a:solidFill>
              <a:latin typeface="Arial" pitchFamily="34" charset="0"/>
              <a:cs typeface="Arial" pitchFamily="34" charset="0"/>
            </a:endParaRPr>
          </a:p>
        </p:txBody>
      </p:sp>
      <p:sp>
        <p:nvSpPr>
          <p:cNvPr id="21" name="TextBox 20"/>
          <p:cNvSpPr txBox="1"/>
          <p:nvPr/>
        </p:nvSpPr>
        <p:spPr>
          <a:xfrm>
            <a:off x="5335525" y="1291130"/>
            <a:ext cx="2304256" cy="33855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ru-RU" sz="1600" b="1" dirty="0" smtClean="0">
                <a:solidFill>
                  <a:schemeClr val="tx1"/>
                </a:solidFill>
                <a:latin typeface="Arial" pitchFamily="34" charset="0"/>
                <a:cs typeface="Arial" pitchFamily="34" charset="0"/>
              </a:rPr>
              <a:t>ПУТИ РЕШЕНИЯ</a:t>
            </a:r>
            <a:endParaRPr lang="ru-RU" sz="1600" b="1" dirty="0">
              <a:solidFill>
                <a:schemeClr val="tx1"/>
              </a:solidFill>
              <a:latin typeface="Arial" pitchFamily="34" charset="0"/>
              <a:cs typeface="Arial" pitchFamily="34" charset="0"/>
            </a:endParaRPr>
          </a:p>
        </p:txBody>
      </p:sp>
      <p:sp>
        <p:nvSpPr>
          <p:cNvPr id="22" name="Стрелка вправо 21"/>
          <p:cNvSpPr/>
          <p:nvPr/>
        </p:nvSpPr>
        <p:spPr>
          <a:xfrm>
            <a:off x="3851920" y="2276872"/>
            <a:ext cx="360040"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право 24"/>
          <p:cNvSpPr/>
          <p:nvPr/>
        </p:nvSpPr>
        <p:spPr>
          <a:xfrm>
            <a:off x="3851920" y="3140968"/>
            <a:ext cx="360040"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p:cNvSpPr/>
          <p:nvPr/>
        </p:nvSpPr>
        <p:spPr>
          <a:xfrm>
            <a:off x="3851920" y="4077072"/>
            <a:ext cx="360040"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Стрелка вправо 28"/>
          <p:cNvSpPr/>
          <p:nvPr/>
        </p:nvSpPr>
        <p:spPr>
          <a:xfrm>
            <a:off x="3923928" y="5445224"/>
            <a:ext cx="360040"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descr="Логотип пензы.png"/>
          <p:cNvPicPr>
            <a:picLocks noChangeAspect="1"/>
          </p:cNvPicPr>
          <p:nvPr/>
        </p:nvPicPr>
        <p:blipFill>
          <a:blip r:embed="rId5" cstate="print"/>
          <a:stretch>
            <a:fillRect/>
          </a:stretch>
        </p:blipFill>
        <p:spPr>
          <a:xfrm>
            <a:off x="2555776" y="0"/>
            <a:ext cx="648072" cy="692696"/>
          </a:xfrm>
          <a:prstGeom prst="rect">
            <a:avLst/>
          </a:prstGeom>
        </p:spPr>
      </p:pic>
      <p:sp>
        <p:nvSpPr>
          <p:cNvPr id="23" name="TextBox 22"/>
          <p:cNvSpPr txBox="1"/>
          <p:nvPr/>
        </p:nvSpPr>
        <p:spPr>
          <a:xfrm>
            <a:off x="4266590" y="833015"/>
            <a:ext cx="427574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ru-RU" b="1" dirty="0" smtClean="0">
                <a:solidFill>
                  <a:schemeClr val="tx1"/>
                </a:solidFill>
                <a:latin typeface="Arial" pitchFamily="34" charset="0"/>
                <a:cs typeface="Arial" pitchFamily="34" charset="0"/>
              </a:rPr>
              <a:t>ГБУЗ «Городская поликлиника»</a:t>
            </a:r>
            <a:endParaRPr lang="ru-RU"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300450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Прямоугольник 143"/>
          <p:cNvSpPr/>
          <p:nvPr/>
        </p:nvSpPr>
        <p:spPr>
          <a:xfrm>
            <a:off x="8929686" y="0"/>
            <a:ext cx="214314" cy="685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
        <p:nvSpPr>
          <p:cNvPr id="145" name="Прямоугольник 144"/>
          <p:cNvSpPr/>
          <p:nvPr/>
        </p:nvSpPr>
        <p:spPr>
          <a:xfrm>
            <a:off x="8715404" y="0"/>
            <a:ext cx="214314" cy="6858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
        <p:nvSpPr>
          <p:cNvPr id="20" name="Объект 2"/>
          <p:cNvSpPr txBox="1">
            <a:spLocks/>
          </p:cNvSpPr>
          <p:nvPr/>
        </p:nvSpPr>
        <p:spPr>
          <a:xfrm>
            <a:off x="187614" y="1507407"/>
            <a:ext cx="7976684" cy="5172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endParaRPr lang="ru-RU" dirty="0"/>
          </a:p>
        </p:txBody>
      </p:sp>
      <p:sp>
        <p:nvSpPr>
          <p:cNvPr id="146" name="Прямоугольник 145"/>
          <p:cNvSpPr/>
          <p:nvPr/>
        </p:nvSpPr>
        <p:spPr>
          <a:xfrm>
            <a:off x="0" y="908720"/>
            <a:ext cx="8715404" cy="142876"/>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
        <p:nvSpPr>
          <p:cNvPr id="274" name="TextBox 273"/>
          <p:cNvSpPr txBox="1"/>
          <p:nvPr/>
        </p:nvSpPr>
        <p:spPr>
          <a:xfrm>
            <a:off x="1475656" y="356659"/>
            <a:ext cx="5400600" cy="369332"/>
          </a:xfrm>
          <a:prstGeom prst="rect">
            <a:avLst/>
          </a:prstGeom>
          <a:noFill/>
        </p:spPr>
        <p:txBody>
          <a:bodyPr wrap="square" rtlCol="0">
            <a:spAutoFit/>
          </a:bodyPr>
          <a:lstStyle/>
          <a:p>
            <a:endParaRPr lang="ru-RU" dirty="0"/>
          </a:p>
        </p:txBody>
      </p:sp>
      <p:sp>
        <p:nvSpPr>
          <p:cNvPr id="276" name="TextBox 275"/>
          <p:cNvSpPr txBox="1"/>
          <p:nvPr/>
        </p:nvSpPr>
        <p:spPr>
          <a:xfrm>
            <a:off x="4266590" y="680310"/>
            <a:ext cx="4275740" cy="30777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r"/>
            <a:r>
              <a:rPr lang="ru-RU" sz="1400" b="1" dirty="0" smtClean="0">
                <a:solidFill>
                  <a:schemeClr val="tx1"/>
                </a:solidFill>
                <a:latin typeface="Arial" pitchFamily="34" charset="0"/>
                <a:cs typeface="Arial" pitchFamily="34" charset="0"/>
              </a:rPr>
              <a:t>ГБУЗ «Городская поликлиника»</a:t>
            </a:r>
            <a:endParaRPr lang="ru-RU" sz="1400" b="1" dirty="0">
              <a:solidFill>
                <a:schemeClr val="tx1"/>
              </a:solidFill>
              <a:latin typeface="Arial" pitchFamily="34" charset="0"/>
              <a:cs typeface="Arial" pitchFamily="34" charset="0"/>
            </a:endParaRPr>
          </a:p>
        </p:txBody>
      </p:sp>
      <p:pic>
        <p:nvPicPr>
          <p:cNvPr id="279" name="Рисунок 27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600" y="64740"/>
            <a:ext cx="659728" cy="627956"/>
          </a:xfrm>
          <a:prstGeom prst="rect">
            <a:avLst/>
          </a:prstGeom>
        </p:spPr>
      </p:pic>
      <p:pic>
        <p:nvPicPr>
          <p:cNvPr id="280" name="Рисунок 27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540" y="28458"/>
            <a:ext cx="740796" cy="664238"/>
          </a:xfrm>
          <a:prstGeom prst="rect">
            <a:avLst/>
          </a:prstGeom>
        </p:spPr>
      </p:pic>
      <p:sp>
        <p:nvSpPr>
          <p:cNvPr id="282" name="Прямоугольник 281"/>
          <p:cNvSpPr/>
          <p:nvPr/>
        </p:nvSpPr>
        <p:spPr>
          <a:xfrm>
            <a:off x="2627784" y="116632"/>
            <a:ext cx="504056" cy="550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2" descr="http://www.makc.ru/upload/medialibrary/72c/72ce35d8bcd53fc80fd5634cc5d3ac9a.jpg"/>
          <p:cNvPicPr>
            <a:picLocks noChangeAspect="1" noChangeArrowheads="1"/>
          </p:cNvPicPr>
          <p:nvPr/>
        </p:nvPicPr>
        <p:blipFill>
          <a:blip r:embed="rId4" cstate="print"/>
          <a:srcRect/>
          <a:stretch>
            <a:fillRect/>
          </a:stretch>
        </p:blipFill>
        <p:spPr bwMode="auto">
          <a:xfrm>
            <a:off x="1691680" y="0"/>
            <a:ext cx="713593" cy="720081"/>
          </a:xfrm>
          <a:prstGeom prst="rect">
            <a:avLst/>
          </a:prstGeom>
          <a:noFill/>
        </p:spPr>
      </p:pic>
      <p:pic>
        <p:nvPicPr>
          <p:cNvPr id="16" name="Рисунок 15" descr="IMG_9455.JPG"/>
          <p:cNvPicPr>
            <a:picLocks noChangeAspect="1"/>
          </p:cNvPicPr>
          <p:nvPr/>
        </p:nvPicPr>
        <p:blipFill>
          <a:blip r:embed="rId5" cstate="print"/>
          <a:stretch>
            <a:fillRect/>
          </a:stretch>
        </p:blipFill>
        <p:spPr>
          <a:xfrm>
            <a:off x="143555" y="1596540"/>
            <a:ext cx="2595985" cy="1591088"/>
          </a:xfrm>
          <a:prstGeom prst="rect">
            <a:avLst/>
          </a:prstGeom>
        </p:spPr>
      </p:pic>
      <p:pic>
        <p:nvPicPr>
          <p:cNvPr id="18" name="Рисунок 17" descr="стойки.JPG"/>
          <p:cNvPicPr>
            <a:picLocks noChangeAspect="1"/>
          </p:cNvPicPr>
          <p:nvPr/>
        </p:nvPicPr>
        <p:blipFill>
          <a:blip r:embed="rId6" cstate="print"/>
          <a:stretch>
            <a:fillRect/>
          </a:stretch>
        </p:blipFill>
        <p:spPr>
          <a:xfrm>
            <a:off x="1059785" y="3123590"/>
            <a:ext cx="2457670" cy="1664873"/>
          </a:xfrm>
          <a:prstGeom prst="rect">
            <a:avLst/>
          </a:prstGeom>
        </p:spPr>
      </p:pic>
      <p:pic>
        <p:nvPicPr>
          <p:cNvPr id="19" name="Рисунок 18" descr="IMG_9449.JPG"/>
          <p:cNvPicPr>
            <a:picLocks noChangeAspect="1"/>
          </p:cNvPicPr>
          <p:nvPr/>
        </p:nvPicPr>
        <p:blipFill>
          <a:blip r:embed="rId7" cstate="print"/>
          <a:stretch>
            <a:fillRect/>
          </a:stretch>
        </p:blipFill>
        <p:spPr>
          <a:xfrm>
            <a:off x="143555" y="4803345"/>
            <a:ext cx="2595985" cy="1703615"/>
          </a:xfrm>
          <a:prstGeom prst="rect">
            <a:avLst/>
          </a:prstGeom>
        </p:spPr>
      </p:pic>
      <p:pic>
        <p:nvPicPr>
          <p:cNvPr id="21" name="Рисунок 20" descr="Столы стулья.jpg"/>
          <p:cNvPicPr>
            <a:picLocks noChangeAspect="1"/>
          </p:cNvPicPr>
          <p:nvPr/>
        </p:nvPicPr>
        <p:blipFill>
          <a:blip r:embed="rId8" cstate="print"/>
          <a:stretch>
            <a:fillRect/>
          </a:stretch>
        </p:blipFill>
        <p:spPr>
          <a:xfrm>
            <a:off x="6099050" y="1596540"/>
            <a:ext cx="2595985" cy="1661044"/>
          </a:xfrm>
          <a:prstGeom prst="rect">
            <a:avLst/>
          </a:prstGeom>
        </p:spPr>
      </p:pic>
      <p:sp>
        <p:nvSpPr>
          <p:cNvPr id="22" name="TextBox 21"/>
          <p:cNvSpPr txBox="1"/>
          <p:nvPr/>
        </p:nvSpPr>
        <p:spPr>
          <a:xfrm>
            <a:off x="143555" y="1138425"/>
            <a:ext cx="198516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2000" b="1" dirty="0" smtClean="0">
                <a:latin typeface="Arial" pitchFamily="34" charset="0"/>
                <a:cs typeface="Arial" pitchFamily="34" charset="0"/>
              </a:rPr>
              <a:t>Было</a:t>
            </a:r>
            <a:endParaRPr lang="ru-RU" sz="2000" b="1" dirty="0">
              <a:latin typeface="Arial" pitchFamily="34" charset="0"/>
              <a:cs typeface="Arial" pitchFamily="34" charset="0"/>
            </a:endParaRPr>
          </a:p>
        </p:txBody>
      </p:sp>
      <p:sp>
        <p:nvSpPr>
          <p:cNvPr id="23" name="TextBox 22"/>
          <p:cNvSpPr txBox="1"/>
          <p:nvPr/>
        </p:nvSpPr>
        <p:spPr>
          <a:xfrm>
            <a:off x="6862575" y="1138425"/>
            <a:ext cx="1828800" cy="33855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ru-RU" sz="1600" b="1" dirty="0" smtClean="0">
                <a:solidFill>
                  <a:schemeClr val="tx1"/>
                </a:solidFill>
                <a:latin typeface="Arial" pitchFamily="34" charset="0"/>
                <a:cs typeface="Arial" pitchFamily="34" charset="0"/>
              </a:rPr>
              <a:t>Стало</a:t>
            </a:r>
            <a:endParaRPr lang="ru-RU" sz="1600" b="1" dirty="0">
              <a:solidFill>
                <a:schemeClr val="tx1"/>
              </a:solidFill>
              <a:latin typeface="Arial" pitchFamily="34" charset="0"/>
              <a:cs typeface="Arial" pitchFamily="34" charset="0"/>
            </a:endParaRPr>
          </a:p>
        </p:txBody>
      </p:sp>
      <p:pic>
        <p:nvPicPr>
          <p:cNvPr id="24" name="Picture 2" descr="C:\Documents and Settings\Holodilo\Мои документы\Загрузки\Attachments_pol14@hosp3.ru_2017-08-28_16-44-51\image-0-02-05-22b0554b868d76ee0a3ff65e671f683b79221752d4311911e1f443e0e7ad5667-V.jpg"/>
          <p:cNvPicPr>
            <a:picLocks noChangeAspect="1" noChangeArrowheads="1"/>
          </p:cNvPicPr>
          <p:nvPr/>
        </p:nvPicPr>
        <p:blipFill>
          <a:blip r:embed="rId9" cstate="print">
            <a:lum bright="13000"/>
          </a:blip>
          <a:srcRect/>
          <a:stretch>
            <a:fillRect/>
          </a:stretch>
        </p:blipFill>
        <p:spPr bwMode="auto">
          <a:xfrm>
            <a:off x="6099049" y="4803345"/>
            <a:ext cx="2538613" cy="1725481"/>
          </a:xfrm>
          <a:prstGeom prst="rect">
            <a:avLst/>
          </a:prstGeom>
          <a:noFill/>
        </p:spPr>
      </p:pic>
      <p:pic>
        <p:nvPicPr>
          <p:cNvPr id="25" name="Рисунок 24" descr="Логотип пензы.png"/>
          <p:cNvPicPr>
            <a:picLocks noChangeAspect="1"/>
          </p:cNvPicPr>
          <p:nvPr/>
        </p:nvPicPr>
        <p:blipFill>
          <a:blip r:embed="rId10" cstate="print"/>
          <a:stretch>
            <a:fillRect/>
          </a:stretch>
        </p:blipFill>
        <p:spPr>
          <a:xfrm>
            <a:off x="2555776" y="0"/>
            <a:ext cx="648072" cy="692696"/>
          </a:xfrm>
          <a:prstGeom prst="rect">
            <a:avLst/>
          </a:prstGeom>
        </p:spPr>
      </p:pic>
      <p:pic>
        <p:nvPicPr>
          <p:cNvPr id="1026" name="Picture 2" descr="C:\Users\User\Desktop\БП\IMG-20170925-WA0015.jpg"/>
          <p:cNvPicPr>
            <a:picLocks noChangeAspect="1" noChangeArrowheads="1"/>
          </p:cNvPicPr>
          <p:nvPr/>
        </p:nvPicPr>
        <p:blipFill>
          <a:blip r:embed="rId11" cstate="print"/>
          <a:srcRect/>
          <a:stretch>
            <a:fillRect/>
          </a:stretch>
        </p:blipFill>
        <p:spPr bwMode="auto">
          <a:xfrm>
            <a:off x="5030116" y="3122675"/>
            <a:ext cx="2443280" cy="1718189"/>
          </a:xfrm>
          <a:prstGeom prst="rect">
            <a:avLst/>
          </a:prstGeom>
          <a:noFill/>
        </p:spPr>
      </p:pic>
      <p:sp>
        <p:nvSpPr>
          <p:cNvPr id="26" name="TextBox 25"/>
          <p:cNvSpPr txBox="1"/>
          <p:nvPr/>
        </p:nvSpPr>
        <p:spPr>
          <a:xfrm>
            <a:off x="4266590" y="69490"/>
            <a:ext cx="4385000" cy="523220"/>
          </a:xfrm>
          <a:prstGeom prst="rect">
            <a:avLst/>
          </a:prstGeom>
          <a:noFill/>
        </p:spPr>
        <p:txBody>
          <a:bodyPr wrap="square" rtlCol="0">
            <a:spAutoFit/>
          </a:bodyPr>
          <a:lstStyle/>
          <a:p>
            <a:pPr lvl="0" algn="ctr"/>
            <a:r>
              <a:rPr lang="ru-RU" sz="1400" b="1" dirty="0" smtClean="0">
                <a:latin typeface="Arial" pitchFamily="34" charset="0"/>
                <a:cs typeface="Arial" pitchFamily="34" charset="0"/>
              </a:rPr>
              <a:t>Открытая регистратура и</a:t>
            </a:r>
          </a:p>
          <a:p>
            <a:pPr lvl="0" algn="ctr"/>
            <a:r>
              <a:rPr lang="ru-RU" sz="1400" b="1" dirty="0" smtClean="0">
                <a:latin typeface="Arial" pitchFamily="34" charset="0"/>
                <a:cs typeface="Arial" pitchFamily="34" charset="0"/>
              </a:rPr>
              <a:t> новая организация пространства</a:t>
            </a:r>
            <a:endParaRPr lang="ru-RU" sz="1400" dirty="0">
              <a:latin typeface="Arial" pitchFamily="34" charset="0"/>
              <a:cs typeface="Arial" pitchFamily="34" charset="0"/>
            </a:endParaRPr>
          </a:p>
        </p:txBody>
      </p:sp>
      <p:sp>
        <p:nvSpPr>
          <p:cNvPr id="27" name="Прямоугольник 26"/>
          <p:cNvSpPr/>
          <p:nvPr/>
        </p:nvSpPr>
        <p:spPr>
          <a:xfrm flipH="1">
            <a:off x="4159604" y="1138426"/>
            <a:ext cx="106986" cy="549738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527729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Прямоугольник 143"/>
          <p:cNvSpPr/>
          <p:nvPr/>
        </p:nvSpPr>
        <p:spPr>
          <a:xfrm>
            <a:off x="8929686" y="0"/>
            <a:ext cx="214314" cy="6858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45" name="Прямоугольник 144"/>
          <p:cNvSpPr/>
          <p:nvPr/>
        </p:nvSpPr>
        <p:spPr>
          <a:xfrm>
            <a:off x="8715404" y="0"/>
            <a:ext cx="214314" cy="6858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20" name="Объект 2"/>
          <p:cNvSpPr txBox="1">
            <a:spLocks/>
          </p:cNvSpPr>
          <p:nvPr/>
        </p:nvSpPr>
        <p:spPr>
          <a:xfrm>
            <a:off x="187614" y="1507407"/>
            <a:ext cx="7976684" cy="5172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endParaRPr lang="ru-RU" dirty="0"/>
          </a:p>
        </p:txBody>
      </p:sp>
      <p:sp>
        <p:nvSpPr>
          <p:cNvPr id="146" name="Прямоугольник 145"/>
          <p:cNvSpPr/>
          <p:nvPr/>
        </p:nvSpPr>
        <p:spPr>
          <a:xfrm>
            <a:off x="0" y="908720"/>
            <a:ext cx="8715404" cy="14287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274" name="TextBox 273"/>
          <p:cNvSpPr txBox="1"/>
          <p:nvPr/>
        </p:nvSpPr>
        <p:spPr>
          <a:xfrm>
            <a:off x="1475656" y="356659"/>
            <a:ext cx="5400600" cy="369332"/>
          </a:xfrm>
          <a:prstGeom prst="rect">
            <a:avLst/>
          </a:prstGeom>
          <a:noFill/>
        </p:spPr>
        <p:txBody>
          <a:bodyPr wrap="square" rtlCol="0">
            <a:spAutoFit/>
          </a:bodyPr>
          <a:lstStyle/>
          <a:p>
            <a:endParaRPr lang="ru-RU" dirty="0"/>
          </a:p>
        </p:txBody>
      </p:sp>
      <p:sp>
        <p:nvSpPr>
          <p:cNvPr id="276" name="TextBox 275"/>
          <p:cNvSpPr txBox="1"/>
          <p:nvPr/>
        </p:nvSpPr>
        <p:spPr>
          <a:xfrm>
            <a:off x="3657600" y="685800"/>
            <a:ext cx="519197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ru-RU" b="1" dirty="0" smtClean="0">
                <a:solidFill>
                  <a:schemeClr val="tx1"/>
                </a:solidFill>
                <a:latin typeface="Arial" pitchFamily="34" charset="0"/>
                <a:cs typeface="Arial" pitchFamily="34" charset="0"/>
              </a:rPr>
              <a:t>ГБУЗ «Городская детская поликлиника»</a:t>
            </a:r>
            <a:endParaRPr lang="ru-RU" b="1" dirty="0">
              <a:solidFill>
                <a:schemeClr val="tx1"/>
              </a:solidFill>
              <a:latin typeface="Arial" pitchFamily="34" charset="0"/>
              <a:cs typeface="Arial" pitchFamily="34" charset="0"/>
            </a:endParaRPr>
          </a:p>
        </p:txBody>
      </p:sp>
      <p:pic>
        <p:nvPicPr>
          <p:cNvPr id="279" name="Рисунок 27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600" y="64740"/>
            <a:ext cx="659728" cy="627956"/>
          </a:xfrm>
          <a:prstGeom prst="rect">
            <a:avLst/>
          </a:prstGeom>
        </p:spPr>
      </p:pic>
      <p:pic>
        <p:nvPicPr>
          <p:cNvPr id="280" name="Рисунок 27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540" y="28458"/>
            <a:ext cx="740796" cy="664238"/>
          </a:xfrm>
          <a:prstGeom prst="rect">
            <a:avLst/>
          </a:prstGeom>
        </p:spPr>
      </p:pic>
      <p:pic>
        <p:nvPicPr>
          <p:cNvPr id="15" name="Picture 2" descr="http://www.makc.ru/upload/medialibrary/72c/72ce35d8bcd53fc80fd5634cc5d3ac9a.jpg"/>
          <p:cNvPicPr>
            <a:picLocks noChangeAspect="1" noChangeArrowheads="1"/>
          </p:cNvPicPr>
          <p:nvPr/>
        </p:nvPicPr>
        <p:blipFill>
          <a:blip r:embed="rId4" cstate="print"/>
          <a:srcRect/>
          <a:stretch>
            <a:fillRect/>
          </a:stretch>
        </p:blipFill>
        <p:spPr bwMode="auto">
          <a:xfrm>
            <a:off x="1691680" y="0"/>
            <a:ext cx="713593" cy="720081"/>
          </a:xfrm>
          <a:prstGeom prst="rect">
            <a:avLst/>
          </a:prstGeom>
          <a:noFill/>
        </p:spPr>
      </p:pic>
      <p:pic>
        <p:nvPicPr>
          <p:cNvPr id="16" name="Picture 2" descr="C:\Users\Sedyashev\Desktop\31_logo.png"/>
          <p:cNvPicPr>
            <a:picLocks noChangeAspect="1" noChangeArrowheads="1"/>
          </p:cNvPicPr>
          <p:nvPr/>
        </p:nvPicPr>
        <p:blipFill>
          <a:blip r:embed="rId5" cstate="print"/>
          <a:srcRect/>
          <a:stretch>
            <a:fillRect/>
          </a:stretch>
        </p:blipFill>
        <p:spPr bwMode="auto">
          <a:xfrm>
            <a:off x="2500298" y="71414"/>
            <a:ext cx="642942" cy="650076"/>
          </a:xfrm>
          <a:prstGeom prst="rect">
            <a:avLst/>
          </a:prstGeom>
          <a:noFill/>
        </p:spPr>
      </p:pic>
      <p:pic>
        <p:nvPicPr>
          <p:cNvPr id="18" name="Picture 4" descr="C:\Users\User\Desktop\Бережливая пол\фото до ремонта\Фото Гагарина до ремонта\IMG_3342-25-04-17-04-15.jpeg"/>
          <p:cNvPicPr>
            <a:picLocks noChangeAspect="1" noChangeArrowheads="1"/>
          </p:cNvPicPr>
          <p:nvPr/>
        </p:nvPicPr>
        <p:blipFill>
          <a:blip r:embed="rId6" cstate="print"/>
          <a:srcRect/>
          <a:stretch>
            <a:fillRect/>
          </a:stretch>
        </p:blipFill>
        <p:spPr bwMode="auto">
          <a:xfrm>
            <a:off x="214282" y="2857496"/>
            <a:ext cx="2818671" cy="2357454"/>
          </a:xfrm>
          <a:prstGeom prst="rect">
            <a:avLst/>
          </a:prstGeom>
          <a:noFill/>
        </p:spPr>
      </p:pic>
      <p:pic>
        <p:nvPicPr>
          <p:cNvPr id="19" name="Picture 3" descr="C:\Users\User\Downloads\IMG_1129.JPG"/>
          <p:cNvPicPr>
            <a:picLocks noChangeAspect="1" noChangeArrowheads="1"/>
          </p:cNvPicPr>
          <p:nvPr/>
        </p:nvPicPr>
        <p:blipFill>
          <a:blip r:embed="rId7" cstate="print"/>
          <a:srcRect b="28125"/>
          <a:stretch>
            <a:fillRect/>
          </a:stretch>
        </p:blipFill>
        <p:spPr bwMode="auto">
          <a:xfrm>
            <a:off x="5892056" y="2786059"/>
            <a:ext cx="2609033" cy="2500330"/>
          </a:xfrm>
          <a:prstGeom prst="rect">
            <a:avLst/>
          </a:prstGeom>
          <a:noFill/>
        </p:spPr>
      </p:pic>
      <p:pic>
        <p:nvPicPr>
          <p:cNvPr id="21" name="Picture 2" descr="C:\Users\User\Downloads\IMG_1131.JPG"/>
          <p:cNvPicPr>
            <a:picLocks noChangeAspect="1" noChangeArrowheads="1"/>
          </p:cNvPicPr>
          <p:nvPr/>
        </p:nvPicPr>
        <p:blipFill>
          <a:blip r:embed="rId8" cstate="print"/>
          <a:srcRect b="9091"/>
          <a:stretch>
            <a:fillRect/>
          </a:stretch>
        </p:blipFill>
        <p:spPr bwMode="auto">
          <a:xfrm>
            <a:off x="3071802" y="2786058"/>
            <a:ext cx="2744290" cy="2786081"/>
          </a:xfrm>
          <a:prstGeom prst="rect">
            <a:avLst/>
          </a:prstGeom>
          <a:noFill/>
        </p:spPr>
      </p:pic>
      <p:sp>
        <p:nvSpPr>
          <p:cNvPr id="22" name="Заголовок 1"/>
          <p:cNvSpPr txBox="1">
            <a:spLocks/>
          </p:cNvSpPr>
          <p:nvPr/>
        </p:nvSpPr>
        <p:spPr>
          <a:xfrm>
            <a:off x="642910" y="5474159"/>
            <a:ext cx="8229600" cy="64294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dirty="0" smtClean="0">
                <a:ln>
                  <a:noFill/>
                </a:ln>
                <a:solidFill>
                  <a:srgbClr val="C00000"/>
                </a:solidFill>
                <a:effectLst/>
                <a:uLnTx/>
                <a:uFillTx/>
                <a:latin typeface="+mj-lt"/>
                <a:ea typeface="+mj-ea"/>
                <a:cs typeface="+mj-cs"/>
              </a:rPr>
              <a:t>          </a:t>
            </a:r>
            <a:r>
              <a:rPr kumimoji="0" lang="ru-RU" sz="1600" b="0" i="0" u="none" strike="noStrike" kern="1200" cap="none" spc="0" normalizeH="0" baseline="0" noProof="0" dirty="0" smtClean="0">
                <a:ln>
                  <a:noFill/>
                </a:ln>
                <a:solidFill>
                  <a:schemeClr val="tx1"/>
                </a:solidFill>
                <a:effectLst/>
                <a:uLnTx/>
                <a:uFillTx/>
                <a:latin typeface="+mj-lt"/>
                <a:ea typeface="+mj-ea"/>
                <a:cs typeface="+mj-cs"/>
              </a:rPr>
              <a:t/>
            </a:r>
            <a:br>
              <a:rPr kumimoji="0" lang="ru-RU" sz="1600" b="0" i="0" u="none" strike="noStrike" kern="1200" cap="none" spc="0" normalizeH="0" baseline="0" noProof="0" dirty="0" smtClean="0">
                <a:ln>
                  <a:noFill/>
                </a:ln>
                <a:solidFill>
                  <a:schemeClr val="tx1"/>
                </a:solidFill>
                <a:effectLst/>
                <a:uLnTx/>
                <a:uFillTx/>
                <a:latin typeface="+mj-lt"/>
                <a:ea typeface="+mj-ea"/>
                <a:cs typeface="+mj-cs"/>
              </a:rPr>
            </a:br>
            <a:endParaRPr kumimoji="0" lang="ru-RU"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Прямоугольник 22"/>
          <p:cNvSpPr/>
          <p:nvPr/>
        </p:nvSpPr>
        <p:spPr>
          <a:xfrm>
            <a:off x="5486400" y="228600"/>
            <a:ext cx="3049525" cy="338554"/>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ru-RU" sz="1600" b="1" dirty="0" smtClean="0">
                <a:solidFill>
                  <a:schemeClr val="tx1"/>
                </a:solidFill>
                <a:latin typeface="Arial" pitchFamily="34" charset="0"/>
                <a:cs typeface="Arial" pitchFamily="34" charset="0"/>
              </a:rPr>
              <a:t>«Открытая регистратура»</a:t>
            </a:r>
            <a:endParaRPr lang="ru-RU" sz="1600" b="1" dirty="0">
              <a:solidFill>
                <a:schemeClr val="tx1"/>
              </a:solidFill>
              <a:latin typeface="Arial" pitchFamily="34" charset="0"/>
              <a:cs typeface="Arial" pitchFamily="34" charset="0"/>
            </a:endParaRPr>
          </a:p>
        </p:txBody>
      </p:sp>
      <p:sp>
        <p:nvSpPr>
          <p:cNvPr id="26" name="Заголовок 1"/>
          <p:cNvSpPr txBox="1">
            <a:spLocks/>
          </p:cNvSpPr>
          <p:nvPr/>
        </p:nvSpPr>
        <p:spPr>
          <a:xfrm>
            <a:off x="4572000" y="1252823"/>
            <a:ext cx="3857652" cy="1214446"/>
          </a:xfrm>
          <a:prstGeom prst="rect">
            <a:avLst/>
          </a:prstGeom>
        </p:spPr>
        <p:txBody>
          <a:bodyPr vert="horz" lIns="91440" tIns="45720" rIns="91440" bIns="45720" rtlCol="0" anchor="ctr">
            <a:noAutofit/>
          </a:bodyPr>
          <a:lstStyle/>
          <a:p>
            <a:pPr lvl="0">
              <a:spcBef>
                <a:spcPct val="0"/>
              </a:spcBef>
              <a:buFont typeface="Wingdings" pitchFamily="2" charset="2"/>
              <a:buChar char="ü"/>
              <a:defRPr/>
            </a:pPr>
            <a:r>
              <a:rPr lang="ru-RU" sz="1200" dirty="0" smtClean="0"/>
              <a:t>сократились очереди в регистратуру и к врачам педиатрам</a:t>
            </a:r>
          </a:p>
          <a:p>
            <a:pPr lvl="0">
              <a:spcBef>
                <a:spcPct val="0"/>
              </a:spcBef>
              <a:buFont typeface="Wingdings" pitchFamily="2" charset="2"/>
              <a:buChar char="ü"/>
              <a:defRPr/>
            </a:pPr>
            <a:r>
              <a:rPr lang="ru-RU" sz="1200" dirty="0" smtClean="0"/>
              <a:t>снизилось время пребывания посетителей в поликлинике</a:t>
            </a:r>
          </a:p>
          <a:p>
            <a:pPr lvl="0">
              <a:spcBef>
                <a:spcPct val="0"/>
              </a:spcBef>
              <a:buFont typeface="Wingdings" pitchFamily="2" charset="2"/>
              <a:buChar char="ü"/>
              <a:defRPr/>
            </a:pPr>
            <a:r>
              <a:rPr lang="ru-RU" sz="1200" dirty="0" smtClean="0"/>
              <a:t>ограничен контакт с другими посетителями поликлиники</a:t>
            </a:r>
          </a:p>
          <a:p>
            <a:pPr lvl="0">
              <a:spcBef>
                <a:spcPct val="0"/>
              </a:spcBef>
              <a:defRPr/>
            </a:pPr>
            <a:r>
              <a:rPr lang="ru-RU" sz="1200" dirty="0" smtClean="0"/>
              <a:t/>
            </a:r>
            <a:br>
              <a:rPr lang="ru-RU" sz="1200" dirty="0" smtClean="0"/>
            </a:br>
            <a:endParaRPr kumimoji="0" lang="ru-RU" sz="12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tabLst/>
              <a:defRPr/>
            </a:pPr>
            <a:endParaRPr kumimoji="0" lang="ru-RU" sz="1200" b="0" i="0" u="none" strike="noStrike" kern="1200" cap="none" spc="0" normalizeH="0" baseline="0" noProof="0" dirty="0">
              <a:ln>
                <a:noFill/>
              </a:ln>
              <a:solidFill>
                <a:schemeClr val="tx1"/>
              </a:solidFill>
              <a:effectLst/>
              <a:uLnTx/>
              <a:uFillTx/>
              <a:latin typeface="+mj-lt"/>
              <a:ea typeface="+mj-ea"/>
              <a:cs typeface="+mj-cs"/>
            </a:endParaRPr>
          </a:p>
        </p:txBody>
      </p:sp>
      <p:sp>
        <p:nvSpPr>
          <p:cNvPr id="27" name="Скругленный прямоугольник 26"/>
          <p:cNvSpPr/>
          <p:nvPr/>
        </p:nvSpPr>
        <p:spPr>
          <a:xfrm>
            <a:off x="3350360" y="1901950"/>
            <a:ext cx="761245" cy="340519"/>
          </a:xfrm>
          <a:prstGeom prst="round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r>
              <a:rPr lang="ru-RU" sz="1400" b="1" dirty="0" smtClean="0">
                <a:solidFill>
                  <a:schemeClr val="bg1"/>
                </a:solidFill>
              </a:rPr>
              <a:t> </a:t>
            </a:r>
            <a:r>
              <a:rPr lang="ru-RU" sz="1400" b="1" dirty="0" smtClean="0">
                <a:solidFill>
                  <a:schemeClr val="tx1"/>
                </a:solidFill>
              </a:rPr>
              <a:t>Было</a:t>
            </a:r>
            <a:r>
              <a:rPr lang="en-US" sz="1400" b="1" dirty="0" smtClean="0">
                <a:solidFill>
                  <a:schemeClr val="tx1"/>
                </a:solidFill>
              </a:rPr>
              <a:t>:</a:t>
            </a:r>
            <a:r>
              <a:rPr lang="ru-RU" sz="1400" b="1" dirty="0" smtClean="0">
                <a:solidFill>
                  <a:schemeClr val="tx1"/>
                </a:solidFill>
              </a:rPr>
              <a:t> </a:t>
            </a:r>
            <a:endParaRPr lang="ru-RU" sz="1400" dirty="0">
              <a:solidFill>
                <a:schemeClr val="tx1"/>
              </a:solidFill>
            </a:endParaRPr>
          </a:p>
        </p:txBody>
      </p:sp>
      <p:sp>
        <p:nvSpPr>
          <p:cNvPr id="28" name="Скругленный прямоугольник 27"/>
          <p:cNvSpPr/>
          <p:nvPr/>
        </p:nvSpPr>
        <p:spPr>
          <a:xfrm>
            <a:off x="7778805" y="1901950"/>
            <a:ext cx="787885" cy="340519"/>
          </a:xfrm>
          <a:prstGeom prst="round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ru-RU" sz="1400" b="1" dirty="0" smtClean="0">
                <a:solidFill>
                  <a:schemeClr val="bg1"/>
                </a:solidFill>
              </a:rPr>
              <a:t> </a:t>
            </a:r>
            <a:r>
              <a:rPr lang="ru-RU" sz="1400" b="1" dirty="0" smtClean="0">
                <a:solidFill>
                  <a:schemeClr val="tx1"/>
                </a:solidFill>
              </a:rPr>
              <a:t>Стало</a:t>
            </a:r>
            <a:r>
              <a:rPr lang="en-US" sz="1400" b="1" dirty="0" smtClean="0">
                <a:solidFill>
                  <a:schemeClr val="tx1"/>
                </a:solidFill>
              </a:rPr>
              <a:t>:</a:t>
            </a:r>
            <a:r>
              <a:rPr lang="ru-RU" sz="1400" b="1" dirty="0" smtClean="0">
                <a:solidFill>
                  <a:schemeClr val="tx1"/>
                </a:solidFill>
              </a:rPr>
              <a:t> </a:t>
            </a:r>
            <a:endParaRPr lang="ru-RU" sz="1400" dirty="0">
              <a:solidFill>
                <a:schemeClr val="tx1"/>
              </a:solidFill>
            </a:endParaRPr>
          </a:p>
        </p:txBody>
      </p:sp>
      <p:sp>
        <p:nvSpPr>
          <p:cNvPr id="29" name="Прямоугольник 28"/>
          <p:cNvSpPr/>
          <p:nvPr/>
        </p:nvSpPr>
        <p:spPr>
          <a:xfrm flipH="1">
            <a:off x="4286244" y="928670"/>
            <a:ext cx="71441" cy="171451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30" name="Заголовок 1"/>
          <p:cNvSpPr txBox="1">
            <a:spLocks/>
          </p:cNvSpPr>
          <p:nvPr/>
        </p:nvSpPr>
        <p:spPr>
          <a:xfrm>
            <a:off x="357158" y="1038509"/>
            <a:ext cx="4000528" cy="107157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 typeface="Wingdings" pitchFamily="2" charset="2"/>
              <a:buChar char="ü"/>
              <a:tabLst/>
              <a:defRPr/>
            </a:pPr>
            <a:r>
              <a:rPr kumimoji="0" lang="ru-RU" sz="1200" b="0" i="0" u="none" strike="noStrike" kern="1200" cap="none" spc="0" normalizeH="0" baseline="0" noProof="0" dirty="0" smtClean="0">
                <a:ln>
                  <a:noFill/>
                </a:ln>
                <a:solidFill>
                  <a:schemeClr val="tx1"/>
                </a:solidFill>
                <a:effectLst/>
                <a:uLnTx/>
                <a:uFillTx/>
                <a:latin typeface="+mj-lt"/>
                <a:ea typeface="+mj-ea"/>
                <a:cs typeface="+mj-cs"/>
              </a:rPr>
              <a:t>очереди</a:t>
            </a:r>
          </a:p>
          <a:p>
            <a:pPr lvl="0">
              <a:spcBef>
                <a:spcPct val="0"/>
              </a:spcBef>
              <a:buFont typeface="Wingdings" pitchFamily="2" charset="2"/>
              <a:buChar char="ü"/>
            </a:pPr>
            <a:r>
              <a:rPr lang="ru-RU" sz="1200" dirty="0" smtClean="0"/>
              <a:t>загруженность сотрудников регистратуры</a:t>
            </a:r>
          </a:p>
          <a:p>
            <a:pPr lvl="0">
              <a:spcBef>
                <a:spcPct val="0"/>
              </a:spcBef>
              <a:buFont typeface="Wingdings" pitchFamily="2" charset="2"/>
              <a:buChar char="ü"/>
            </a:pPr>
            <a:r>
              <a:rPr lang="ru-RU" sz="1200" dirty="0" smtClean="0"/>
              <a:t>«закрытый» контакт</a:t>
            </a:r>
          </a:p>
          <a:p>
            <a:pPr lvl="0">
              <a:spcBef>
                <a:spcPct val="0"/>
              </a:spcBef>
              <a:buFont typeface="Wingdings" pitchFamily="2" charset="2"/>
              <a:buChar char="ü"/>
            </a:pPr>
            <a:r>
              <a:rPr lang="ru-RU" sz="1200" dirty="0" smtClean="0"/>
              <a:t>не эргономичные рабочие места сотрудников регистратуры  </a:t>
            </a:r>
          </a:p>
          <a:p>
            <a:pPr lvl="0">
              <a:spcBef>
                <a:spcPct val="0"/>
              </a:spcBef>
              <a:buFont typeface="Wingdings" pitchFamily="2" charset="2"/>
              <a:buChar char="ü"/>
            </a:pPr>
            <a:r>
              <a:rPr lang="ru-RU" sz="1200" dirty="0" smtClean="0"/>
              <a:t> неполная визуализация маршрутов</a:t>
            </a:r>
            <a:endParaRPr kumimoji="0" lang="ru-RU" sz="12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1" name="TextBox 30"/>
          <p:cNvSpPr txBox="1"/>
          <p:nvPr/>
        </p:nvSpPr>
        <p:spPr>
          <a:xfrm>
            <a:off x="357158" y="2181517"/>
            <a:ext cx="3786214"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200" b="1" dirty="0" smtClean="0"/>
              <a:t>Время, затраченное посетителями для получения информации в регистратуре составляло 1470сек.(24,5 минуты)</a:t>
            </a:r>
            <a:endParaRPr lang="ru-RU" sz="1200" b="1" dirty="0"/>
          </a:p>
        </p:txBody>
      </p:sp>
      <p:sp>
        <p:nvSpPr>
          <p:cNvPr id="32" name="TextBox 31"/>
          <p:cNvSpPr txBox="1"/>
          <p:nvPr/>
        </p:nvSpPr>
        <p:spPr>
          <a:xfrm>
            <a:off x="4500562" y="2181517"/>
            <a:ext cx="3929090" cy="715089"/>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200" b="1" dirty="0" smtClean="0"/>
              <a:t>Время, затраченное посетителями для получения информации в регистратуре составляет 210-240сек.</a:t>
            </a:r>
          </a:p>
          <a:p>
            <a:r>
              <a:rPr lang="ru-RU" sz="1200" b="1" dirty="0" smtClean="0"/>
              <a:t>( 3,5 - 4 минуты)</a:t>
            </a:r>
          </a:p>
        </p:txBody>
      </p:sp>
      <p:sp>
        <p:nvSpPr>
          <p:cNvPr id="34" name="TextBox 33"/>
          <p:cNvSpPr txBox="1"/>
          <p:nvPr/>
        </p:nvSpPr>
        <p:spPr>
          <a:xfrm>
            <a:off x="928662" y="5643578"/>
            <a:ext cx="6786610" cy="1169551"/>
          </a:xfrm>
          <a:prstGeom prst="rect">
            <a:avLst/>
          </a:prstGeom>
          <a:noFill/>
        </p:spPr>
        <p:txBody>
          <a:bodyPr wrap="square" rtlCol="0">
            <a:spAutoFit/>
          </a:bodyPr>
          <a:lstStyle/>
          <a:p>
            <a:pPr>
              <a:buFont typeface="Wingdings" pitchFamily="2" charset="2"/>
              <a:buChar char="ü"/>
            </a:pPr>
            <a:r>
              <a:rPr lang="ru-RU" sz="1400" b="1" dirty="0" smtClean="0"/>
              <a:t> Выделение отдельного кабинета для выдачи справок</a:t>
            </a:r>
          </a:p>
          <a:p>
            <a:pPr>
              <a:buFont typeface="Wingdings" pitchFamily="2" charset="2"/>
              <a:buChar char="ü"/>
            </a:pPr>
            <a:r>
              <a:rPr lang="ru-RU" sz="1400" b="1" dirty="0" smtClean="0"/>
              <a:t> Опущены стойки регистратуры – «открытый контакт»</a:t>
            </a:r>
          </a:p>
          <a:p>
            <a:pPr>
              <a:buFont typeface="Wingdings" pitchFamily="2" charset="2"/>
              <a:buChar char="ü"/>
            </a:pPr>
            <a:r>
              <a:rPr lang="ru-RU" sz="1400" b="1" dirty="0" smtClean="0"/>
              <a:t> Выделение отдельного рабочего места для администратора</a:t>
            </a:r>
          </a:p>
          <a:p>
            <a:pPr>
              <a:buFont typeface="Wingdings" pitchFamily="2" charset="2"/>
              <a:buChar char="ü"/>
            </a:pPr>
            <a:r>
              <a:rPr lang="ru-RU" sz="1400" b="1" dirty="0" smtClean="0"/>
              <a:t> Подробная визуализация маршрутов</a:t>
            </a:r>
          </a:p>
          <a:p>
            <a:pPr>
              <a:buFont typeface="Wingdings" pitchFamily="2" charset="2"/>
              <a:buChar char="ü"/>
            </a:pPr>
            <a:r>
              <a:rPr lang="ru-RU" sz="1400" b="1" dirty="0" smtClean="0"/>
              <a:t> Установлен </a:t>
            </a:r>
            <a:r>
              <a:rPr lang="ru-RU" sz="1400" b="1" dirty="0" err="1" smtClean="0"/>
              <a:t>инфомат</a:t>
            </a:r>
            <a:r>
              <a:rPr lang="ru-RU" sz="1400" b="1" dirty="0" smtClean="0"/>
              <a:t> для регулировки очереди </a:t>
            </a:r>
            <a:endParaRPr lang="ru-RU" sz="1400" b="1" dirty="0"/>
          </a:p>
        </p:txBody>
      </p:sp>
    </p:spTree>
    <p:extLst>
      <p:ext uri="{BB962C8B-B14F-4D97-AF65-F5344CB8AC3E}">
        <p14:creationId xmlns:p14="http://schemas.microsoft.com/office/powerpoint/2010/main" val="38670945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534400" cy="609600"/>
          </a:xfrm>
        </p:spPr>
        <p:style>
          <a:lnRef idx="1">
            <a:schemeClr val="accent3"/>
          </a:lnRef>
          <a:fillRef idx="3">
            <a:schemeClr val="accent3"/>
          </a:fillRef>
          <a:effectRef idx="2">
            <a:schemeClr val="accent3"/>
          </a:effectRef>
          <a:fontRef idx="minor">
            <a:schemeClr val="lt1"/>
          </a:fontRef>
        </p:style>
        <p:txBody>
          <a:bodyPr>
            <a:noAutofit/>
          </a:bodyPr>
          <a:lstStyle/>
          <a:p>
            <a:r>
              <a:rPr lang="ru-RU" sz="2300" b="1" dirty="0" smtClean="0">
                <a:solidFill>
                  <a:schemeClr val="tx1"/>
                </a:solidFill>
                <a:latin typeface="Arial" pitchFamily="34" charset="0"/>
                <a:cs typeface="Arial" pitchFamily="34" charset="0"/>
              </a:rPr>
              <a:t>Дополнительные мероприятия на участке обслуживания</a:t>
            </a:r>
            <a:endParaRPr lang="ru-RU" sz="2300" b="1" dirty="0">
              <a:solidFill>
                <a:schemeClr val="tx1"/>
              </a:solidFill>
              <a:latin typeface="Arial" pitchFamily="34" charset="0"/>
              <a:cs typeface="Arial" pitchFamily="34" charset="0"/>
            </a:endParaRPr>
          </a:p>
        </p:txBody>
      </p:sp>
      <p:sp>
        <p:nvSpPr>
          <p:cNvPr id="5" name="Скругленный прямоугольник 4"/>
          <p:cNvSpPr/>
          <p:nvPr/>
        </p:nvSpPr>
        <p:spPr>
          <a:xfrm>
            <a:off x="1212490" y="985720"/>
            <a:ext cx="6871725" cy="6108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600" b="1" dirty="0" smtClean="0">
                <a:solidFill>
                  <a:schemeClr val="tx1"/>
                </a:solidFill>
                <a:latin typeface="Arial" pitchFamily="34" charset="0"/>
                <a:cs typeface="Arial" pitchFamily="34" charset="0"/>
              </a:rPr>
              <a:t>Поручения средним медицинским работникам  по формированию пациентоориентированной системы</a:t>
            </a:r>
            <a:endParaRPr lang="ru-RU" sz="1600" b="1" dirty="0">
              <a:solidFill>
                <a:schemeClr val="tx1"/>
              </a:solidFill>
              <a:latin typeface="Arial" pitchFamily="34" charset="0"/>
              <a:cs typeface="Arial" pitchFamily="34" charset="0"/>
            </a:endParaRPr>
          </a:p>
        </p:txBody>
      </p:sp>
      <p:graphicFrame>
        <p:nvGraphicFramePr>
          <p:cNvPr id="6" name="Схема 5"/>
          <p:cNvGraphicFramePr/>
          <p:nvPr/>
        </p:nvGraphicFramePr>
        <p:xfrm>
          <a:off x="754374" y="1749245"/>
          <a:ext cx="7787955" cy="4581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0125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020761"/>
          </a:xfrm>
        </p:spPr>
        <p:style>
          <a:lnRef idx="1">
            <a:schemeClr val="accent3"/>
          </a:lnRef>
          <a:fillRef idx="3">
            <a:schemeClr val="accent3"/>
          </a:fillRef>
          <a:effectRef idx="2">
            <a:schemeClr val="accent3"/>
          </a:effectRef>
          <a:fontRef idx="minor">
            <a:schemeClr val="lt1"/>
          </a:fontRef>
        </p:style>
        <p:txBody>
          <a:bodyPr>
            <a:noAutofit/>
          </a:bodyPr>
          <a:lstStyle/>
          <a:p>
            <a:r>
              <a:rPr lang="ru-RU" sz="2000" b="1" dirty="0" smtClean="0">
                <a:solidFill>
                  <a:schemeClr val="tx1"/>
                </a:solidFill>
                <a:latin typeface="Arial" pitchFamily="34" charset="0"/>
                <a:cs typeface="Arial" pitchFamily="34" charset="0"/>
              </a:rPr>
              <a:t>Подготовка среднего медицинского персонала </a:t>
            </a:r>
            <a:br>
              <a:rPr lang="ru-RU" sz="2000" b="1" dirty="0" smtClean="0">
                <a:solidFill>
                  <a:schemeClr val="tx1"/>
                </a:solidFill>
                <a:latin typeface="Arial" pitchFamily="34" charset="0"/>
                <a:cs typeface="Arial" pitchFamily="34" charset="0"/>
              </a:rPr>
            </a:br>
            <a:r>
              <a:rPr lang="ru-RU" sz="2000" b="1" dirty="0" smtClean="0">
                <a:solidFill>
                  <a:schemeClr val="tx1"/>
                </a:solidFill>
                <a:latin typeface="Arial" pitchFamily="34" charset="0"/>
                <a:cs typeface="Arial" pitchFamily="34" charset="0"/>
              </a:rPr>
              <a:t>по актуальным вопроса организации</a:t>
            </a:r>
            <a:br>
              <a:rPr lang="ru-RU" sz="2000" b="1" dirty="0" smtClean="0">
                <a:solidFill>
                  <a:schemeClr val="tx1"/>
                </a:solidFill>
                <a:latin typeface="Arial" pitchFamily="34" charset="0"/>
                <a:cs typeface="Arial" pitchFamily="34" charset="0"/>
              </a:rPr>
            </a:br>
            <a:r>
              <a:rPr lang="ru-RU" sz="2000" b="1" dirty="0" smtClean="0">
                <a:solidFill>
                  <a:schemeClr val="tx1"/>
                </a:solidFill>
                <a:latin typeface="Arial" pitchFamily="34" charset="0"/>
                <a:cs typeface="Arial" pitchFamily="34" charset="0"/>
              </a:rPr>
              <a:t> медицинской помощи</a:t>
            </a:r>
            <a:endParaRPr lang="ru-RU" sz="2000" dirty="0">
              <a:solidFill>
                <a:schemeClr val="tx1"/>
              </a:solidFill>
              <a:latin typeface="Arial" pitchFamily="34" charset="0"/>
              <a:cs typeface="Arial" pitchFamily="34" charset="0"/>
            </a:endParaRPr>
          </a:p>
        </p:txBody>
      </p:sp>
      <p:graphicFrame>
        <p:nvGraphicFramePr>
          <p:cNvPr id="4" name="Схема 3"/>
          <p:cNvGraphicFramePr/>
          <p:nvPr/>
        </p:nvGraphicFramePr>
        <p:xfrm>
          <a:off x="457200" y="14478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1436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pPr lvl="0"/>
            <a:r>
              <a:rPr lang="ru-RU" sz="1800" b="1" dirty="0" smtClean="0">
                <a:solidFill>
                  <a:schemeClr val="tx1"/>
                </a:solidFill>
                <a:latin typeface="Arial" pitchFamily="34" charset="0"/>
                <a:cs typeface="Arial" pitchFamily="34" charset="0"/>
              </a:rPr>
              <a:t>Организация межведомственной работы по вопросу приверженности населения к ведению здорового образа жизни, формирования у населения мотивации к профилактическим мероприятиям</a:t>
            </a:r>
            <a:endParaRPr lang="ru-RU" sz="1800" b="1" dirty="0">
              <a:latin typeface="Arial" pitchFamily="34" charset="0"/>
              <a:cs typeface="Arial" pitchFamily="34" charset="0"/>
            </a:endParaRPr>
          </a:p>
        </p:txBody>
      </p:sp>
      <p:sp>
        <p:nvSpPr>
          <p:cNvPr id="3" name="Содержимое 2"/>
          <p:cNvSpPr>
            <a:spLocks noGrp="1"/>
          </p:cNvSpPr>
          <p:nvPr>
            <p:ph idx="1"/>
          </p:nvPr>
        </p:nvSpPr>
        <p:spPr>
          <a:xfrm>
            <a:off x="457200" y="1600201"/>
            <a:ext cx="3962095" cy="2745029"/>
          </a:xfrm>
        </p:spPr>
        <p:txBody>
          <a:bodyPr>
            <a:noAutofit/>
          </a:bodyPr>
          <a:lstStyle/>
          <a:p>
            <a:r>
              <a:rPr lang="ru-RU" sz="1200" dirty="0" smtClean="0">
                <a:latin typeface="Arial" pitchFamily="34" charset="0"/>
                <a:cs typeface="Arial" pitchFamily="34" charset="0"/>
              </a:rPr>
              <a:t>Распоряжением Правительства Пензенской области от 07.07.2015 № 290-рП создана межведомственная комиссия при Правительстве Пензенской области по реализации мер, направленных на улучшение демографической ситуации и снижение смертности населения Пензенской области. </a:t>
            </a:r>
          </a:p>
          <a:p>
            <a:pPr>
              <a:buNone/>
            </a:pPr>
            <a:endParaRPr lang="ru-RU" sz="1200" dirty="0" smtClean="0">
              <a:latin typeface="Arial" pitchFamily="34" charset="0"/>
              <a:cs typeface="Arial" pitchFamily="34" charset="0"/>
            </a:endParaRPr>
          </a:p>
          <a:p>
            <a:r>
              <a:rPr lang="ru-RU" sz="1200" dirty="0" smtClean="0">
                <a:latin typeface="Arial" pitchFamily="34" charset="0"/>
                <a:cs typeface="Arial" pitchFamily="34" charset="0"/>
              </a:rPr>
              <a:t> Во всех муниципальных образованиях созданы 30 межведомственных рабочих групп:</a:t>
            </a:r>
          </a:p>
          <a:p>
            <a:r>
              <a:rPr lang="ru-RU" sz="1200" dirty="0" smtClean="0">
                <a:latin typeface="Arial" pitchFamily="34" charset="0"/>
                <a:cs typeface="Arial" pitchFamily="34" charset="0"/>
              </a:rPr>
              <a:t>- 22 –  возглавляют главы администраций,</a:t>
            </a:r>
          </a:p>
          <a:p>
            <a:r>
              <a:rPr lang="ru-RU" sz="1200" dirty="0" smtClean="0">
                <a:latin typeface="Arial" pitchFamily="34" charset="0"/>
                <a:cs typeface="Arial" pitchFamily="34" charset="0"/>
              </a:rPr>
              <a:t>- 7 – возглавляют заместители глав администраций.</a:t>
            </a:r>
          </a:p>
          <a:p>
            <a:r>
              <a:rPr lang="ru-RU" sz="1200" dirty="0" smtClean="0">
                <a:latin typeface="Arial" pitchFamily="34" charset="0"/>
                <a:cs typeface="Arial" pitchFamily="34" charset="0"/>
              </a:rPr>
              <a:t>- 1 – в г. Кузнецке возглавляет Начальник отдела  социального развития и здравоохранения администрации города Кузнецка.</a:t>
            </a:r>
          </a:p>
          <a:p>
            <a:pPr>
              <a:buNone/>
            </a:pPr>
            <a:endParaRPr lang="ru-RU" sz="1200" dirty="0" smtClean="0">
              <a:latin typeface="Arial" pitchFamily="34" charset="0"/>
              <a:cs typeface="Arial" pitchFamily="34" charset="0"/>
            </a:endParaRPr>
          </a:p>
          <a:p>
            <a:r>
              <a:rPr lang="ru-RU" sz="1200" dirty="0" smtClean="0">
                <a:latin typeface="Arial" pitchFamily="34" charset="0"/>
                <a:cs typeface="Arial" pitchFamily="34" charset="0"/>
              </a:rPr>
              <a:t> Еженедельно в режиме видеоконференцсвязи проводятся оперативные совещания межведомственной комиссии с межведомственными группами муниципальных образований.</a:t>
            </a:r>
            <a:endParaRPr lang="ru-RU" sz="1200" dirty="0">
              <a:latin typeface="Arial" pitchFamily="34" charset="0"/>
              <a:cs typeface="Arial" pitchFamily="34" charset="0"/>
            </a:endParaRPr>
          </a:p>
        </p:txBody>
      </p:sp>
      <p:pic>
        <p:nvPicPr>
          <p:cNvPr id="177153" name="Picture 1" descr="C:\Users\Tugaeva\AppData\Local\Microsoft\Windows\Temporary Internet Files\Content.Outlook\IWQW46IA\IMG_9501.JPG"/>
          <p:cNvPicPr>
            <a:picLocks noChangeAspect="1" noChangeArrowheads="1"/>
          </p:cNvPicPr>
          <p:nvPr/>
        </p:nvPicPr>
        <p:blipFill>
          <a:blip r:embed="rId3" cstate="print"/>
          <a:srcRect/>
          <a:stretch>
            <a:fillRect/>
          </a:stretch>
        </p:blipFill>
        <p:spPr bwMode="auto">
          <a:xfrm>
            <a:off x="4571999" y="1743146"/>
            <a:ext cx="3206805" cy="2137870"/>
          </a:xfrm>
          <a:prstGeom prst="rect">
            <a:avLst/>
          </a:prstGeom>
          <a:noFill/>
        </p:spPr>
      </p:pic>
      <p:pic>
        <p:nvPicPr>
          <p:cNvPr id="177154" name="Picture 2" descr="C:\Users\Tugaeva\AppData\Local\Microsoft\Windows\Temporary Internet Files\Content.Outlook\IWQW46IA\IMG_7977.JPG"/>
          <p:cNvPicPr>
            <a:picLocks noChangeAspect="1" noChangeArrowheads="1"/>
          </p:cNvPicPr>
          <p:nvPr/>
        </p:nvPicPr>
        <p:blipFill>
          <a:blip r:embed="rId4" cstate="print"/>
          <a:srcRect/>
          <a:stretch>
            <a:fillRect/>
          </a:stretch>
        </p:blipFill>
        <p:spPr bwMode="auto">
          <a:xfrm>
            <a:off x="5488230" y="4039819"/>
            <a:ext cx="3359510" cy="2290575"/>
          </a:xfrm>
          <a:prstGeom prst="rect">
            <a:avLst/>
          </a:prstGeom>
          <a:noFill/>
        </p:spPr>
      </p:pic>
    </p:spTree>
    <p:extLst>
      <p:ext uri="{BB962C8B-B14F-4D97-AF65-F5344CB8AC3E}">
        <p14:creationId xmlns:p14="http://schemas.microsoft.com/office/powerpoint/2010/main" val="23333104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4724400" y="990600"/>
            <a:ext cx="4104456" cy="2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87" tIns="53643" rIns="107287" bIns="53643">
            <a:spAutoFit/>
          </a:bodyPr>
          <a:lstStyle>
            <a:defPPr>
              <a:defRPr lang="ru-RU"/>
            </a:defPPr>
            <a:lvl1pPr algn="ctr">
              <a:defRPr sz="1400" b="1">
                <a:solidFill>
                  <a:srgbClr val="002060"/>
                </a:solidFill>
                <a:latin typeface="Georgia" panose="02040502050405020303" pitchFamily="18"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ru-RU" sz="1200" dirty="0" smtClean="0">
                <a:latin typeface="Arial" pitchFamily="34" charset="0"/>
                <a:cs typeface="Arial" pitchFamily="34" charset="0"/>
              </a:rPr>
              <a:t>Ожидаемая продолжительность жизни </a:t>
            </a:r>
            <a:r>
              <a:rPr lang="ru-RU" sz="1000" b="0" dirty="0" smtClean="0">
                <a:latin typeface="Arial" pitchFamily="34" charset="0"/>
                <a:cs typeface="Arial" pitchFamily="34" charset="0"/>
              </a:rPr>
              <a:t>(лет)</a:t>
            </a:r>
            <a:endParaRPr lang="ru-RU" sz="1000" b="0" dirty="0">
              <a:latin typeface="Arial" pitchFamily="34" charset="0"/>
              <a:cs typeface="Arial" pitchFamily="34" charset="0"/>
            </a:endParaRPr>
          </a:p>
        </p:txBody>
      </p:sp>
      <p:grpSp>
        <p:nvGrpSpPr>
          <p:cNvPr id="11" name="Группа 10"/>
          <p:cNvGrpSpPr/>
          <p:nvPr/>
        </p:nvGrpSpPr>
        <p:grpSpPr>
          <a:xfrm>
            <a:off x="914400" y="990600"/>
            <a:ext cx="3557538" cy="2569840"/>
            <a:chOff x="3077687" y="3429000"/>
            <a:chExt cx="5976664" cy="2569840"/>
          </a:xfrm>
        </p:grpSpPr>
        <p:sp>
          <p:nvSpPr>
            <p:cNvPr id="3" name="Стрелка вниз 2"/>
            <p:cNvSpPr/>
            <p:nvPr/>
          </p:nvSpPr>
          <p:spPr>
            <a:xfrm>
              <a:off x="5335285" y="4653136"/>
              <a:ext cx="3365322" cy="576064"/>
            </a:xfrm>
            <a:prstGeom prst="downArrow">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b="1" dirty="0" smtClean="0">
                  <a:solidFill>
                    <a:srgbClr val="C00000"/>
                  </a:solidFill>
                  <a:latin typeface="Arial" pitchFamily="34" charset="0"/>
                  <a:cs typeface="Arial" pitchFamily="34" charset="0"/>
                </a:rPr>
                <a:t>Снижение на 3,0%</a:t>
              </a:r>
              <a:endParaRPr lang="ru-RU" b="1" dirty="0">
                <a:solidFill>
                  <a:srgbClr val="C00000"/>
                </a:solidFill>
                <a:latin typeface="Arial" pitchFamily="34" charset="0"/>
                <a:cs typeface="Arial" pitchFamily="34" charset="0"/>
              </a:endParaRPr>
            </a:p>
          </p:txBody>
        </p:sp>
        <p:sp>
          <p:nvSpPr>
            <p:cNvPr id="4" name="Заголовок 1"/>
            <p:cNvSpPr txBox="1">
              <a:spLocks/>
            </p:cNvSpPr>
            <p:nvPr/>
          </p:nvSpPr>
          <p:spPr>
            <a:xfrm>
              <a:off x="4869911" y="3429000"/>
              <a:ext cx="2976478" cy="2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87" tIns="53643" rIns="107287" bIns="53643">
              <a:spAutoFit/>
            </a:bodyPr>
            <a:lstStyle>
              <a:defPPr>
                <a:defRPr lang="ru-RU"/>
              </a:defPPr>
              <a:lvl1pPr algn="ctr">
                <a:defRPr sz="1400" b="1">
                  <a:solidFill>
                    <a:srgbClr val="002060"/>
                  </a:solidFill>
                  <a:latin typeface="Georgia" panose="02040502050405020303" pitchFamily="18"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ru-RU" sz="1200" dirty="0" smtClean="0">
                  <a:latin typeface="Arial" pitchFamily="34" charset="0"/>
                  <a:cs typeface="Arial" pitchFamily="34" charset="0"/>
                </a:rPr>
                <a:t>Общая смертность</a:t>
              </a:r>
              <a:endParaRPr lang="ru-RU" sz="1200" dirty="0">
                <a:latin typeface="Arial" pitchFamily="34" charset="0"/>
                <a:cs typeface="Arial" pitchFamily="34" charset="0"/>
              </a:endParaRPr>
            </a:p>
          </p:txBody>
        </p:sp>
        <p:graphicFrame>
          <p:nvGraphicFramePr>
            <p:cNvPr id="5" name="Диаграмма 4"/>
            <p:cNvGraphicFramePr>
              <a:graphicFrameLocks/>
            </p:cNvGraphicFramePr>
            <p:nvPr>
              <p:extLst>
                <p:ext uri="{D42A27DB-BD31-4B8C-83A1-F6EECF244321}">
                  <p14:modId xmlns:p14="http://schemas.microsoft.com/office/powerpoint/2010/main" val="1317207329"/>
                </p:ext>
              </p:extLst>
            </p:nvPr>
          </p:nvGraphicFramePr>
          <p:xfrm>
            <a:off x="3077687" y="3722000"/>
            <a:ext cx="5976664" cy="2276840"/>
          </p:xfrm>
          <a:graphic>
            <a:graphicData uri="http://schemas.openxmlformats.org/drawingml/2006/chart">
              <c:chart xmlns:c="http://schemas.openxmlformats.org/drawingml/2006/chart" xmlns:r="http://schemas.openxmlformats.org/officeDocument/2006/relationships" r:id="rId2"/>
            </a:graphicData>
          </a:graphic>
        </p:graphicFrame>
      </p:grpSp>
      <p:sp>
        <p:nvSpPr>
          <p:cNvPr id="15" name="TextBox 14"/>
          <p:cNvSpPr txBox="1">
            <a:spLocks noChangeArrowheads="1"/>
          </p:cNvSpPr>
          <p:nvPr/>
        </p:nvSpPr>
        <p:spPr bwMode="auto">
          <a:xfrm>
            <a:off x="62929" y="6237312"/>
            <a:ext cx="89015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000" dirty="0" smtClean="0">
                <a:solidFill>
                  <a:schemeClr val="bg1"/>
                </a:solidFill>
                <a:latin typeface="Arial Black" pitchFamily="34" charset="0"/>
              </a:rPr>
              <a:t>Динамика показателей смертности населения</a:t>
            </a:r>
            <a:endParaRPr lang="ru-RU" sz="2000" dirty="0">
              <a:solidFill>
                <a:schemeClr val="bg1"/>
              </a:solidFill>
              <a:latin typeface="Arial Black" pitchFamily="34" charset="0"/>
            </a:endParaRPr>
          </a:p>
        </p:txBody>
      </p:sp>
      <p:sp>
        <p:nvSpPr>
          <p:cNvPr id="16" name="Стрелка вниз 15"/>
          <p:cNvSpPr/>
          <p:nvPr/>
        </p:nvSpPr>
        <p:spPr>
          <a:xfrm>
            <a:off x="6588224" y="4797152"/>
            <a:ext cx="1959848" cy="576064"/>
          </a:xfrm>
          <a:prstGeom prst="downArrow">
            <a:avLst/>
          </a:prstGeom>
          <a:ln/>
        </p:spPr>
        <p:style>
          <a:lnRef idx="1">
            <a:schemeClr val="accent3"/>
          </a:lnRef>
          <a:fillRef idx="3">
            <a:schemeClr val="accent3"/>
          </a:fillRef>
          <a:effectRef idx="2">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b="1" dirty="0" smtClean="0">
                <a:solidFill>
                  <a:srgbClr val="C00000"/>
                </a:solidFill>
                <a:latin typeface="Arial" pitchFamily="34" charset="0"/>
                <a:cs typeface="Arial" pitchFamily="34" charset="0"/>
              </a:rPr>
              <a:t>Снижение на 8,0%</a:t>
            </a:r>
            <a:endParaRPr lang="ru-RU" b="1" dirty="0">
              <a:solidFill>
                <a:srgbClr val="C00000"/>
              </a:solidFill>
              <a:latin typeface="Arial" pitchFamily="34" charset="0"/>
              <a:cs typeface="Arial" pitchFamily="34" charset="0"/>
            </a:endParaRPr>
          </a:p>
        </p:txBody>
      </p:sp>
      <p:sp>
        <p:nvSpPr>
          <p:cNvPr id="17" name="Заголовок 1"/>
          <p:cNvSpPr txBox="1">
            <a:spLocks/>
          </p:cNvSpPr>
          <p:nvPr/>
        </p:nvSpPr>
        <p:spPr>
          <a:xfrm>
            <a:off x="2286000" y="3733800"/>
            <a:ext cx="3546140" cy="2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87" tIns="53643" rIns="107287" bIns="53643">
            <a:spAutoFit/>
          </a:bodyPr>
          <a:lstStyle>
            <a:defPPr>
              <a:defRPr lang="ru-RU"/>
            </a:defPPr>
            <a:lvl1pPr algn="ctr">
              <a:defRPr sz="1400" b="1">
                <a:solidFill>
                  <a:srgbClr val="002060"/>
                </a:solidFill>
                <a:latin typeface="Georgia" panose="02040502050405020303" pitchFamily="18"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ru-RU" sz="1200" dirty="0" smtClean="0">
                <a:latin typeface="Arial" pitchFamily="34" charset="0"/>
                <a:cs typeface="Arial" pitchFamily="34" charset="0"/>
              </a:rPr>
              <a:t>Смертность в трудоспособном возрасте</a:t>
            </a:r>
            <a:endParaRPr lang="ru-RU" sz="1200" dirty="0">
              <a:latin typeface="Arial" pitchFamily="34" charset="0"/>
              <a:cs typeface="Arial" pitchFamily="34" charset="0"/>
            </a:endParaRPr>
          </a:p>
        </p:txBody>
      </p:sp>
      <p:graphicFrame>
        <p:nvGraphicFramePr>
          <p:cNvPr id="18" name="Диаграмма 17"/>
          <p:cNvGraphicFramePr>
            <a:graphicFrameLocks/>
          </p:cNvGraphicFramePr>
          <p:nvPr>
            <p:extLst>
              <p:ext uri="{D42A27DB-BD31-4B8C-83A1-F6EECF244321}">
                <p14:modId xmlns:p14="http://schemas.microsoft.com/office/powerpoint/2010/main" val="1268582061"/>
              </p:ext>
            </p:extLst>
          </p:nvPr>
        </p:nvGraphicFramePr>
        <p:xfrm>
          <a:off x="1066800" y="4038600"/>
          <a:ext cx="5341066" cy="229701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8672674" y="6453336"/>
            <a:ext cx="435830" cy="369332"/>
          </a:xfrm>
          <a:prstGeom prst="rect">
            <a:avLst/>
          </a:prstGeom>
          <a:noFill/>
        </p:spPr>
        <p:txBody>
          <a:bodyPr wrap="square" rtlCol="0">
            <a:spAutoFit/>
          </a:bodyPr>
          <a:lstStyle/>
          <a:p>
            <a:pPr algn="r"/>
            <a:r>
              <a:rPr lang="ru-RU" b="1" dirty="0">
                <a:solidFill>
                  <a:schemeClr val="bg1"/>
                </a:solidFill>
                <a:latin typeface="Georgia" pitchFamily="18" charset="0"/>
              </a:rPr>
              <a:t>7</a:t>
            </a:r>
          </a:p>
        </p:txBody>
      </p:sp>
      <p:graphicFrame>
        <p:nvGraphicFramePr>
          <p:cNvPr id="2" name="Диаграмма 1"/>
          <p:cNvGraphicFramePr/>
          <p:nvPr>
            <p:extLst>
              <p:ext uri="{D42A27DB-BD31-4B8C-83A1-F6EECF244321}">
                <p14:modId xmlns:p14="http://schemas.microsoft.com/office/powerpoint/2010/main" val="2102275745"/>
              </p:ext>
            </p:extLst>
          </p:nvPr>
        </p:nvGraphicFramePr>
        <p:xfrm>
          <a:off x="4724400" y="1143000"/>
          <a:ext cx="3981189" cy="240781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516216" y="5877272"/>
            <a:ext cx="2592288" cy="246221"/>
          </a:xfrm>
          <a:prstGeom prst="rect">
            <a:avLst/>
          </a:prstGeom>
          <a:noFill/>
        </p:spPr>
        <p:txBody>
          <a:bodyPr wrap="square" rtlCol="0">
            <a:spAutoFit/>
          </a:bodyPr>
          <a:lstStyle/>
          <a:p>
            <a:pPr algn="r"/>
            <a:r>
              <a:rPr lang="ru-RU" sz="1000" dirty="0" smtClean="0">
                <a:solidFill>
                  <a:schemeClr val="bg1">
                    <a:lumMod val="65000"/>
                  </a:schemeClr>
                </a:solidFill>
                <a:latin typeface="Georgia" panose="02040502050405020303" pitchFamily="18" charset="0"/>
              </a:rPr>
              <a:t>* - прогнозные значения на 2016 год</a:t>
            </a:r>
            <a:endParaRPr lang="ru-RU" sz="1000" dirty="0">
              <a:solidFill>
                <a:schemeClr val="bg1">
                  <a:lumMod val="65000"/>
                </a:schemeClr>
              </a:solidFill>
              <a:latin typeface="Georgia" panose="02040502050405020303" pitchFamily="18" charset="0"/>
            </a:endParaRPr>
          </a:p>
        </p:txBody>
      </p:sp>
      <p:sp>
        <p:nvSpPr>
          <p:cNvPr id="23" name="Прямоугольник 22"/>
          <p:cNvSpPr/>
          <p:nvPr/>
        </p:nvSpPr>
        <p:spPr>
          <a:xfrm>
            <a:off x="601670" y="222195"/>
            <a:ext cx="7635250" cy="45811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solidFill>
                <a:schemeClr val="tx1"/>
              </a:solidFill>
            </a:endParaRPr>
          </a:p>
        </p:txBody>
      </p:sp>
      <p:sp>
        <p:nvSpPr>
          <p:cNvPr id="24" name="Заголовок 1"/>
          <p:cNvSpPr txBox="1">
            <a:spLocks/>
          </p:cNvSpPr>
          <p:nvPr/>
        </p:nvSpPr>
        <p:spPr>
          <a:xfrm>
            <a:off x="457200" y="228600"/>
            <a:ext cx="8390235" cy="768405"/>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Динамика демографических процессов </a:t>
            </a:r>
            <a:br>
              <a:rPr kumimoji="0" lang="ru-RU"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ru-RU"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в Пензенской области</a:t>
            </a:r>
            <a:endParaRPr kumimoji="0" lang="ru-RU"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362369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3059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t="4279" b="3041"/>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651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6445</Words>
  <Application>Microsoft Office PowerPoint</Application>
  <PresentationFormat>Экран (4:3)</PresentationFormat>
  <Paragraphs>1490</Paragraphs>
  <Slides>136</Slides>
  <Notes>10</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vt:i4>
      </vt:variant>
      <vt:variant>
        <vt:lpstr>Внедренные серверы OLE</vt:lpstr>
      </vt:variant>
      <vt:variant>
        <vt:i4>3</vt:i4>
      </vt:variant>
      <vt:variant>
        <vt:lpstr>Заголовки слайдов</vt:lpstr>
      </vt:variant>
      <vt:variant>
        <vt:i4>136</vt:i4>
      </vt:variant>
    </vt:vector>
  </HeadingPairs>
  <TitlesOfParts>
    <vt:vector size="155" baseType="lpstr">
      <vt:lpstr>Arial</vt:lpstr>
      <vt:lpstr>Arial Black</vt:lpstr>
      <vt:lpstr>Arial Narrow</vt:lpstr>
      <vt:lpstr>Calibri</vt:lpstr>
      <vt:lpstr>Candara</vt:lpstr>
      <vt:lpstr>Century Gothic</vt:lpstr>
      <vt:lpstr>Courier New</vt:lpstr>
      <vt:lpstr>Garamond</vt:lpstr>
      <vt:lpstr>Georgia</vt:lpstr>
      <vt:lpstr>Impact</vt:lpstr>
      <vt:lpstr>Lucida Sans Unicode</vt:lpstr>
      <vt:lpstr>Times New Roman</vt:lpstr>
      <vt:lpstr>Trebuchet MS</vt:lpstr>
      <vt:lpstr>Verdana</vt:lpstr>
      <vt:lpstr>Wingdings</vt:lpstr>
      <vt:lpstr>Тема Office</vt:lpstr>
      <vt:lpstr>Диаграмма</vt:lpstr>
      <vt:lpstr>Worksheet</vt:lpstr>
      <vt:lpstr>Диаграмма Microsoft Excel</vt:lpstr>
      <vt:lpstr>г. Пенза 28 -29/09/2017</vt:lpstr>
      <vt:lpstr>Торжественное открытие</vt:lpstr>
      <vt:lpstr> Представители Департамента медицинского образования и кадровой политики МЗ РФ,   МЗ Пензенской области и  ЦНИИОИЗ </vt:lpstr>
      <vt:lpstr>Президиум  конференции</vt:lpstr>
      <vt:lpstr>Презентация PowerPoint</vt:lpstr>
      <vt:lpstr>ФГБУ Центральный НИИ организации и информатизации здравоохранения  Министерства здравоохранения Российской Федерации     Роль специалистов со средним медицинским образованием в оказании первичной медико-санитарной помощи </vt:lpstr>
      <vt:lpstr>Презентация PowerPoint</vt:lpstr>
      <vt:lpstr>Численность медицинских сестер МО, оказывающих ПМСП, РФ, 2012-2016гг., чел.</vt:lpstr>
      <vt:lpstr>Роль специалистов со средним медицинским образованием в оказании ПМСП трудно переоценить</vt:lpstr>
      <vt:lpstr>Презентация PowerPoint</vt:lpstr>
      <vt:lpstr>Для жителей села специалист со средним медицинским образованием – это главный медицинский работник, который оказывает медицинскую помощь</vt:lpstr>
      <vt:lpstr>Основные проблемы организации работы специалистов со средним медицинским образованием, участвующим в оказании ПМСП:</vt:lpstr>
      <vt:lpstr>Медицинская сестра участковая</vt:lpstr>
      <vt:lpstr>Презентация PowerPoint</vt:lpstr>
      <vt:lpstr>Презентация PowerPoint</vt:lpstr>
      <vt:lpstr>4. Передача функций немедицинскому персоналу</vt:lpstr>
      <vt:lpstr>Презентация PowerPoint</vt:lpstr>
      <vt:lpstr>Концепция «Бережливое производство» была впервые придумана и применена в конце 20-го века основателем производственной системы автомобильного гиганта Тойота. </vt:lpstr>
      <vt:lpstr>5С — это система наведения порядка, чистоты, укрепления дисциплины, повышения производительности и создания безопасных условий труда с участием всего персонала</vt:lpstr>
      <vt:lpstr>В результате реализации проектов  «Бережливое производство» возможно</vt:lpstr>
      <vt:lpstr>Проблемы, которые не решаются методами «бережливого производства»:</vt:lpstr>
      <vt:lpstr>Презентация PowerPoint</vt:lpstr>
      <vt:lpstr>Презентация PowerPoint</vt:lpstr>
      <vt:lpstr>Приоритетные Проекты, которые будут реализовываться с 2018г.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НОВЫЙ СПЕЦИАЛИСТ В СИСТЕМЕ МЕДИЦИНСКОЙ ПОМОЩИ ОБУЧАЮЩИМСЯ В ОБРАЗОВАТЕЛЬНЫХ ОРГАНИЗАЦИЯХ «Специалист в области школьной медицины» (бакалавр)</vt:lpstr>
      <vt:lpstr>ПРИЧИНЫ ПОЯВЛЕНИЯ</vt:lpstr>
      <vt:lpstr>Пилотный проект «Школьная медицина» (2016-2018 гг.)</vt:lpstr>
      <vt:lpstr>Основные направления пилотного проекта «Школьная медицина»</vt:lpstr>
      <vt:lpstr>Проект Профессионального стандарта</vt:lpstr>
      <vt:lpstr>Структура профессионального стандарта</vt:lpstr>
      <vt:lpstr>Использование инструментов бережливого производства в работе среднего медицинского персонала</vt:lpstr>
      <vt:lpstr>О поликлинике и проекте </vt:lpstr>
      <vt:lpstr>Об инструменте 5S</vt:lpstr>
      <vt:lpstr> Участковый педиатр и участковая медсестра </vt:lpstr>
      <vt:lpstr>Seiri. Сортировка </vt:lpstr>
      <vt:lpstr>Seiton. Рациональное расположение</vt:lpstr>
      <vt:lpstr>ДО и ПОСЛЕ</vt:lpstr>
      <vt:lpstr>Seiton. Рациональное расположение</vt:lpstr>
      <vt:lpstr>Seiketsu. Стандартизация</vt:lpstr>
      <vt:lpstr>Seiketsu. Стандартизация</vt:lpstr>
      <vt:lpstr>Стандартизация</vt:lpstr>
      <vt:lpstr>Shitsuke. Совершенствование</vt:lpstr>
      <vt:lpstr>ВЫВОДЫ:</vt:lpstr>
      <vt:lpstr>Богданова Н.Г. Главный врач  ГБКУЗ Ярославской обл.  поликлиника № 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Тиражирование выездных форм работы</vt:lpstr>
      <vt:lpstr>Нормативное регулирование организации первичной доврачебной медико-санитарной помощи на ФАП (ФЗП)</vt:lpstr>
      <vt:lpstr>Организация первичной доврачебной медико-санитарной помощи на фельдшерско-акушерских пунктах  и фельдшерских здравпунктах</vt:lpstr>
      <vt:lpstr>Основные задачи проведения «целевой» диспансеризации</vt:lpstr>
      <vt:lpstr>Объем «целевой диспансеризации»</vt:lpstr>
      <vt:lpstr>Презентация PowerPoint</vt:lpstr>
      <vt:lpstr>Презентация PowerPoint</vt:lpstr>
      <vt:lpstr>Презентация PowerPoint</vt:lpstr>
      <vt:lpstr>Дополнительные мероприятия на участке обслуживания</vt:lpstr>
      <vt:lpstr>Подготовка среднего медицинского персонала  по актуальным вопроса организации  медицинской помощи</vt:lpstr>
      <vt:lpstr>Организация межведомственной работы по вопросу приверженности населения к ведению здорового образа жизни, формирования у населения мотивации к профилактическим мероприятиям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Координатор Здоровья – становится универсальной медицинской сестрой!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Организационные подходы к разработке и внедрению новых технологий деятельности специалистов со средним медицинским образованием в Пензенской области</vt:lpstr>
      <vt:lpstr>Презентация PowerPoint</vt:lpstr>
      <vt:lpstr>Презентация PowerPoint</vt:lpstr>
      <vt:lpstr>Презентация PowerPoint</vt:lpstr>
      <vt:lpstr>Презентация PowerPoint</vt:lpstr>
      <vt:lpstr>Презентация PowerPoint</vt:lpstr>
      <vt:lpstr>Мастер класс «Проведение конкурса профессионального мастерства  «Лучший фельдшер ФАП»</vt:lpstr>
      <vt:lpstr>Решение ситуационных задач</vt:lpstr>
      <vt:lpstr>Вопросы и ответы - инфекционная безопасность по ВБИ, санэпидрежиму</vt:lpstr>
      <vt:lpstr>Участники конкурса </vt:lpstr>
      <vt:lpstr>Новые формы сетевого взаимодействия медицинского колледжа, реализуемые по наиболее востребованным профессиям  ТОП-50</vt:lpstr>
      <vt:lpstr>Общая характеристика РС (Я)</vt:lpstr>
      <vt:lpstr>Презентация PowerPoint</vt:lpstr>
      <vt:lpstr>Презентация PowerPoint</vt:lpstr>
      <vt:lpstr>Презентация PowerPoint</vt:lpstr>
      <vt:lpstr>Модель целевого взаимодействия</vt:lpstr>
      <vt:lpstr>   Сфера услуг:  компетенция   Прикладная эстетика</vt:lpstr>
      <vt:lpstr>              Инновационное направление            деятельности «ЯМК»</vt:lpstr>
      <vt:lpstr>                         Инновационное направление                          деятельности «ЯМК»</vt:lpstr>
      <vt:lpstr>                             Инновационное направление                                деятельности «ЯМК»</vt:lpstr>
      <vt:lpstr>                                            Инновационное направление                                                деятельности «ЯМК»</vt:lpstr>
      <vt:lpstr>Реализация имиджевой политики «ЯМК» путем применения современных PR- технологий</vt:lpstr>
      <vt:lpstr>Презентация PowerPoint</vt:lpstr>
      <vt:lpstr>Адрес электронной почты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larisa pudovinnikova</dc:creator>
  <cp:lastModifiedBy>Пользователь Windows</cp:lastModifiedBy>
  <cp:revision>17</cp:revision>
  <dcterms:created xsi:type="dcterms:W3CDTF">2017-10-10T17:45:49Z</dcterms:created>
  <dcterms:modified xsi:type="dcterms:W3CDTF">2017-10-11T05:24:57Z</dcterms:modified>
</cp:coreProperties>
</file>