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8" r:id="rId2"/>
    <p:sldId id="261" r:id="rId3"/>
    <p:sldId id="262" r:id="rId4"/>
    <p:sldId id="263" r:id="rId5"/>
    <p:sldId id="264" r:id="rId6"/>
    <p:sldId id="289" r:id="rId7"/>
    <p:sldId id="288" r:id="rId8"/>
    <p:sldId id="296" r:id="rId9"/>
    <p:sldId id="266" r:id="rId10"/>
    <p:sldId id="281" r:id="rId11"/>
    <p:sldId id="271" r:id="rId12"/>
    <p:sldId id="272" r:id="rId13"/>
    <p:sldId id="273" r:id="rId14"/>
    <p:sldId id="275" r:id="rId15"/>
    <p:sldId id="276" r:id="rId16"/>
    <p:sldId id="282" r:id="rId17"/>
    <p:sldId id="292" r:id="rId18"/>
    <p:sldId id="295" r:id="rId19"/>
    <p:sldId id="294" r:id="rId20"/>
    <p:sldId id="278" r:id="rId21"/>
    <p:sldId id="259" r:id="rId22"/>
  </p:sldIdLst>
  <p:sldSz cx="12192000" cy="6858000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1" d="100"/>
          <a:sy n="121" d="100"/>
        </p:scale>
        <p:origin x="-12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hPercent val="6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rgbClr val="FFFFFF"/>
          </a:solidFill>
          <a:prstDash val="solid"/>
        </a:ln>
      </c:spPr>
    </c:sideWall>
    <c:backWall>
      <c:thickness val="0"/>
      <c:spPr>
        <a:noFill/>
        <a:ln w="12700">
          <a:solidFill>
            <a:srgbClr val="FFFF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0775988286970255E-2"/>
          <c:y val="1.9911504424778861E-2"/>
          <c:w val="0.89458272327964528"/>
          <c:h val="0.849557522123898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7332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7332">
                <a:solidFill>
                  <a:schemeClr val="tx1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7332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4.3036766073532094E-2"/>
                  <c:y val="0.23164842039899974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97,2%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 w="14658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9891747783495577E-2"/>
                  <c:y val="0.17191393128669394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66,1%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 w="14658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1465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Самарская область 
на 01.01.2017</c:v>
                </c:pt>
                <c:pt idx="1">
                  <c:v>РФ 
на 01.07.2016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87.3</c:v>
                </c:pt>
                <c:pt idx="1">
                  <c:v>66.099999999999994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0635904"/>
        <c:axId val="32508736"/>
        <c:axId val="0"/>
      </c:bar3DChart>
      <c:catAx>
        <c:axId val="40635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83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Cambria" panose="02040503050406030204" pitchFamily="18" charset="0"/>
                <a:ea typeface="Arial"/>
                <a:cs typeface="Arial"/>
              </a:defRPr>
            </a:pPr>
            <a:endParaRPr lang="ru-RU"/>
          </a:p>
        </c:txPr>
        <c:crossAx val="325087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08736"/>
        <c:scaling>
          <c:orientation val="minMax"/>
          <c:max val="100"/>
          <c:min val="0"/>
        </c:scaling>
        <c:delete val="0"/>
        <c:axPos val="l"/>
        <c:majorGridlines>
          <c:spPr>
            <a:ln w="7332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7332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048" b="1" i="0" u="none" strike="noStrike" baseline="0">
                <a:solidFill>
                  <a:schemeClr val="tx1"/>
                </a:solidFill>
                <a:latin typeface="Cambria" panose="02040503050406030204" pitchFamily="18" charset="0"/>
                <a:ea typeface="Arial"/>
                <a:cs typeface="Arial"/>
              </a:defRPr>
            </a:pPr>
            <a:endParaRPr lang="ru-RU"/>
          </a:p>
        </c:txPr>
        <c:crossAx val="40635904"/>
        <c:crosses val="autoZero"/>
        <c:crossBetween val="between"/>
        <c:majorUnit val="25"/>
      </c:valAx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3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 w="24218">
          <a:noFill/>
        </a:ln>
      </c:spPr>
    </c:title>
    <c:autoTitleDeleted val="0"/>
    <c:view3D>
      <c:rotX val="15"/>
      <c:hPercent val="7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rgbClr val="FFFFFF"/>
          </a:solidFill>
          <a:prstDash val="solid"/>
        </a:ln>
      </c:spPr>
    </c:sideWall>
    <c:backWall>
      <c:thickness val="0"/>
      <c:spPr>
        <a:noFill/>
        <a:ln w="12700">
          <a:solidFill>
            <a:srgbClr val="FFFF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22754491017964"/>
          <c:y val="1.7647058823529412E-2"/>
          <c:w val="0.8727544910179641"/>
          <c:h val="0.803921568627451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8068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8068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7.5987957135860082E-3"/>
                  <c:y val="0.1803307983086553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1091,9</a:t>
                    </a:r>
                    <a:endParaRPr lang="en-US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2214796035953172E-3"/>
                  <c:y val="0.12709916478656491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618,8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4218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Самарская область 
на 01.10.2017</c:v>
                </c:pt>
                <c:pt idx="1">
                  <c:v>РФ 
на 01.10.2017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1071.2</c:v>
                </c:pt>
                <c:pt idx="1">
                  <c:v>541.79999999999995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0753152"/>
        <c:axId val="32509888"/>
        <c:axId val="0"/>
      </c:bar3DChart>
      <c:catAx>
        <c:axId val="40753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8068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ru-RU"/>
          </a:p>
        </c:txPr>
        <c:crossAx val="325098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09888"/>
        <c:scaling>
          <c:orientation val="minMax"/>
          <c:max val="1500"/>
        </c:scaling>
        <c:delete val="0"/>
        <c:axPos val="l"/>
        <c:majorGridlines>
          <c:spPr>
            <a:ln w="8068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8068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102" b="1" i="0" u="none" strike="noStrike" baseline="0">
                <a:solidFill>
                  <a:schemeClr val="tx1"/>
                </a:solidFill>
                <a:latin typeface="Cambria" panose="02040503050406030204" pitchFamily="18" charset="0"/>
                <a:ea typeface="Arial"/>
                <a:cs typeface="Arial"/>
              </a:defRPr>
            </a:pPr>
            <a:endParaRPr lang="ru-RU"/>
          </a:p>
        </c:txPr>
        <c:crossAx val="40753152"/>
        <c:crosses val="autoZero"/>
        <c:crossBetween val="between"/>
        <c:majorUnit val="500"/>
      </c:valAx>
      <c:spPr>
        <a:noFill/>
        <a:ln w="253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1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68176-7A9B-44C6-A55B-F90B39878F51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85256-DEB4-4261-8974-F37604C735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40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789318" y="10186327"/>
            <a:ext cx="2893490" cy="53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94" tIns="45866" rIns="92094" bIns="45866" anchor="b"/>
          <a:lstStyle>
            <a:lvl1pPr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SzPct val="45000"/>
              <a:buFont typeface="Wingdings" panose="05000000000000000000" pitchFamily="2" charset="2"/>
              <a:buNone/>
            </a:pPr>
            <a:fld id="{DF8A0214-BE4A-4A02-A230-567A58EDE438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30188" y="801688"/>
            <a:ext cx="7146926" cy="4021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585" y="5094021"/>
            <a:ext cx="4905200" cy="4823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Перекрест путей </a:t>
            </a:r>
            <a:r>
              <a:rPr lang="ru-RU" alt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наркотрафика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dirty="0" smtClean="0">
                <a:solidFill>
                  <a:srgbClr val="33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инъекционных наркотиков</a:t>
            </a:r>
            <a:endParaRPr lang="ru-RU" altLang="ru-RU" sz="800" dirty="0" smtClean="0">
              <a:solidFill>
                <a:srgbClr val="3333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Низкая приверженность к АРТ</a:t>
            </a:r>
            <a:endParaRPr lang="ru-RU" altLang="ru-RU" sz="800" dirty="0" smtClean="0">
              <a:solidFill>
                <a:srgbClr val="3333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800" dirty="0" smtClean="0">
                <a:solidFill>
                  <a:srgbClr val="333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Отсутствие подготовленных кадров и опыта лечения ВИЧ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800" dirty="0" smtClean="0">
                <a:solidFill>
                  <a:srgbClr val="333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Невозможность правильного оказания медпомощи из-за полного отсутствия материальной базы</a:t>
            </a:r>
            <a:endParaRPr lang="ru-RU" altLang="ru-RU" sz="800" dirty="0" smtClean="0">
              <a:solidFill>
                <a:srgbClr val="33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00000"/>
              </a:lnSpc>
              <a:buFontTx/>
              <a:buAutoNum type="arabicPeriod"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единой координации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деле борьбы с распространением наркотиков в субъекте</a:t>
            </a:r>
            <a:endParaRPr lang="ru-RU" altLang="ru-RU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00000"/>
              </a:lnSpc>
              <a:buFontTx/>
              <a:buAutoNum type="arabicPeriod"/>
            </a:pPr>
            <a:r>
              <a:rPr lang="ru-RU" altLang="ru-RU" dirty="0" smtClean="0">
                <a:solidFill>
                  <a:srgbClr val="33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Социально-экономические </a:t>
            </a: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потрясения </a:t>
            </a:r>
            <a:r>
              <a:rPr lang="ru-RU" altLang="ru-RU" dirty="0" smtClean="0">
                <a:solidFill>
                  <a:srgbClr val="33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90-х и начала нулевых годов</a:t>
            </a:r>
            <a:endParaRPr lang="ru-RU" altLang="ru-RU" sz="800" dirty="0" smtClean="0">
              <a:solidFill>
                <a:srgbClr val="33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00000"/>
              </a:lnSpc>
              <a:buFontTx/>
              <a:buAutoNum type="arabicPeriod"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Непринятие обществом </a:t>
            </a:r>
            <a:r>
              <a:rPr lang="ru-RU" altLang="ru-RU" dirty="0" smtClean="0">
                <a:solidFill>
                  <a:srgbClr val="33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новой проблемы с ВИЧ</a:t>
            </a:r>
            <a:endParaRPr lang="ru-RU" altLang="ru-RU" sz="800" dirty="0" smtClean="0">
              <a:solidFill>
                <a:srgbClr val="33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00000"/>
              </a:lnSpc>
              <a:buFontTx/>
              <a:buAutoNum type="arabicPeriod"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Низкая приверженность к АРТ</a:t>
            </a:r>
            <a:endParaRPr lang="ru-RU" alt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2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4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296B-6695-4C93-A577-C1CB05C0921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81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Несмотря на тенденцию к снижению темпов прироста заболеваемости, в 2016 году было зарегистрировано 3339 новых случаев ВИЧ-инфицирования среди жителей области. </a:t>
            </a:r>
          </a:p>
          <a:p>
            <a:pPr eaLnBrk="1" hangingPunct="1">
              <a:lnSpc>
                <a:spcPct val="120000"/>
              </a:lnSpc>
            </a:pPr>
            <a:r>
              <a:rPr lang="ru-RU" sz="1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растет количество ВИЧ-инфицированных, не входящих в группы  высокого риска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4450" indent="0" eaLnBrk="1" hangingPunct="1">
              <a:lnSpc>
                <a:spcPct val="120000"/>
              </a:lnSpc>
              <a:buNone/>
            </a:pPr>
            <a:r>
              <a:rPr lang="ru-RU" sz="1200" b="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доля лиц, заразившихся половым путем, более 60%: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2012 год – </a:t>
            </a:r>
            <a:r>
              <a:rPr lang="ru-RU" sz="12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59,5%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2013 – 67,2%, 2014 – 63,6%, 2015 – 63,1%, 2016 – 61,0%, кумулятивно по итогам всех лет наблюдения – 35,0%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296B-6695-4C93-A577-C1CB05C0921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24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sz="1200" b="0" dirty="0" smtClean="0">
                <a:latin typeface="Times New Roman" panose="02020603050405020304" pitchFamily="18" charset="0"/>
              </a:rPr>
              <a:t>Растет число ВИЧ-инфицированных в старших возрастных группах, что  ведет </a:t>
            </a:r>
            <a:r>
              <a:rPr lang="ru-RU" altLang="ru-RU" sz="1200" b="0" u="sng" dirty="0" smtClean="0">
                <a:latin typeface="Times New Roman" panose="02020603050405020304" pitchFamily="18" charset="0"/>
              </a:rPr>
              <a:t>к росту обращаемости за медицинской помощью</a:t>
            </a:r>
            <a:r>
              <a:rPr lang="ru-RU" altLang="ru-RU" sz="1200" b="0" dirty="0" smtClean="0">
                <a:latin typeface="Times New Roman" panose="02020603050405020304" pitchFamily="18" charset="0"/>
              </a:rPr>
              <a:t> в связи с соматическими заболеваниями, также требующими большого количества </a:t>
            </a:r>
            <a:r>
              <a:rPr lang="ru-RU" altLang="ru-RU" sz="1200" b="0" dirty="0" err="1" smtClean="0">
                <a:latin typeface="Times New Roman" panose="02020603050405020304" pitchFamily="18" charset="0"/>
              </a:rPr>
              <a:t>инвазивных</a:t>
            </a:r>
            <a:r>
              <a:rPr lang="ru-RU" altLang="ru-RU" sz="1200" b="0" dirty="0" smtClean="0">
                <a:latin typeface="Times New Roman" panose="02020603050405020304" pitchFamily="18" charset="0"/>
              </a:rPr>
              <a:t> лечебных и диагностических процедур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296B-6695-4C93-A577-C1CB05C0921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870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296B-6695-4C93-A577-C1CB05C0921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0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01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5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591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5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277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09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765" y="2421484"/>
            <a:ext cx="9123680" cy="5967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1800"/>
              </a:lnSpc>
            </a:pPr>
            <a: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ОПТИМИЗАЦИИ РАБОТЫ СЕСТРИНСКОГО ПЕРСОНАЛА С ВИЧ – ИНФИЦИРОВАННЫМИ ПАЦИЕНТАМИ</a:t>
            </a:r>
            <a:b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spc="10" dirty="0" err="1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Синотова</a:t>
            </a:r>
            <a:r>
              <a:rPr lang="ru-RU" sz="1600" b="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Н.К. – медицинская сестра АПО №1 ГБУЗ СОЦ СПИД и ИЗ</a:t>
            </a:r>
            <a:r>
              <a:rPr lang="ru-RU" sz="1600" b="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 2017</a:t>
            </a:r>
            <a:r>
              <a:rPr lang="ru-RU" sz="1600" spc="10" dirty="0" smtClean="0">
                <a:solidFill>
                  <a:srgbClr val="92278F"/>
                </a:solidFill>
              </a:rPr>
              <a:t/>
            </a:r>
            <a:br>
              <a:rPr lang="ru-RU" sz="1600" spc="10" dirty="0" smtClean="0">
                <a:solidFill>
                  <a:srgbClr val="92278F"/>
                </a:solidFill>
              </a:rPr>
            </a:br>
            <a:r>
              <a:rPr lang="ru-RU" sz="2750" spc="10" dirty="0">
                <a:solidFill>
                  <a:srgbClr val="92278F"/>
                </a:solidFill>
              </a:rPr>
              <a:t/>
            </a:r>
            <a:br>
              <a:rPr lang="ru-RU" sz="2750" spc="10" dirty="0">
                <a:solidFill>
                  <a:srgbClr val="92278F"/>
                </a:solidFill>
              </a:rPr>
            </a:br>
            <a:r>
              <a:rPr lang="ru-RU" sz="2750" spc="10" dirty="0" smtClean="0">
                <a:solidFill>
                  <a:srgbClr val="92278F"/>
                </a:solidFill>
              </a:rPr>
              <a:t/>
            </a:r>
            <a:br>
              <a:rPr lang="ru-RU" sz="2750" spc="10" dirty="0" smtClean="0">
                <a:solidFill>
                  <a:srgbClr val="92278F"/>
                </a:solidFill>
              </a:rPr>
            </a:br>
            <a:r>
              <a:rPr lang="ru-RU" sz="2750" spc="10" dirty="0">
                <a:solidFill>
                  <a:srgbClr val="92278F"/>
                </a:solidFill>
              </a:rPr>
              <a:t/>
            </a:r>
            <a:br>
              <a:rPr lang="ru-RU" sz="2750" spc="10" dirty="0">
                <a:solidFill>
                  <a:srgbClr val="92278F"/>
                </a:solidFill>
              </a:rPr>
            </a:br>
            <a:r>
              <a:rPr lang="ru-RU" sz="2750" spc="10" dirty="0" smtClean="0">
                <a:solidFill>
                  <a:srgbClr val="92278F"/>
                </a:solidFill>
              </a:rPr>
              <a:t/>
            </a:r>
            <a:br>
              <a:rPr lang="ru-RU" sz="2750" spc="10" dirty="0" smtClean="0">
                <a:solidFill>
                  <a:srgbClr val="92278F"/>
                </a:solidFill>
              </a:rPr>
            </a:br>
            <a:endParaRPr sz="2750" b="0" spc="10" dirty="0">
              <a:solidFill>
                <a:srgbClr val="92278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924550" cy="185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634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41638"/>
            <a:ext cx="8616778" cy="707886"/>
          </a:xfr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VI. Организация диспансерного наблюдения за больными ВИЧ-инфекцией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05945" y="1573428"/>
            <a:ext cx="8410833" cy="3667671"/>
          </a:xfrm>
        </p:spPr>
        <p:txBody>
          <a:bodyPr wrap="square">
            <a:spAutoFit/>
          </a:bodyPr>
          <a:lstStyle/>
          <a:p>
            <a:pPr marL="342717" indent="-342717" algn="ctr">
              <a:lnSpc>
                <a:spcPct val="80000"/>
              </a:lnSpc>
              <a:spcBef>
                <a:spcPts val="500"/>
              </a:spcBef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6.2. ВИЧ- инфицированные лица подлежат приглашению на первичное и периодические обследования, но при этом не должно нарушаться их право на отказ от обследования и лечения, а равно и право наблюдаться в медицинском учреждении по собственному выбору, выраженному в письменной форме.</a:t>
            </a:r>
          </a:p>
          <a:p>
            <a:pPr marL="342717" indent="-342717" algn="ctr">
              <a:lnSpc>
                <a:spcPct val="80000"/>
              </a:lnSpc>
              <a:spcBef>
                <a:spcPts val="500"/>
              </a:spcBef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6.3. Лица с установленным диагнозом ВИЧ-инфекции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взяты на диспансерное наблюдение по поводу ВИЧ-инфекции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Диспансерное наблюдение осуществляет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организация,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уполномоченное распорядительным актом органа управления здравоохранением субъекта Российской Федерации.</a:t>
            </a:r>
          </a:p>
          <a:p>
            <a:pPr marL="342717" indent="-342717" algn="ctr">
              <a:lnSpc>
                <a:spcPct val="80000"/>
              </a:lnSpc>
              <a:spcBef>
                <a:spcPts val="500"/>
              </a:spcBef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Диспансерное наблюдение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регионе осуществляется в Государственном учреждении здравоохранения «Самарский областной центр по профилактике и борьбе со СПИД и инфекционными заболеваниями»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480" y="4054918"/>
            <a:ext cx="3282135" cy="251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56" y="202208"/>
            <a:ext cx="3346382" cy="26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330" y="230659"/>
            <a:ext cx="10794947" cy="53521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35050">
              <a:spcBef>
                <a:spcPts val="95"/>
              </a:spcBef>
              <a:tabLst>
                <a:tab pos="2603500" algn="l"/>
              </a:tabLst>
            </a:pPr>
            <a:r>
              <a:rPr sz="2400" spc="-1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постановке </a:t>
            </a:r>
            <a:r>
              <a:rPr sz="240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диспансерный	</a:t>
            </a:r>
            <a:r>
              <a:rPr sz="2400" spc="-2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ВИЧ - инфекции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4335" algn="ctr">
              <a:spcBef>
                <a:spcPts val="1775"/>
              </a:spcBef>
            </a:pPr>
            <a:r>
              <a:rPr sz="2800" spc="-65" dirty="0">
                <a:latin typeface="Times New Roman"/>
                <a:cs typeface="Times New Roman"/>
              </a:rPr>
              <a:t>ЗАДАЧИ:</a:t>
            </a:r>
            <a:endParaRPr sz="2800" dirty="0">
              <a:latin typeface="Times New Roman"/>
              <a:cs typeface="Times New Roman"/>
            </a:endParaRPr>
          </a:p>
          <a:p>
            <a:pPr marL="302260" indent="-256540">
              <a:spcBef>
                <a:spcPts val="5"/>
              </a:spcBef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5" dirty="0">
                <a:latin typeface="Times New Roman"/>
                <a:cs typeface="Times New Roman"/>
              </a:rPr>
              <a:t>Подтверждение </a:t>
            </a:r>
            <a:r>
              <a:rPr sz="2800" spc="-5" dirty="0">
                <a:latin typeface="Times New Roman"/>
                <a:cs typeface="Times New Roman"/>
              </a:rPr>
              <a:t>диагноза ВИЧ –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инфекции</a:t>
            </a:r>
            <a:endParaRPr sz="2800" dirty="0">
              <a:latin typeface="Times New Roman"/>
              <a:cs typeface="Times New Roman"/>
            </a:endParaRPr>
          </a:p>
          <a:p>
            <a:pPr marL="30226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Определение </a:t>
            </a:r>
            <a:r>
              <a:rPr sz="2800" dirty="0">
                <a:latin typeface="Times New Roman"/>
                <a:cs typeface="Times New Roman"/>
              </a:rPr>
              <a:t>стадии </a:t>
            </a:r>
            <a:r>
              <a:rPr sz="2800" spc="-5" dirty="0">
                <a:latin typeface="Times New Roman"/>
                <a:cs typeface="Times New Roman"/>
              </a:rPr>
              <a:t>ВИЧ –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инфекции</a:t>
            </a:r>
            <a:endParaRPr sz="2800" dirty="0">
              <a:latin typeface="Times New Roman"/>
              <a:cs typeface="Times New Roman"/>
            </a:endParaRPr>
          </a:p>
          <a:p>
            <a:pPr marL="30226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Выявление </a:t>
            </a:r>
            <a:r>
              <a:rPr sz="2800" spc="-15" dirty="0">
                <a:latin typeface="Times New Roman"/>
                <a:cs typeface="Times New Roman"/>
              </a:rPr>
              <a:t>показаний </a:t>
            </a:r>
            <a:r>
              <a:rPr sz="2800" spc="-5" dirty="0">
                <a:latin typeface="Times New Roman"/>
                <a:cs typeface="Times New Roman"/>
              </a:rPr>
              <a:t>для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АРТ</a:t>
            </a:r>
          </a:p>
          <a:p>
            <a:pPr marL="302260" marR="151511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Выявление </a:t>
            </a:r>
            <a:r>
              <a:rPr sz="2800" spc="-15" dirty="0">
                <a:latin typeface="Times New Roman"/>
                <a:cs typeface="Times New Roman"/>
              </a:rPr>
              <a:t>показаний </a:t>
            </a:r>
            <a:r>
              <a:rPr sz="2800" spc="-5" dirty="0">
                <a:latin typeface="Times New Roman"/>
                <a:cs typeface="Times New Roman"/>
              </a:rPr>
              <a:t>к </a:t>
            </a:r>
            <a:r>
              <a:rPr sz="2800" spc="-15" dirty="0">
                <a:latin typeface="Times New Roman"/>
                <a:cs typeface="Times New Roman"/>
              </a:rPr>
              <a:t>профилактике  </a:t>
            </a:r>
            <a:r>
              <a:rPr sz="2800" spc="-5" dirty="0">
                <a:latin typeface="Times New Roman"/>
                <a:cs typeface="Times New Roman"/>
              </a:rPr>
              <a:t>оппортунистических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инфекций</a:t>
            </a:r>
            <a:endParaRPr sz="2800" dirty="0">
              <a:latin typeface="Times New Roman"/>
              <a:cs typeface="Times New Roman"/>
            </a:endParaRPr>
          </a:p>
          <a:p>
            <a:pPr marL="302260" marR="508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Выявление </a:t>
            </a:r>
            <a:r>
              <a:rPr sz="2800" spc="-20" dirty="0">
                <a:latin typeface="Times New Roman"/>
                <a:cs typeface="Times New Roman"/>
              </a:rPr>
              <a:t>вторичных </a:t>
            </a:r>
            <a:r>
              <a:rPr sz="2800" spc="-15" dirty="0">
                <a:latin typeface="Times New Roman"/>
                <a:cs typeface="Times New Roman"/>
              </a:rPr>
              <a:t>заболеваний, </a:t>
            </a:r>
            <a:r>
              <a:rPr sz="2800" spc="-5" dirty="0">
                <a:latin typeface="Times New Roman"/>
                <a:cs typeface="Times New Roman"/>
              </a:rPr>
              <a:t>их тяжести,  </a:t>
            </a:r>
            <a:r>
              <a:rPr sz="2800" spc="-20" dirty="0">
                <a:latin typeface="Times New Roman"/>
                <a:cs typeface="Times New Roman"/>
              </a:rPr>
              <a:t>необходимости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лечения</a:t>
            </a:r>
            <a:endParaRPr sz="2800" dirty="0">
              <a:latin typeface="Times New Roman"/>
              <a:cs typeface="Times New Roman"/>
            </a:endParaRPr>
          </a:p>
          <a:p>
            <a:pPr marL="302260" marR="632460" indent="-256540">
              <a:spcBef>
                <a:spcPts val="5"/>
              </a:spcBef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Выявление сопутствующих заболеваний, их  </a:t>
            </a:r>
            <a:r>
              <a:rPr sz="2800" spc="-5" dirty="0">
                <a:latin typeface="Times New Roman"/>
                <a:cs typeface="Times New Roman"/>
              </a:rPr>
              <a:t>тяжести, </a:t>
            </a:r>
            <a:r>
              <a:rPr sz="2800" spc="-25" dirty="0">
                <a:latin typeface="Times New Roman"/>
                <a:cs typeface="Times New Roman"/>
              </a:rPr>
              <a:t>необходимость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лечения</a:t>
            </a:r>
            <a:endParaRPr sz="2800" dirty="0">
              <a:latin typeface="Times New Roman"/>
              <a:cs typeface="Times New Roman"/>
            </a:endParaRPr>
          </a:p>
          <a:p>
            <a:pPr marL="30226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Психосоциальная </a:t>
            </a:r>
            <a:r>
              <a:rPr sz="2800" spc="-5" dirty="0">
                <a:latin typeface="Times New Roman"/>
                <a:cs typeface="Times New Roman"/>
              </a:rPr>
              <a:t>адаптация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165" y="599818"/>
            <a:ext cx="48006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747" y="329515"/>
            <a:ext cx="10641808" cy="48288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400" spc="-2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sz="2400" spc="-1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постановке на </a:t>
            </a:r>
            <a:r>
              <a:rPr sz="2400" spc="-3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ВИЧ -</a:t>
            </a:r>
            <a:r>
              <a:rPr sz="2400" spc="-2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302260" marR="1251585" indent="-256540">
              <a:lnSpc>
                <a:spcPts val="3020"/>
              </a:lnSpc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5" dirty="0">
                <a:latin typeface="Times New Roman"/>
                <a:cs typeface="Times New Roman"/>
              </a:rPr>
              <a:t>Прием </a:t>
            </a:r>
            <a:r>
              <a:rPr sz="2800" spc="-25" dirty="0">
                <a:latin typeface="Times New Roman"/>
                <a:cs typeface="Times New Roman"/>
              </a:rPr>
              <a:t>врача </a:t>
            </a:r>
            <a:r>
              <a:rPr sz="2800" spc="-5" dirty="0">
                <a:latin typeface="Times New Roman"/>
                <a:cs typeface="Times New Roman"/>
              </a:rPr>
              <a:t>– инфекциониста первичный,  </a:t>
            </a:r>
            <a:r>
              <a:rPr sz="2800" spc="-20" dirty="0">
                <a:latin typeface="Times New Roman"/>
                <a:cs typeface="Times New Roman"/>
              </a:rPr>
              <a:t>повторный</a:t>
            </a:r>
            <a:endParaRPr sz="28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Clr>
                <a:srgbClr val="9F4DA2"/>
              </a:buClr>
              <a:buFont typeface="Georgia"/>
              <a:buChar char="•"/>
            </a:pPr>
            <a:endParaRPr sz="3150" dirty="0">
              <a:latin typeface="Times New Roman"/>
              <a:cs typeface="Times New Roman"/>
            </a:endParaRPr>
          </a:p>
          <a:p>
            <a:pPr marL="302260" marR="527685" indent="-256540">
              <a:lnSpc>
                <a:spcPts val="3030"/>
              </a:lnSpc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35" dirty="0">
                <a:latin typeface="Times New Roman"/>
                <a:cs typeface="Times New Roman"/>
              </a:rPr>
              <a:t>Консультации </a:t>
            </a:r>
            <a:r>
              <a:rPr sz="2800" spc="-10" dirty="0">
                <a:latin typeface="Times New Roman"/>
                <a:cs typeface="Times New Roman"/>
              </a:rPr>
              <a:t>специалистов: </a:t>
            </a:r>
            <a:r>
              <a:rPr sz="2800" spc="-45" dirty="0">
                <a:latin typeface="Times New Roman"/>
                <a:cs typeface="Times New Roman"/>
              </a:rPr>
              <a:t>невролог, </a:t>
            </a:r>
            <a:r>
              <a:rPr sz="2800" spc="-55" dirty="0">
                <a:latin typeface="Times New Roman"/>
                <a:cs typeface="Times New Roman"/>
              </a:rPr>
              <a:t>окулист.  </a:t>
            </a:r>
            <a:r>
              <a:rPr sz="2800" spc="-95" dirty="0">
                <a:latin typeface="Times New Roman"/>
                <a:cs typeface="Times New Roman"/>
              </a:rPr>
              <a:t>ЛОР, </a:t>
            </a:r>
            <a:r>
              <a:rPr sz="2800" spc="-20" dirty="0">
                <a:latin typeface="Times New Roman"/>
                <a:cs typeface="Times New Roman"/>
              </a:rPr>
              <a:t>гинеколог(женщины),</a:t>
            </a:r>
            <a:r>
              <a:rPr sz="2800" spc="100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терапевт,</a:t>
            </a:r>
            <a:endParaRPr sz="2800" dirty="0">
              <a:latin typeface="Times New Roman"/>
              <a:cs typeface="Times New Roman"/>
            </a:endParaRPr>
          </a:p>
          <a:p>
            <a:pPr marL="302260">
              <a:lnSpc>
                <a:spcPts val="2805"/>
              </a:lnSpc>
              <a:tabLst>
                <a:tab pos="6494780" algn="l"/>
              </a:tabLst>
            </a:pPr>
            <a:r>
              <a:rPr sz="2800" spc="-10" dirty="0">
                <a:latin typeface="Times New Roman"/>
                <a:cs typeface="Times New Roman"/>
              </a:rPr>
              <a:t>медицинский </a:t>
            </a:r>
            <a:r>
              <a:rPr sz="2800" spc="-55" dirty="0">
                <a:latin typeface="Times New Roman"/>
                <a:cs typeface="Times New Roman"/>
              </a:rPr>
              <a:t>психолог.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По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показаниям:	психиатр,</a:t>
            </a:r>
            <a:endParaRPr sz="2800" dirty="0">
              <a:latin typeface="Times New Roman"/>
              <a:cs typeface="Times New Roman"/>
            </a:endParaRPr>
          </a:p>
          <a:p>
            <a:pPr marL="302260" marR="1050925">
              <a:lnSpc>
                <a:spcPts val="3030"/>
              </a:lnSpc>
              <a:spcBef>
                <a:spcPts val="204"/>
              </a:spcBef>
              <a:tabLst>
                <a:tab pos="4212590" algn="l"/>
              </a:tabLst>
            </a:pPr>
            <a:r>
              <a:rPr sz="2800" spc="-60" dirty="0">
                <a:latin typeface="Times New Roman"/>
                <a:cs typeface="Times New Roman"/>
              </a:rPr>
              <a:t>нарколог,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психотерапевт,	дерматовенеролог,  </a:t>
            </a:r>
            <a:r>
              <a:rPr sz="2800" spc="-55" dirty="0">
                <a:latin typeface="Times New Roman"/>
                <a:cs typeface="Times New Roman"/>
              </a:rPr>
              <a:t>уролог, </a:t>
            </a:r>
            <a:r>
              <a:rPr sz="2800" spc="-10" dirty="0">
                <a:latin typeface="Times New Roman"/>
                <a:cs typeface="Times New Roman"/>
              </a:rPr>
              <a:t>фтизиатр,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эндокринолог.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50" dirty="0">
              <a:latin typeface="Times New Roman"/>
              <a:cs typeface="Times New Roman"/>
            </a:endParaRPr>
          </a:p>
          <a:p>
            <a:pPr marL="302260" marR="774700" indent="-256540">
              <a:lnSpc>
                <a:spcPts val="3020"/>
              </a:lnSpc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20" dirty="0">
                <a:latin typeface="Times New Roman"/>
                <a:cs typeface="Times New Roman"/>
              </a:rPr>
              <a:t>УЗИ </a:t>
            </a:r>
            <a:r>
              <a:rPr sz="2800" spc="-5" dirty="0">
                <a:latin typeface="Times New Roman"/>
                <a:cs typeface="Times New Roman"/>
              </a:rPr>
              <a:t>органов брюшной </a:t>
            </a:r>
            <a:r>
              <a:rPr sz="2800" dirty="0">
                <a:latin typeface="Times New Roman"/>
                <a:cs typeface="Times New Roman"/>
              </a:rPr>
              <a:t>полости, </a:t>
            </a:r>
            <a:r>
              <a:rPr sz="2800" spc="-20" dirty="0">
                <a:latin typeface="Times New Roman"/>
                <a:cs typeface="Times New Roman"/>
              </a:rPr>
              <a:t>малого </a:t>
            </a:r>
            <a:r>
              <a:rPr sz="2800" dirty="0">
                <a:latin typeface="Times New Roman"/>
                <a:cs typeface="Times New Roman"/>
              </a:rPr>
              <a:t>таза,  </a:t>
            </a:r>
            <a:r>
              <a:rPr sz="2800" spc="-5" dirty="0">
                <a:latin typeface="Times New Roman"/>
                <a:cs typeface="Times New Roman"/>
              </a:rPr>
              <a:t>рентгенография органов </a:t>
            </a:r>
            <a:r>
              <a:rPr sz="2800" spc="-35" dirty="0">
                <a:latin typeface="Times New Roman"/>
                <a:cs typeface="Times New Roman"/>
              </a:rPr>
              <a:t>грудной </a:t>
            </a:r>
            <a:r>
              <a:rPr sz="2800" spc="-5" dirty="0">
                <a:latin typeface="Times New Roman"/>
                <a:cs typeface="Times New Roman"/>
              </a:rPr>
              <a:t>клетки,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ЭКГ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806" y="886326"/>
            <a:ext cx="2698664" cy="22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5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160" y="1070918"/>
            <a:ext cx="8072532" cy="31745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400" spc="-2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sz="2400" spc="-1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постановке на </a:t>
            </a:r>
            <a:r>
              <a:rPr sz="2400" spc="-3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ВИЧ -</a:t>
            </a:r>
            <a:r>
              <a:rPr sz="2400" spc="-2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31670">
              <a:spcBef>
                <a:spcPts val="1780"/>
              </a:spcBef>
            </a:pPr>
            <a:r>
              <a:rPr sz="2800" spc="-15" dirty="0">
                <a:latin typeface="Times New Roman"/>
                <a:cs typeface="Times New Roman"/>
              </a:rPr>
              <a:t>Лабораторные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исследования:</a:t>
            </a:r>
            <a:endParaRPr sz="2800" dirty="0">
              <a:latin typeface="Times New Roman"/>
              <a:cs typeface="Times New Roman"/>
            </a:endParaRPr>
          </a:p>
          <a:p>
            <a:pPr marL="302260" marR="340360">
              <a:spcBef>
                <a:spcPts val="300"/>
              </a:spcBef>
            </a:pPr>
            <a:r>
              <a:rPr sz="2800" spc="-45" dirty="0">
                <a:latin typeface="Times New Roman"/>
                <a:cs typeface="Times New Roman"/>
              </a:rPr>
              <a:t>СД4, СД8, </a:t>
            </a:r>
            <a:r>
              <a:rPr sz="2800" spc="-10" dirty="0">
                <a:latin typeface="Times New Roman"/>
                <a:cs typeface="Times New Roman"/>
              </a:rPr>
              <a:t>РНК </a:t>
            </a:r>
            <a:r>
              <a:rPr sz="2800" spc="-5" dirty="0">
                <a:latin typeface="Times New Roman"/>
                <a:cs typeface="Times New Roman"/>
              </a:rPr>
              <a:t>ВИЧ </a:t>
            </a:r>
            <a:r>
              <a:rPr sz="2800" spc="-95" dirty="0">
                <a:latin typeface="Times New Roman"/>
                <a:cs typeface="Times New Roman"/>
              </a:rPr>
              <a:t>ПЦР, </a:t>
            </a:r>
            <a:r>
              <a:rPr sz="2800" spc="-15" dirty="0">
                <a:latin typeface="Times New Roman"/>
                <a:cs typeface="Times New Roman"/>
              </a:rPr>
              <a:t>полный </a:t>
            </a:r>
            <a:r>
              <a:rPr sz="2800" spc="-5" dirty="0">
                <a:latin typeface="Times New Roman"/>
                <a:cs typeface="Times New Roman"/>
              </a:rPr>
              <a:t>анализ крови,  биохимический анализ крови, </a:t>
            </a:r>
            <a:r>
              <a:rPr sz="2800" spc="-15" dirty="0">
                <a:latin typeface="Times New Roman"/>
                <a:cs typeface="Times New Roman"/>
              </a:rPr>
              <a:t>полный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анализ</a:t>
            </a:r>
            <a:endParaRPr sz="2800" dirty="0">
              <a:latin typeface="Times New Roman"/>
              <a:cs typeface="Times New Roman"/>
            </a:endParaRPr>
          </a:p>
          <a:p>
            <a:pPr marL="302260" marR="464820"/>
            <a:r>
              <a:rPr sz="2800" spc="-20" dirty="0">
                <a:latin typeface="Times New Roman"/>
                <a:cs typeface="Times New Roman"/>
              </a:rPr>
              <a:t>мочи, </a:t>
            </a:r>
            <a:r>
              <a:rPr sz="2800" spc="-10" dirty="0">
                <a:latin typeface="Times New Roman"/>
                <a:cs typeface="Times New Roman"/>
              </a:rPr>
              <a:t>обследование </a:t>
            </a:r>
            <a:r>
              <a:rPr sz="2800" spc="-5" dirty="0">
                <a:latin typeface="Times New Roman"/>
                <a:cs typeface="Times New Roman"/>
              </a:rPr>
              <a:t>на </a:t>
            </a:r>
            <a:r>
              <a:rPr sz="2800" spc="-10" dirty="0">
                <a:latin typeface="Times New Roman"/>
                <a:cs typeface="Times New Roman"/>
              </a:rPr>
              <a:t>вирусные </a:t>
            </a:r>
            <a:r>
              <a:rPr sz="2800" spc="-20" dirty="0">
                <a:latin typeface="Times New Roman"/>
                <a:cs typeface="Times New Roman"/>
              </a:rPr>
              <a:t>гепатиты </a:t>
            </a:r>
            <a:r>
              <a:rPr sz="2800" spc="-10" dirty="0">
                <a:latin typeface="Times New Roman"/>
                <a:cs typeface="Times New Roman"/>
              </a:rPr>
              <a:t>В, </a:t>
            </a:r>
            <a:r>
              <a:rPr sz="2800" spc="-5" dirty="0">
                <a:latin typeface="Times New Roman"/>
                <a:cs typeface="Times New Roman"/>
              </a:rPr>
              <a:t>С,  сифилис, проба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Манту.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357" y="304800"/>
            <a:ext cx="3311612" cy="258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21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4" y="609601"/>
            <a:ext cx="8596668" cy="906017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381125" marR="5080">
              <a:spcBef>
                <a:spcPts val="105"/>
              </a:spcBef>
            </a:pPr>
            <a:r>
              <a:rPr sz="2900" spc="-20" dirty="0"/>
              <a:t>Объем </a:t>
            </a:r>
            <a:r>
              <a:rPr sz="2900" dirty="0"/>
              <a:t>и </a:t>
            </a:r>
            <a:r>
              <a:rPr sz="2900" spc="-10" dirty="0"/>
              <a:t>кратность </a:t>
            </a:r>
            <a:r>
              <a:rPr sz="2900" spc="-15" dirty="0"/>
              <a:t>обследования </a:t>
            </a:r>
            <a:r>
              <a:rPr sz="2900" dirty="0"/>
              <a:t>при  </a:t>
            </a:r>
            <a:r>
              <a:rPr sz="2900" spc="-25" dirty="0"/>
              <a:t>наблюдении </a:t>
            </a:r>
            <a:r>
              <a:rPr sz="2900" spc="-5" dirty="0"/>
              <a:t>до </a:t>
            </a:r>
            <a:r>
              <a:rPr sz="2900" spc="-10" dirty="0"/>
              <a:t>назначения</a:t>
            </a:r>
            <a:r>
              <a:rPr sz="2900" spc="-95" dirty="0"/>
              <a:t> </a:t>
            </a:r>
            <a:r>
              <a:rPr sz="2900" spc="-50" dirty="0"/>
              <a:t>АРТ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2169668" y="1811277"/>
            <a:ext cx="7901940" cy="273875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spcBef>
                <a:spcPts val="400"/>
              </a:spcBef>
              <a:tabLst>
                <a:tab pos="1828164" algn="l"/>
              </a:tabLst>
            </a:pPr>
            <a:r>
              <a:rPr sz="2800" spc="-10" dirty="0">
                <a:latin typeface="Times New Roman"/>
                <a:cs typeface="Times New Roman"/>
              </a:rPr>
              <a:t>ЗАВИСИТ	</a:t>
            </a:r>
            <a:r>
              <a:rPr sz="2800" spc="-20" dirty="0">
                <a:latin typeface="Times New Roman"/>
                <a:cs typeface="Times New Roman"/>
              </a:rPr>
              <a:t>от </a:t>
            </a:r>
            <a:r>
              <a:rPr sz="2800" dirty="0">
                <a:latin typeface="Times New Roman"/>
                <a:cs typeface="Times New Roman"/>
              </a:rPr>
              <a:t>стадии </a:t>
            </a:r>
            <a:r>
              <a:rPr sz="2800" spc="-15" dirty="0">
                <a:latin typeface="Times New Roman"/>
                <a:cs typeface="Times New Roman"/>
              </a:rPr>
              <a:t>заболевания </a:t>
            </a:r>
            <a:r>
              <a:rPr sz="2800" spc="-5" dirty="0">
                <a:latin typeface="Times New Roman"/>
                <a:cs typeface="Times New Roman"/>
              </a:rPr>
              <a:t>и уровня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СД4:</a:t>
            </a:r>
            <a:endParaRPr sz="2800">
              <a:latin typeface="Times New Roman"/>
              <a:cs typeface="Times New Roman"/>
            </a:endParaRPr>
          </a:p>
          <a:p>
            <a:pPr marL="268605" marR="597535" indent="-256540">
              <a:spcBef>
                <a:spcPts val="300"/>
              </a:spcBef>
            </a:pPr>
            <a:r>
              <a:rPr sz="2800" b="1" spc="-5" dirty="0">
                <a:latin typeface="Times New Roman"/>
                <a:cs typeface="Times New Roman"/>
              </a:rPr>
              <a:t>Прием </a:t>
            </a:r>
            <a:r>
              <a:rPr sz="2800" b="1" spc="-25" dirty="0">
                <a:latin typeface="Times New Roman"/>
                <a:cs typeface="Times New Roman"/>
              </a:rPr>
              <a:t>врача </a:t>
            </a:r>
            <a:r>
              <a:rPr sz="2800" b="1" spc="-5" dirty="0">
                <a:latin typeface="Times New Roman"/>
                <a:cs typeface="Times New Roman"/>
              </a:rPr>
              <a:t>– </a:t>
            </a:r>
            <a:r>
              <a:rPr sz="2800" b="1" spc="-10" dirty="0">
                <a:latin typeface="Times New Roman"/>
                <a:cs typeface="Times New Roman"/>
              </a:rPr>
              <a:t>инфекциониста: </a:t>
            </a:r>
            <a:r>
              <a:rPr sz="2800" dirty="0">
                <a:latin typeface="Times New Roman"/>
                <a:cs typeface="Times New Roman"/>
              </a:rPr>
              <a:t>стадия </a:t>
            </a:r>
            <a:r>
              <a:rPr sz="2800" spc="-5" dirty="0">
                <a:latin typeface="Times New Roman"/>
                <a:cs typeface="Times New Roman"/>
              </a:rPr>
              <a:t>3, </a:t>
            </a:r>
            <a:r>
              <a:rPr sz="2800" spc="-60" dirty="0">
                <a:latin typeface="Times New Roman"/>
                <a:cs typeface="Times New Roman"/>
              </a:rPr>
              <a:t>СД4  </a:t>
            </a:r>
            <a:r>
              <a:rPr sz="2800" spc="-10" dirty="0">
                <a:latin typeface="Times New Roman"/>
                <a:cs typeface="Times New Roman"/>
              </a:rPr>
              <a:t>более </a:t>
            </a:r>
            <a:r>
              <a:rPr sz="2800" spc="-5" dirty="0">
                <a:latin typeface="Times New Roman"/>
                <a:cs typeface="Times New Roman"/>
              </a:rPr>
              <a:t>1000 – 1 раз в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год</a:t>
            </a:r>
            <a:endParaRPr sz="2800">
              <a:latin typeface="Times New Roman"/>
              <a:cs typeface="Times New Roman"/>
            </a:endParaRPr>
          </a:p>
          <a:p>
            <a:pPr marL="268605" marR="311150" indent="-256540">
              <a:spcBef>
                <a:spcPts val="305"/>
              </a:spcBef>
            </a:pPr>
            <a:r>
              <a:rPr sz="2800" spc="-5" dirty="0">
                <a:latin typeface="Times New Roman"/>
                <a:cs typeface="Times New Roman"/>
              </a:rPr>
              <a:t>Стадия 3-4А, ремиссия,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dirty="0">
                <a:latin typeface="Times New Roman"/>
                <a:cs typeface="Times New Roman"/>
              </a:rPr>
              <a:t>500-1000 </a:t>
            </a:r>
            <a:r>
              <a:rPr sz="2800" spc="-5" dirty="0">
                <a:latin typeface="Times New Roman"/>
                <a:cs typeface="Times New Roman"/>
              </a:rPr>
              <a:t>– 1 раз в 24  </a:t>
            </a:r>
            <a:r>
              <a:rPr sz="2800" spc="-10" dirty="0">
                <a:latin typeface="Times New Roman"/>
                <a:cs typeface="Times New Roman"/>
              </a:rPr>
              <a:t>недели</a:t>
            </a:r>
            <a:endParaRPr sz="2800">
              <a:latin typeface="Times New Roman"/>
              <a:cs typeface="Times New Roman"/>
            </a:endParaRPr>
          </a:p>
          <a:p>
            <a:pPr marL="12700">
              <a:spcBef>
                <a:spcPts val="300"/>
              </a:spcBef>
            </a:pPr>
            <a:r>
              <a:rPr sz="2800" spc="-10" dirty="0">
                <a:latin typeface="Times New Roman"/>
                <a:cs typeface="Times New Roman"/>
              </a:rPr>
              <a:t>Другие </a:t>
            </a:r>
            <a:r>
              <a:rPr sz="2800" dirty="0">
                <a:latin typeface="Times New Roman"/>
                <a:cs typeface="Times New Roman"/>
              </a:rPr>
              <a:t>стадии </a:t>
            </a:r>
            <a:r>
              <a:rPr sz="2800" spc="-5" dirty="0">
                <a:latin typeface="Times New Roman"/>
                <a:cs typeface="Times New Roman"/>
              </a:rPr>
              <a:t>и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spc="-5" dirty="0">
                <a:latin typeface="Times New Roman"/>
                <a:cs typeface="Times New Roman"/>
              </a:rPr>
              <a:t>менее 500 – </a:t>
            </a:r>
            <a:r>
              <a:rPr sz="2800" spc="-15" dirty="0">
                <a:latin typeface="Times New Roman"/>
                <a:cs typeface="Times New Roman"/>
              </a:rPr>
              <a:t>каждые </a:t>
            </a:r>
            <a:r>
              <a:rPr sz="2800" spc="-5" dirty="0">
                <a:latin typeface="Times New Roman"/>
                <a:cs typeface="Times New Roman"/>
              </a:rPr>
              <a:t>12</a:t>
            </a:r>
            <a:r>
              <a:rPr sz="2800" spc="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недель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8801" y="582613"/>
            <a:ext cx="1520825" cy="1163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0394" y="729741"/>
            <a:ext cx="6154420" cy="57404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5" dirty="0"/>
              <a:t>Консультации</a:t>
            </a:r>
            <a:r>
              <a:rPr spc="-95" dirty="0"/>
              <a:t> </a:t>
            </a:r>
            <a:r>
              <a:rPr spc="-5" dirty="0"/>
              <a:t>специалистов: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61668" y="1986526"/>
            <a:ext cx="7957184" cy="4185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10" dirty="0">
                <a:latin typeface="Times New Roman"/>
                <a:cs typeface="Times New Roman"/>
              </a:rPr>
              <a:t>При </a:t>
            </a:r>
            <a:r>
              <a:rPr sz="2800" spc="-5" dirty="0">
                <a:latin typeface="Times New Roman"/>
                <a:cs typeface="Times New Roman"/>
              </a:rPr>
              <a:t>наличии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показаний</a:t>
            </a:r>
            <a:endParaRPr sz="2800"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 marR="946785">
              <a:lnSpc>
                <a:spcPts val="2990"/>
              </a:lnSpc>
            </a:pPr>
            <a:r>
              <a:rPr sz="2800" spc="-65" dirty="0">
                <a:latin typeface="Times New Roman"/>
                <a:cs typeface="Times New Roman"/>
              </a:rPr>
              <a:t>Гинеколог, </a:t>
            </a:r>
            <a:r>
              <a:rPr sz="2800" spc="-5" dirty="0">
                <a:latin typeface="Times New Roman"/>
                <a:cs typeface="Times New Roman"/>
              </a:rPr>
              <a:t>: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spc="-15" dirty="0">
                <a:latin typeface="Times New Roman"/>
                <a:cs typeface="Times New Roman"/>
              </a:rPr>
              <a:t>более </a:t>
            </a:r>
            <a:r>
              <a:rPr sz="2800" spc="-5" dirty="0">
                <a:latin typeface="Times New Roman"/>
                <a:cs typeface="Times New Roman"/>
              </a:rPr>
              <a:t>200 – 1 раз в 48 </a:t>
            </a:r>
            <a:r>
              <a:rPr sz="2800" spc="-10" dirty="0">
                <a:latin typeface="Times New Roman"/>
                <a:cs typeface="Times New Roman"/>
              </a:rPr>
              <a:t>недель  </a:t>
            </a:r>
            <a:r>
              <a:rPr sz="2800" spc="-5" dirty="0">
                <a:latin typeface="Times New Roman"/>
                <a:cs typeface="Times New Roman"/>
              </a:rPr>
              <a:t>Стадии 4Б, 4В, 5,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spc="-10" dirty="0">
                <a:latin typeface="Times New Roman"/>
                <a:cs typeface="Times New Roman"/>
              </a:rPr>
              <a:t>менее </a:t>
            </a:r>
            <a:r>
              <a:rPr sz="2800" spc="-5" dirty="0">
                <a:latin typeface="Times New Roman"/>
                <a:cs typeface="Times New Roman"/>
              </a:rPr>
              <a:t>200 – </a:t>
            </a:r>
            <a:r>
              <a:rPr sz="2800" spc="-15" dirty="0">
                <a:latin typeface="Times New Roman"/>
                <a:cs typeface="Times New Roman"/>
              </a:rPr>
              <a:t>каждые</a:t>
            </a:r>
            <a:r>
              <a:rPr sz="2800" spc="1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24</a:t>
            </a:r>
            <a:endParaRPr sz="2800" dirty="0">
              <a:latin typeface="Times New Roman"/>
              <a:cs typeface="Times New Roman"/>
            </a:endParaRPr>
          </a:p>
          <a:p>
            <a:pPr marL="268605">
              <a:lnSpc>
                <a:spcPts val="2650"/>
              </a:lnSpc>
            </a:pPr>
            <a:r>
              <a:rPr sz="2800" spc="-10" dirty="0">
                <a:latin typeface="Times New Roman"/>
                <a:cs typeface="Times New Roman"/>
              </a:rPr>
              <a:t>недели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ts val="3025"/>
              </a:lnSpc>
              <a:spcBef>
                <a:spcPts val="2620"/>
              </a:spcBef>
            </a:pPr>
            <a:r>
              <a:rPr sz="2800" spc="-15" dirty="0">
                <a:latin typeface="Times New Roman"/>
                <a:cs typeface="Times New Roman"/>
              </a:rPr>
              <a:t>УЗИ </a:t>
            </a:r>
            <a:r>
              <a:rPr sz="2800" spc="-5" dirty="0">
                <a:latin typeface="Times New Roman"/>
                <a:cs typeface="Times New Roman"/>
              </a:rPr>
              <a:t>органов брюшной </a:t>
            </a:r>
            <a:r>
              <a:rPr sz="2800" dirty="0">
                <a:latin typeface="Times New Roman"/>
                <a:cs typeface="Times New Roman"/>
              </a:rPr>
              <a:t>полости </a:t>
            </a:r>
            <a:r>
              <a:rPr sz="2800" spc="-5" dirty="0">
                <a:latin typeface="Times New Roman"/>
                <a:cs typeface="Times New Roman"/>
              </a:rPr>
              <a:t>и </a:t>
            </a:r>
            <a:r>
              <a:rPr sz="2800" spc="-20" dirty="0">
                <a:latin typeface="Times New Roman"/>
                <a:cs typeface="Times New Roman"/>
              </a:rPr>
              <a:t>малого </a:t>
            </a:r>
            <a:r>
              <a:rPr sz="2800" dirty="0">
                <a:latin typeface="Times New Roman"/>
                <a:cs typeface="Times New Roman"/>
              </a:rPr>
              <a:t>таза,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ЭКГ</a:t>
            </a:r>
            <a:endParaRPr sz="2800" dirty="0">
              <a:latin typeface="Times New Roman"/>
              <a:cs typeface="Times New Roman"/>
            </a:endParaRPr>
          </a:p>
          <a:p>
            <a:pPr marL="268605">
              <a:lnSpc>
                <a:spcPts val="3025"/>
              </a:lnSpc>
            </a:pPr>
            <a:r>
              <a:rPr sz="2800" spc="-5" dirty="0">
                <a:latin typeface="Times New Roman"/>
                <a:cs typeface="Times New Roman"/>
              </a:rPr>
              <a:t>– </a:t>
            </a:r>
            <a:r>
              <a:rPr sz="2800" spc="-15" dirty="0">
                <a:latin typeface="Times New Roman"/>
                <a:cs typeface="Times New Roman"/>
              </a:rPr>
              <a:t>каждые </a:t>
            </a:r>
            <a:r>
              <a:rPr sz="2800" spc="-5" dirty="0">
                <a:latin typeface="Times New Roman"/>
                <a:cs typeface="Times New Roman"/>
              </a:rPr>
              <a:t>48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недель</a:t>
            </a:r>
            <a:endParaRPr sz="2800"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268605" marR="5080" indent="-256540">
              <a:lnSpc>
                <a:spcPts val="2690"/>
              </a:lnSpc>
            </a:pPr>
            <a:r>
              <a:rPr sz="2800" spc="-10" dirty="0">
                <a:latin typeface="Times New Roman"/>
                <a:cs typeface="Times New Roman"/>
              </a:rPr>
              <a:t>Рентгенография </a:t>
            </a:r>
            <a:r>
              <a:rPr sz="2800" spc="-5" dirty="0">
                <a:latin typeface="Times New Roman"/>
                <a:cs typeface="Times New Roman"/>
              </a:rPr>
              <a:t>органов </a:t>
            </a:r>
            <a:r>
              <a:rPr sz="2800" spc="-35" dirty="0">
                <a:latin typeface="Times New Roman"/>
                <a:cs typeface="Times New Roman"/>
              </a:rPr>
              <a:t>грудной </a:t>
            </a:r>
            <a:r>
              <a:rPr sz="2800" spc="-10" dirty="0">
                <a:latin typeface="Times New Roman"/>
                <a:cs typeface="Times New Roman"/>
              </a:rPr>
              <a:t>клетки: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spc="-10" dirty="0">
                <a:latin typeface="Times New Roman"/>
                <a:cs typeface="Times New Roman"/>
              </a:rPr>
              <a:t>менее  </a:t>
            </a:r>
            <a:r>
              <a:rPr sz="2800" spc="-5" dirty="0">
                <a:latin typeface="Times New Roman"/>
                <a:cs typeface="Times New Roman"/>
              </a:rPr>
              <a:t>500, </a:t>
            </a:r>
            <a:r>
              <a:rPr sz="2800" dirty="0">
                <a:latin typeface="Times New Roman"/>
                <a:cs typeface="Times New Roman"/>
              </a:rPr>
              <a:t>стадии </a:t>
            </a:r>
            <a:r>
              <a:rPr sz="2800" spc="-5" dirty="0">
                <a:latin typeface="Times New Roman"/>
                <a:cs typeface="Times New Roman"/>
              </a:rPr>
              <a:t>4,5 – </a:t>
            </a:r>
            <a:r>
              <a:rPr sz="2800" spc="-15" dirty="0">
                <a:latin typeface="Times New Roman"/>
                <a:cs typeface="Times New Roman"/>
              </a:rPr>
              <a:t>каждые </a:t>
            </a:r>
            <a:r>
              <a:rPr sz="2800" spc="-5" dirty="0">
                <a:latin typeface="Times New Roman"/>
                <a:cs typeface="Times New Roman"/>
              </a:rPr>
              <a:t>24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недели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8801" y="533464"/>
            <a:ext cx="1520825" cy="1163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3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646405" y="194016"/>
            <a:ext cx="7772400" cy="646331"/>
          </a:xfrm>
        </p:spPr>
        <p:txBody>
          <a:bodyPr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3.1.5.2826-10</a:t>
            </a:r>
            <a:r>
              <a:rPr lang="ru-RU" dirty="0"/>
              <a:t>    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609600" y="1052283"/>
            <a:ext cx="9193427" cy="4228850"/>
          </a:xfrm>
        </p:spPr>
        <p:txBody>
          <a:bodyPr wrap="square">
            <a:spAutoFit/>
          </a:bodyPr>
          <a:lstStyle/>
          <a:p>
            <a:pPr marL="342717" indent="-342717" algn="just">
              <a:lnSpc>
                <a:spcPct val="80000"/>
              </a:lnSpc>
              <a:spcBef>
                <a:spcPts val="695"/>
              </a:spcBef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800" dirty="0"/>
              <a:t>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6.8. При диспансерном наблюдении проводят консультирование, плановые обследования до назначения антиретровирусной терапии, и при проведении антиретровирусной терапии, согласно существующим стандартам, рекомендациям и протоколам.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обеспечить регулярное обследование инфицированных ВИЧ на туберкулез (не реже 1 раза в 6 месяцев) и оппортунистические инфекции, а также проведение профилактики туберкулеза и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пневмоцистной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пневмонии всем нуждающимся в соответствии с требованиями нормативных документов.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646405" y="194016"/>
            <a:ext cx="7772400" cy="646331"/>
          </a:xfrm>
        </p:spPr>
        <p:txBody>
          <a:bodyPr>
            <a:spAutoFit/>
          </a:bodyPr>
          <a:lstStyle/>
          <a:p>
            <a:pPr lvl="0"/>
            <a:r>
              <a:rPr lang="ru-RU" dirty="0"/>
              <a:t> 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Командная работа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61257" y="798286"/>
            <a:ext cx="10653486" cy="8388963"/>
          </a:xfrm>
        </p:spPr>
        <p:txBody>
          <a:bodyPr wrap="square">
            <a:spAutoFit/>
          </a:bodyPr>
          <a:lstStyle/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сестры на приеме с врачом – инфекционистом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Обязанности между медсёстрами условно распределены, но они взаимозаменяемы: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регулируют электронную очередь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направляет на лабораторные обследования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направляет на клинические обследования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направления к узким специалистам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оформление амбулаторных карт пациента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стат-талонов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выписка льготных рецептов, в системе ДЛО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измерение АД, веса, роста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ведение диспансерных форм 30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вызов пациентов на плановый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Д-осмотр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52457"/>
            <a:ext cx="12226498" cy="626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168" y="2431219"/>
            <a:ext cx="357883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737021" y="128113"/>
            <a:ext cx="7772400" cy="646331"/>
          </a:xfrm>
        </p:spPr>
        <p:txBody>
          <a:bodyPr>
            <a:spAutoFit/>
          </a:bodyPr>
          <a:lstStyle/>
          <a:p>
            <a:pPr lvl="0"/>
            <a:r>
              <a:rPr lang="ru-RU" dirty="0"/>
              <a:t>    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7665" y="212023"/>
            <a:ext cx="8737991" cy="7198894"/>
          </a:xfrm>
        </p:spPr>
        <p:txBody>
          <a:bodyPr wrap="square">
            <a:spAutoFit/>
          </a:bodyPr>
          <a:lstStyle/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сестра, ведущая</a:t>
            </a: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самостоятельный прием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Кабинет организован в поликлиническом отделении и осуществляет работу в тесном контакте с регистратурой, для регулирования потока пациентов центра и выполнения функций не требующих врачебной компетенции.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Основными задачами кабинета являются: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приём пациентов, длительно не посетивших центр СПИД, для решения вопроса о срочности направления к врачу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направление на лабораторные и другие исследования пациентов, которые в день обращения не нуждаются во врачебном приёме (ККФ, ЭКГ,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фиброскан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направление на консультацию к узким специалистам в рамках диспансерного осмотра и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мед.показаниям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904" y="3392709"/>
            <a:ext cx="2907805" cy="2877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070" y="0"/>
            <a:ext cx="300558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646405" y="194016"/>
            <a:ext cx="7772400" cy="646331"/>
          </a:xfrm>
        </p:spPr>
        <p:txBody>
          <a:bodyPr>
            <a:spAutoFit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dirty="0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75771" y="1045029"/>
            <a:ext cx="7794172" cy="3667671"/>
          </a:xfr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Во-первых, это повысило уровень оказываемой медицинской помощи.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Во-вторых, помогло устранить неудобства, связанные с затратой времени на направления лабораторные исследования и к узким специалистам, а также разгрузило врачей, у которых остаётся больше времени на общение с пациентом.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380" y="215785"/>
            <a:ext cx="3828620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1"/>
          <p:cNvSpPr>
            <a:spLocks noChangeArrowheads="1"/>
          </p:cNvSpPr>
          <p:nvPr/>
        </p:nvSpPr>
        <p:spPr bwMode="auto">
          <a:xfrm>
            <a:off x="725534" y="882758"/>
            <a:ext cx="5045868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Пораженность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ВИЧ-инфекцией 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100 000 населения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ru-RU" altLang="ru-RU" sz="2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356" name="Rectangle 2"/>
          <p:cNvSpPr>
            <a:spLocks noChangeArrowheads="1"/>
          </p:cNvSpPr>
          <p:nvPr/>
        </p:nvSpPr>
        <p:spPr bwMode="auto">
          <a:xfrm>
            <a:off x="7314571" y="295474"/>
            <a:ext cx="37861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Диспансерное наблюдение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ВИЧ-инфицированных</a:t>
            </a:r>
          </a:p>
        </p:txBody>
      </p:sp>
      <p:sp>
        <p:nvSpPr>
          <p:cNvPr id="100357" name="Text Box 3"/>
          <p:cNvSpPr txBox="1">
            <a:spLocks noChangeArrowheads="1"/>
          </p:cNvSpPr>
          <p:nvPr/>
        </p:nvSpPr>
        <p:spPr bwMode="auto">
          <a:xfrm>
            <a:off x="5705324" y="4091917"/>
            <a:ext cx="605051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250"/>
              </a:spcBef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r>
              <a:rPr lang="ru-RU" alt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 на диспансерном наблюдении на </a:t>
            </a:r>
            <a:r>
              <a:rPr lang="ru-RU" alt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01.10.2017 </a:t>
            </a:r>
            <a:r>
              <a:rPr lang="ru-RU" alt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находятся </a:t>
            </a:r>
            <a:r>
              <a:rPr lang="ru-RU" altLang="ru-RU" sz="1800" b="1" dirty="0" smtClean="0">
                <a:latin typeface="Cambria" panose="02040503050406030204" pitchFamily="18" charset="0"/>
              </a:rPr>
              <a:t>31 333 человек</a:t>
            </a:r>
            <a:endParaRPr lang="ru-RU" altLang="ru-RU" sz="1800" b="1" dirty="0">
              <a:latin typeface="Cambria" panose="02040503050406030204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7295365" y="958695"/>
          <a:ext cx="4032250" cy="2563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0359" name="Text Box 5"/>
          <p:cNvSpPr txBox="1">
            <a:spLocks noChangeArrowheads="1"/>
          </p:cNvSpPr>
          <p:nvPr/>
        </p:nvSpPr>
        <p:spPr bwMode="auto">
          <a:xfrm>
            <a:off x="1143039" y="56267"/>
            <a:ext cx="3922712" cy="90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0"/>
              </a:spcBef>
              <a:spcAft>
                <a:spcPts val="3400"/>
              </a:spcAft>
              <a:buNone/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область</a:t>
            </a:r>
            <a:b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(3,2 млн. чел.)</a:t>
            </a: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334246"/>
              </p:ext>
            </p:extLst>
          </p:nvPr>
        </p:nvGraphicFramePr>
        <p:xfrm>
          <a:off x="361078" y="1671033"/>
          <a:ext cx="5486633" cy="3761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650789" y="5432276"/>
            <a:ext cx="5120613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50"/>
              </a:spcBef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1,1% населения региона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7073984" y="5079006"/>
            <a:ext cx="4026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ЛЖВ</a:t>
            </a:r>
            <a:r>
              <a:rPr lang="ru-RU" altLang="ru-RU" sz="2400" b="1" dirty="0">
                <a:latin typeface="Cambria" panose="02040503050406030204" pitchFamily="18" charset="0"/>
              </a:rPr>
              <a:t> – </a:t>
            </a:r>
            <a:r>
              <a:rPr lang="ru-RU" altLang="ru-RU" sz="2400" b="1" dirty="0" smtClean="0">
                <a:latin typeface="Cambria" panose="02040503050406030204" pitchFamily="18" charset="0"/>
              </a:rPr>
              <a:t>35 339 человек</a:t>
            </a:r>
            <a:endParaRPr lang="ru-RU" altLang="ru-RU" sz="2400" b="1" dirty="0"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8709" y="6124123"/>
            <a:ext cx="10017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Эпидситуация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по ВИЧ-инфекции в Самарской области остается напряженной !</a:t>
            </a:r>
            <a:endParaRPr lang="ru-RU" altLang="ru-RU" sz="2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2" y="0"/>
            <a:ext cx="3916406" cy="2955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05" y="2955324"/>
            <a:ext cx="6754464" cy="3801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8" y="0"/>
            <a:ext cx="3789404" cy="3070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8" y="2955324"/>
            <a:ext cx="5272216" cy="3954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94" y="129231"/>
            <a:ext cx="3689865" cy="26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1500" y="1746422"/>
            <a:ext cx="6372446" cy="1974950"/>
          </a:xfrm>
          <a:prstGeom prst="rect">
            <a:avLst/>
          </a:prstGeom>
        </p:spPr>
        <p:txBody>
          <a:bodyPr vert="horz" wrap="square" lIns="0" tIns="492810" rIns="0" bIns="0" rtlCol="0">
            <a:spAutoFit/>
          </a:bodyPr>
          <a:lstStyle/>
          <a:p>
            <a:pPr marL="854075">
              <a:lnSpc>
                <a:spcPct val="100000"/>
              </a:lnSpc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2489453"/>
            <a:ext cx="1205865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20" dirty="0">
                <a:solidFill>
                  <a:srgbClr val="FFFFFF"/>
                </a:solidFill>
                <a:latin typeface="Cambria"/>
                <a:cs typeface="Cambria"/>
              </a:rPr>
              <a:t>4.</a:t>
            </a:r>
            <a:endParaRPr sz="185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22300" algn="l"/>
                <a:tab pos="1051560" algn="l"/>
                <a:tab pos="2157095" algn="l"/>
                <a:tab pos="3482340" algn="l"/>
                <a:tab pos="3806190" algn="l"/>
                <a:tab pos="4568825" algn="l"/>
                <a:tab pos="8515350" algn="l"/>
                <a:tab pos="10050145" algn="l"/>
                <a:tab pos="10431145" algn="l"/>
              </a:tabLst>
            </a:pPr>
            <a:r>
              <a:rPr sz="1850" spc="25" dirty="0">
                <a:solidFill>
                  <a:srgbClr val="FFFFFF"/>
                </a:solidFill>
                <a:latin typeface="Cambria"/>
                <a:cs typeface="Cambria"/>
              </a:rPr>
              <a:t>5</a:t>
            </a:r>
            <a:r>
              <a:rPr sz="1850" spc="5" dirty="0">
                <a:solidFill>
                  <a:srgbClr val="FFFFFF"/>
                </a:solidFill>
                <a:latin typeface="Cambria"/>
                <a:cs typeface="Cambria"/>
              </a:rPr>
              <a:t>.</a:t>
            </a:r>
            <a:r>
              <a:rPr sz="1850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endParaRPr sz="1850" dirty="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39" y="4154835"/>
            <a:ext cx="12056110" cy="1841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935" marR="5080">
              <a:lnSpc>
                <a:spcPct val="60800"/>
              </a:lnSpc>
              <a:tabLst>
                <a:tab pos="1642110" algn="l"/>
                <a:tab pos="2929255" algn="l"/>
                <a:tab pos="4264025" algn="l"/>
                <a:tab pos="4806950" algn="l"/>
                <a:tab pos="6398895" algn="l"/>
                <a:tab pos="7933690" algn="l"/>
                <a:tab pos="8982710" algn="l"/>
                <a:tab pos="11050905" algn="l"/>
              </a:tabLst>
            </a:pPr>
            <a:r>
              <a:rPr sz="1850" spc="10" dirty="0">
                <a:solidFill>
                  <a:srgbClr val="C00000"/>
                </a:solidFill>
                <a:latin typeface="Cambria"/>
                <a:cs typeface="Cambria"/>
              </a:rPr>
              <a:t>	</a:t>
            </a:r>
            <a:endParaRPr sz="1850" dirty="0">
              <a:latin typeface="Cambria"/>
              <a:cs typeface="Cambri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6" y="1013256"/>
            <a:ext cx="3624648" cy="38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95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815414" y="476672"/>
            <a:ext cx="10328837" cy="64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Эпидемиологическая ситуация по ВИЧ – инфекции в Самарской области на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01.10.2017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1987 по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01.10.2017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</a:t>
            </a:r>
            <a:r>
              <a:rPr lang="ru-RU" alt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66290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случаев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ВИЧ-инфекции ( 5,9% от РФ)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Умерло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22956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34,6%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зарегистрированных) (8,9% от РФ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Умерло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ВИЧ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3934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(17,1% всех умерших)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пораженности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ВИЧ-инфекцией –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людей, живущих с ВИЧ/СПИД на 100 000 населения) –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1090,9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2,0 раза выше РФ).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altLang="ru-RU" sz="2400" b="1" u="sng" dirty="0">
                <a:latin typeface="Times New Roman" panose="02020603050405020304" pitchFamily="18" charset="0"/>
              </a:rPr>
              <a:t>ЛЖВ доступных наблюдению </a:t>
            </a:r>
            <a:r>
              <a:rPr lang="ru-RU" altLang="ru-RU" sz="2400" b="1" u="sng" dirty="0" smtClean="0">
                <a:latin typeface="Times New Roman" panose="02020603050405020304" pitchFamily="18" charset="0"/>
              </a:rPr>
              <a:t>–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35339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заболеваемости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100 000 населения    (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2355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новых случаев за 9 месяцев 2017 года)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000" b="1" dirty="0">
              <a:latin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0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96560"/>
              </p:ext>
            </p:extLst>
          </p:nvPr>
        </p:nvGraphicFramePr>
        <p:xfrm>
          <a:off x="327459" y="1700684"/>
          <a:ext cx="11719761" cy="420871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020151"/>
                <a:gridCol w="914398"/>
                <a:gridCol w="933650"/>
                <a:gridCol w="991403"/>
                <a:gridCol w="962526"/>
                <a:gridCol w="952901"/>
                <a:gridCol w="914400"/>
                <a:gridCol w="981777"/>
                <a:gridCol w="1048555"/>
              </a:tblGrid>
              <a:tr h="4901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01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Первичная заболеваемость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/на 100 тыс.)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01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Пораженность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(лица, живущие с ВИЧ)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/на 100 тыс.)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38 433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1196,0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33 381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1039,5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34 459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1072,6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34 377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1071,2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01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Состоят на диспансерном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учете от общего числа лиц, живущих с ВИЧ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/%)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23 682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61,6%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25 420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26 791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30 272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01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Получают АРВТ от числа состоящих на диспансерном учете (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/%)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10 444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12 630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15 166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50,1%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7108" y="5909394"/>
            <a:ext cx="11860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Стабильное увеличение доли лиц, живущих с ВИЧ, состоящих на диспансерном учете, и охват АРТ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1857599" y="2226314"/>
            <a:ext cx="178191" cy="56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83958" y="280256"/>
            <a:ext cx="105032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эпидемического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930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7496" y="296476"/>
            <a:ext cx="10884504" cy="87171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</a:rPr>
              <a:t>Возрастная структура ЛЖВ на 01.01.2017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16688" y="1541720"/>
            <a:ext cx="10855645" cy="484002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ru-RU" altLang="ru-RU" sz="3200" b="1" dirty="0" smtClean="0">
              <a:latin typeface="Times New Roman" panose="02020603050405020304" pitchFamily="18" charset="0"/>
            </a:endParaRPr>
          </a:p>
          <a:p>
            <a:pPr marL="44450" lvl="0" indent="0">
              <a:buNone/>
            </a:pPr>
            <a:r>
              <a:rPr lang="ru-RU" altLang="ru-RU" sz="5900" b="1" dirty="0" smtClean="0">
                <a:latin typeface="Times New Roman" panose="02020603050405020304" pitchFamily="18" charset="0"/>
              </a:rPr>
              <a:t> </a:t>
            </a:r>
            <a:endParaRPr lang="ru-RU" altLang="ru-RU" sz="4800" b="1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23334" y="1811871"/>
          <a:ext cx="11483744" cy="47678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0936"/>
                <a:gridCol w="2870936"/>
                <a:gridCol w="2870936"/>
                <a:gridCol w="2870936"/>
              </a:tblGrid>
              <a:tr h="529759">
                <a:tc rowSpan="2">
                  <a:txBody>
                    <a:bodyPr/>
                    <a:lstStyle/>
                    <a:p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Возрастная группа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возрастной группы (%)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297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0-14 лет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15-20 лет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21-30 лет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31-40 лет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57,6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41-50 лет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старше 50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-1"/>
            <a:ext cx="2584174" cy="1789043"/>
          </a:xfrm>
          <a:prstGeom prst="roundRect">
            <a:avLst>
              <a:gd name="adj" fmla="val 10000"/>
            </a:avLst>
          </a:prstGeom>
          <a:blipFill rotWithShape="0">
            <a:blip r:embed="rId3" cstate="print">
              <a:lum contrast="10000"/>
            </a:blip>
            <a:stretch>
              <a:fillRect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409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897793" y="468434"/>
            <a:ext cx="10328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000" b="1" dirty="0">
              <a:latin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5415" y="280086"/>
            <a:ext cx="103288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Самарской области снижается первичная заболеваемость ВИЧ-инфекцией</a:t>
            </a:r>
          </a:p>
          <a:p>
            <a:pPr algn="just"/>
            <a:r>
              <a:rPr lang="ru-RU" b="1" dirty="0"/>
              <a:t>В Российской Федерации подведены итоги работы регионов по борьбе с ВИЧ-инфекцией за первое полугодие 2017 года.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sz="1600" dirty="0"/>
          </a:p>
          <a:p>
            <a:r>
              <a:rPr lang="ru-RU" sz="1600" dirty="0"/>
              <a:t>Среднероссийский показатель заболеваемости в первом полугодии составил 35,9 на 100 тыс. населения. В РФ по этому показателю «лидировали» Кемеровская (104,8 новых случаев на 100 тыс. населения), Иркутская, Свердловская, Челябинская, Тюменская области, Пермский край, Новосибирская и Томская области. </a:t>
            </a:r>
            <a:r>
              <a:rPr lang="ru-RU" sz="1600" dirty="0">
                <a:solidFill>
                  <a:srgbClr val="FF0000"/>
                </a:solidFill>
              </a:rPr>
              <a:t>Самарская область  по уровню заболеваемости (51,9) опустилась на 14-е место в этом списке. Всего 7 лет назад губерния входила в первую тройку этого печального рейтинга.</a:t>
            </a:r>
          </a:p>
          <a:p>
            <a:pPr algn="just"/>
            <a:r>
              <a:rPr lang="ru-RU" sz="1600" dirty="0">
                <a:solidFill>
                  <a:srgbClr val="FF0000"/>
                </a:solidFill>
              </a:rPr>
              <a:t>Эти показатели – результат совместных усилий областного правительства, общественности, работы врачей областного СПИД-центра по профилактике и выявлению ВИЧ - инфекции, всего медицинского сообщества, повышения ответственности граждан за свое здоровье и здоровье своих близких.  </a:t>
            </a:r>
          </a:p>
          <a:p>
            <a:pPr algn="just"/>
            <a:r>
              <a:rPr lang="ru-RU" sz="1600" dirty="0">
                <a:solidFill>
                  <a:srgbClr val="FF0000"/>
                </a:solidFill>
              </a:rPr>
              <a:t>Но Самарская область по-прежнему входит в пятерку наиболее пораженных регионов РФ. Это можно объяснить в том числе увеличением продолжительности жизни ВИЧ-инфицированных граждан, их приверженностью лечению.</a:t>
            </a:r>
          </a:p>
          <a:p>
            <a:pPr algn="just"/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Так, увеличен охват ВИЧ-инфицированных граждан диспансерным наблюдением с 76,1% до 88,1%; значительно возросла эффективность проводимой антиретровирусной терапии  - то есть уровень вируса в крови ниже предела обнаружения по итогам 2016 года отмечен </a:t>
            </a:r>
            <a:r>
              <a:rPr lang="ru-RU" sz="1600" dirty="0">
                <a:solidFill>
                  <a:srgbClr val="FF0000"/>
                </a:solidFill>
              </a:rPr>
              <a:t>у 67% </a:t>
            </a:r>
            <a:r>
              <a:rPr lang="ru-RU" sz="1600" dirty="0"/>
              <a:t>пациентов, получающих лечение, 3 года назад этот показатель был достигнут только у 45%; охват населения тестированием на ВИЧ увеличился с 18% до </a:t>
            </a:r>
            <a:r>
              <a:rPr lang="ru-RU" sz="1600" dirty="0">
                <a:solidFill>
                  <a:srgbClr val="FF0000"/>
                </a:solidFill>
              </a:rPr>
              <a:t>20,5%</a:t>
            </a:r>
            <a:r>
              <a:rPr lang="ru-RU" sz="1600" dirty="0"/>
              <a:t>.</a:t>
            </a:r>
          </a:p>
          <a:p>
            <a:pPr algn="just"/>
            <a:r>
              <a:rPr lang="ru-RU" sz="1600" dirty="0"/>
              <a:t>А в возрастной структуре впервые выявленных ВИЧ-инфицированных идет стабильное </a:t>
            </a:r>
            <a:r>
              <a:rPr lang="ru-RU" sz="1600" dirty="0">
                <a:solidFill>
                  <a:srgbClr val="FF0000"/>
                </a:solidFill>
              </a:rPr>
              <a:t>снижение</a:t>
            </a:r>
            <a:r>
              <a:rPr lang="ru-RU" sz="1600" dirty="0"/>
              <a:t> доли молодежи в возрасте от 15 до 25 лет.  </a:t>
            </a:r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1591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95" y="65902"/>
            <a:ext cx="8491407" cy="65078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819" y="716691"/>
            <a:ext cx="11415813" cy="5469925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24.11.2011 № 323-ФЗ «Об основах охраны здоровья граждан в Российской Федерации»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Федеральный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30.09.1999 N52-ФЗ «О санитарно-эпидемиологическом благополучии населения»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Федеральный закон от 30.03.1995 №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38-ФЗ «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предупреждении распространения в РФ заболевания, вызываемого вирусом иммунодефицита человека (ВИЧ – инфекции)»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Постановление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Главного государственного санитарного врача РФ от 11.01.2011 N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ред. от 21.07.2016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"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3.1.5.2826-10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"Профилактика ВИЧ-инфекции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"(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"СП 3.1.5.2826-10. Санитарно-эпидемиологические правила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...")(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в Минюсте России 24.03.2011 N 20263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РФ от 08.11.2012 </a:t>
            </a:r>
            <a:r>
              <a:rPr lang="ru-RU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№689н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оказания медицинской помощи взрослому населению при заболевании, вызываемом вирусом иммунодефицита человека (ВИЧ-инфекции)»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Приказ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Миздрава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РФ от 24.12.2012 №1511н «Об утверждении стандарта первичной медико-санитарной помощи при болезни, вызванной вирусом иммунодефицита человека (ВИЧ-инфекции)»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Приказ Минздрава РФ от 09.11.2012 №758н «Об утверждении стандарта специализированной медицинской помощи при болезни, вызванной вирусом иммунодефицита человека (ВИЧ-инфекции)»</a:t>
            </a:r>
          </a:p>
          <a:p>
            <a:pPr marL="0" indent="0">
              <a:lnSpc>
                <a:spcPct val="120000"/>
              </a:lnSpc>
              <a:buNone/>
            </a:pP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98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7" b="-2219"/>
          <a:stretch>
            <a:fillRect/>
          </a:stretch>
        </p:blipFill>
        <p:spPr bwMode="auto">
          <a:xfrm>
            <a:off x="5768297" y="1887538"/>
            <a:ext cx="2879725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21" y="4472703"/>
            <a:ext cx="356235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18324" r="70715" b="65726"/>
          <a:stretch>
            <a:fillRect/>
          </a:stretch>
        </p:blipFill>
        <p:spPr bwMode="auto">
          <a:xfrm>
            <a:off x="10335820" y="130038"/>
            <a:ext cx="1270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14883" r="61003" b="71729"/>
          <a:stretch>
            <a:fillRect/>
          </a:stretch>
        </p:blipFill>
        <p:spPr bwMode="auto">
          <a:xfrm>
            <a:off x="6167438" y="2060576"/>
            <a:ext cx="14414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31190" r="65585" b="50958"/>
          <a:stretch>
            <a:fillRect/>
          </a:stretch>
        </p:blipFill>
        <p:spPr bwMode="auto">
          <a:xfrm>
            <a:off x="6738775" y="1113710"/>
            <a:ext cx="13541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33211" r="73843" b="47821"/>
          <a:stretch>
            <a:fillRect/>
          </a:stretch>
        </p:blipFill>
        <p:spPr bwMode="auto">
          <a:xfrm>
            <a:off x="5163459" y="731865"/>
            <a:ext cx="12096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Заголовок 1"/>
          <p:cNvSpPr>
            <a:spLocks noGrp="1"/>
          </p:cNvSpPr>
          <p:nvPr>
            <p:ph type="title"/>
          </p:nvPr>
        </p:nvSpPr>
        <p:spPr>
          <a:xfrm>
            <a:off x="1828800" y="23813"/>
            <a:ext cx="8686800" cy="525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dirty="0" smtClean="0">
                <a:solidFill>
                  <a:srgbClr val="FFC000"/>
                </a:solidFill>
              </a:rPr>
              <a:t>							Поликлиника</a:t>
            </a:r>
            <a:endParaRPr lang="ru-RU" altLang="ru-RU" sz="3200" b="1" dirty="0">
              <a:solidFill>
                <a:srgbClr val="FFC000"/>
              </a:solidFill>
            </a:endParaRPr>
          </a:p>
        </p:txBody>
      </p:sp>
      <p:pic>
        <p:nvPicPr>
          <p:cNvPr id="57354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26776" r="65839" b="55373"/>
          <a:stretch>
            <a:fillRect/>
          </a:stretch>
        </p:blipFill>
        <p:spPr bwMode="auto">
          <a:xfrm>
            <a:off x="8092912" y="130038"/>
            <a:ext cx="14351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24162" r="62708" b="58456"/>
          <a:stretch>
            <a:fillRect/>
          </a:stretch>
        </p:blipFill>
        <p:spPr bwMode="auto">
          <a:xfrm>
            <a:off x="8355600" y="1038225"/>
            <a:ext cx="134461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4" b="10500"/>
          <a:stretch>
            <a:fillRect/>
          </a:stretch>
        </p:blipFill>
        <p:spPr bwMode="auto">
          <a:xfrm>
            <a:off x="499043" y="3563937"/>
            <a:ext cx="2830286" cy="27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7521" r="42307" b="33566"/>
          <a:stretch>
            <a:fillRect/>
          </a:stretch>
        </p:blipFill>
        <p:spPr bwMode="auto">
          <a:xfrm>
            <a:off x="8938307" y="1843996"/>
            <a:ext cx="2484437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r="21680" b="5017"/>
          <a:stretch>
            <a:fillRect/>
          </a:stretch>
        </p:blipFill>
        <p:spPr bwMode="auto">
          <a:xfrm>
            <a:off x="8113485" y="4356329"/>
            <a:ext cx="407851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12473" r="52238" b="14998"/>
          <a:stretch>
            <a:fillRect/>
          </a:stretch>
        </p:blipFill>
        <p:spPr bwMode="auto">
          <a:xfrm>
            <a:off x="3411765" y="1641071"/>
            <a:ext cx="216058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1" name="Рисунок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30577" r="78841" b="57903"/>
          <a:stretch>
            <a:fillRect/>
          </a:stretch>
        </p:blipFill>
        <p:spPr bwMode="auto">
          <a:xfrm>
            <a:off x="7943935" y="4609042"/>
            <a:ext cx="127158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3" t="57709" r="4196" b="29337"/>
          <a:stretch>
            <a:fillRect/>
          </a:stretch>
        </p:blipFill>
        <p:spPr bwMode="auto">
          <a:xfrm>
            <a:off x="10118348" y="869546"/>
            <a:ext cx="15890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31172" y="107562"/>
            <a:ext cx="334699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1638" y="42948"/>
            <a:ext cx="8103951" cy="1077398"/>
          </a:xfrm>
          <a:prstGeom prst="rect">
            <a:avLst/>
          </a:prstGeom>
        </p:spPr>
        <p:txBody>
          <a:bodyPr vert="horz" wrap="square" lIns="0" tIns="213538" rIns="0" bIns="0" rtlCol="0" anchor="t">
            <a:spAutoFit/>
          </a:bodyPr>
          <a:lstStyle/>
          <a:p>
            <a:pPr marL="12700" marR="5080" algn="ctr">
              <a:spcBef>
                <a:spcPts val="95"/>
              </a:spcBef>
            </a:pP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диспансерного </a:t>
            </a:r>
            <a:r>
              <a:rPr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 </a:t>
            </a:r>
            <a:r>
              <a:rPr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больными 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ВИЧ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8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инфекцией: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954" y="1120346"/>
            <a:ext cx="8192635" cy="5634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214629" indent="-457200"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sz="2400" spc="-40" dirty="0">
                <a:latin typeface="Times New Roman"/>
                <a:cs typeface="Times New Roman"/>
              </a:rPr>
              <a:t>Увеличение </a:t>
            </a:r>
            <a:r>
              <a:rPr sz="2400" spc="-10" dirty="0">
                <a:latin typeface="Times New Roman"/>
                <a:cs typeface="Times New Roman"/>
              </a:rPr>
              <a:t>продолжительности </a:t>
            </a:r>
            <a:r>
              <a:rPr sz="2400" spc="-5" dirty="0">
                <a:latin typeface="Times New Roman"/>
                <a:cs typeface="Times New Roman"/>
              </a:rPr>
              <a:t>и </a:t>
            </a:r>
            <a:r>
              <a:rPr sz="2400" spc="-10" dirty="0">
                <a:latin typeface="Times New Roman"/>
                <a:cs typeface="Times New Roman"/>
              </a:rPr>
              <a:t>сохранение  </a:t>
            </a:r>
            <a:r>
              <a:rPr sz="2400" spc="-25" dirty="0">
                <a:latin typeface="Times New Roman"/>
                <a:cs typeface="Times New Roman"/>
              </a:rPr>
              <a:t>качества </a:t>
            </a:r>
            <a:r>
              <a:rPr sz="2400" spc="-5" dirty="0">
                <a:latin typeface="Times New Roman"/>
                <a:cs typeface="Times New Roman"/>
              </a:rPr>
              <a:t>жизни </a:t>
            </a:r>
            <a:r>
              <a:rPr sz="2400" spc="-10" dirty="0">
                <a:latin typeface="Times New Roman"/>
                <a:cs typeface="Times New Roman"/>
              </a:rPr>
              <a:t>пациентов </a:t>
            </a:r>
            <a:r>
              <a:rPr sz="2400" spc="-5" dirty="0">
                <a:latin typeface="Times New Roman"/>
                <a:cs typeface="Times New Roman"/>
              </a:rPr>
              <a:t>с ВИЧ –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latin typeface="Times New Roman"/>
                <a:cs typeface="Times New Roman"/>
              </a:rPr>
              <a:t>инфекцией</a:t>
            </a:r>
            <a:r>
              <a:rPr lang="ru-RU" sz="2400" spc="-5" dirty="0" smtClean="0">
                <a:latin typeface="Times New Roman"/>
                <a:cs typeface="Times New Roman"/>
              </a:rPr>
              <a:t>, а  также снижение вероятности передачи от них ВИЧ –инфекции. (глава </a:t>
            </a:r>
            <a:r>
              <a:rPr lang="en-US" sz="2400" spc="-5" dirty="0" smtClean="0">
                <a:latin typeface="Times New Roman"/>
                <a:cs typeface="Times New Roman"/>
              </a:rPr>
              <a:t>VI</a:t>
            </a:r>
            <a:r>
              <a:rPr lang="ru-RU" sz="2400" spc="-5" dirty="0" smtClean="0">
                <a:latin typeface="Times New Roman"/>
                <a:cs typeface="Times New Roman"/>
              </a:rPr>
              <a:t> п 6.1)</a:t>
            </a:r>
          </a:p>
          <a:p>
            <a:pPr marL="469265" marR="214629" indent="-457200"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2400" spc="-5" dirty="0" smtClean="0">
                <a:latin typeface="Times New Roman"/>
                <a:cs typeface="Times New Roman"/>
              </a:rPr>
              <a:t>Рождение здорового поколения</a:t>
            </a:r>
            <a:endParaRPr sz="2400" dirty="0">
              <a:latin typeface="Times New Roman"/>
              <a:cs typeface="Times New Roman"/>
            </a:endParaRPr>
          </a:p>
          <a:p>
            <a:pPr marL="268605" marR="5080" indent="-256540"/>
            <a:r>
              <a:rPr sz="2400" b="1" spc="-10" dirty="0" err="1" smtClean="0">
                <a:latin typeface="Times New Roman"/>
                <a:cs typeface="Times New Roman"/>
              </a:rPr>
              <a:t>Основные</a:t>
            </a:r>
            <a:r>
              <a:rPr sz="2400" b="1" spc="-10" dirty="0" smtClean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imes New Roman"/>
                <a:cs typeface="Times New Roman"/>
              </a:rPr>
              <a:t>задачи </a:t>
            </a:r>
            <a:r>
              <a:rPr sz="2400" b="1" spc="-5" dirty="0">
                <a:latin typeface="Times New Roman"/>
                <a:cs typeface="Times New Roman"/>
              </a:rPr>
              <a:t>диспансерного </a:t>
            </a:r>
            <a:r>
              <a:rPr sz="2400" b="1" spc="-20" dirty="0">
                <a:latin typeface="Times New Roman"/>
                <a:cs typeface="Times New Roman"/>
              </a:rPr>
              <a:t>наблюдения </a:t>
            </a:r>
            <a:r>
              <a:rPr sz="2400" b="1" dirty="0">
                <a:latin typeface="Times New Roman"/>
                <a:cs typeface="Times New Roman"/>
              </a:rPr>
              <a:t>за </a:t>
            </a:r>
            <a:r>
              <a:rPr sz="2400" b="1" spc="-10" dirty="0">
                <a:latin typeface="Times New Roman"/>
                <a:cs typeface="Times New Roman"/>
              </a:rPr>
              <a:t>больными </a:t>
            </a:r>
            <a:r>
              <a:rPr sz="2400" b="1" dirty="0">
                <a:latin typeface="Times New Roman"/>
                <a:cs typeface="Times New Roman"/>
              </a:rPr>
              <a:t>ВИЧ –  </a:t>
            </a:r>
            <a:r>
              <a:rPr sz="2400" b="1" spc="-5" dirty="0">
                <a:latin typeface="Times New Roman"/>
                <a:cs typeface="Times New Roman"/>
              </a:rPr>
              <a:t>инфекцией:</a:t>
            </a:r>
            <a:endParaRPr sz="2400" dirty="0">
              <a:latin typeface="Times New Roman"/>
              <a:cs typeface="Times New Roman"/>
            </a:endParaRPr>
          </a:p>
          <a:p>
            <a:pPr marL="268605" indent="-255904">
              <a:spcBef>
                <a:spcPts val="3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latin typeface="Times New Roman"/>
                <a:cs typeface="Times New Roman"/>
              </a:rPr>
              <a:t>Формирование </a:t>
            </a:r>
            <a:r>
              <a:rPr sz="2400" dirty="0" err="1">
                <a:latin typeface="Times New Roman"/>
                <a:cs typeface="Times New Roman"/>
              </a:rPr>
              <a:t>приверженности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latin typeface="Times New Roman"/>
                <a:cs typeface="Times New Roman"/>
              </a:rPr>
              <a:t>диспансерному</a:t>
            </a:r>
            <a:r>
              <a:rPr lang="ru-RU" sz="2400" spc="-5" dirty="0" smtClean="0">
                <a:latin typeface="Times New Roman"/>
                <a:cs typeface="Times New Roman"/>
              </a:rPr>
              <a:t>  н</a:t>
            </a:r>
            <a:r>
              <a:rPr sz="2400" spc="-20" dirty="0" err="1" smtClean="0">
                <a:latin typeface="Times New Roman"/>
                <a:cs typeface="Times New Roman"/>
              </a:rPr>
              <a:t>аблюдению</a:t>
            </a:r>
            <a:endParaRPr lang="ru-RU" sz="2400" spc="-20" dirty="0" smtClean="0">
              <a:latin typeface="Times New Roman"/>
              <a:cs typeface="Times New Roman"/>
            </a:endParaRPr>
          </a:p>
          <a:p>
            <a:pPr marL="268605" indent="-255904">
              <a:spcBef>
                <a:spcPts val="305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400" dirty="0" err="1" smtClean="0">
                <a:latin typeface="Times New Roman"/>
                <a:cs typeface="Times New Roman"/>
              </a:rPr>
              <a:t>Своевременное</a:t>
            </a:r>
            <a:r>
              <a:rPr sz="2400" dirty="0" smtClean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выявление показаний </a:t>
            </a:r>
            <a:r>
              <a:rPr sz="2400" dirty="0">
                <a:latin typeface="Times New Roman"/>
                <a:cs typeface="Times New Roman"/>
              </a:rPr>
              <a:t>к </a:t>
            </a:r>
            <a:r>
              <a:rPr sz="2400" spc="-10" dirty="0">
                <a:latin typeface="Times New Roman"/>
                <a:cs typeface="Times New Roman"/>
              </a:rPr>
              <a:t>пожизненной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spc="-45" dirty="0">
                <a:latin typeface="Times New Roman"/>
                <a:cs typeface="Times New Roman"/>
              </a:rPr>
              <a:t>АРТ,</a:t>
            </a:r>
            <a:endParaRPr sz="2400" dirty="0">
              <a:latin typeface="Times New Roman"/>
              <a:cs typeface="Times New Roman"/>
            </a:endParaRPr>
          </a:p>
          <a:p>
            <a:pPr marL="268605"/>
            <a:r>
              <a:rPr sz="2400" spc="-10" dirty="0">
                <a:latin typeface="Times New Roman"/>
                <a:cs typeface="Times New Roman"/>
              </a:rPr>
              <a:t>профилактике </a:t>
            </a:r>
            <a:r>
              <a:rPr sz="2400" dirty="0">
                <a:latin typeface="Times New Roman"/>
                <a:cs typeface="Times New Roman"/>
              </a:rPr>
              <a:t>и </a:t>
            </a:r>
            <a:r>
              <a:rPr sz="2400" spc="-10" dirty="0">
                <a:latin typeface="Times New Roman"/>
                <a:cs typeface="Times New Roman"/>
              </a:rPr>
              <a:t>лечению </a:t>
            </a:r>
            <a:r>
              <a:rPr sz="2400" spc="-10" dirty="0" err="1">
                <a:latin typeface="Times New Roman"/>
                <a:cs typeface="Times New Roman"/>
              </a:rPr>
              <a:t>вторичных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latin typeface="Times New Roman"/>
                <a:cs typeface="Times New Roman"/>
              </a:rPr>
              <a:t>заболеваний</a:t>
            </a:r>
            <a:endParaRPr lang="ru-RU" sz="2400" spc="-10" dirty="0" smtClean="0">
              <a:latin typeface="Times New Roman"/>
              <a:cs typeface="Times New Roman"/>
            </a:endParaRPr>
          </a:p>
          <a:p>
            <a:pPr marL="268605" marR="518795" indent="-255904">
              <a:spcBef>
                <a:spcPts val="3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400" spc="-5" dirty="0" err="1" smtClean="0">
                <a:latin typeface="Times New Roman"/>
                <a:cs typeface="Times New Roman"/>
              </a:rPr>
              <a:t>Обеспечение</a:t>
            </a:r>
            <a:r>
              <a:rPr sz="2400" spc="-5" dirty="0" smtClean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оказания </a:t>
            </a:r>
            <a:r>
              <a:rPr sz="2400" dirty="0">
                <a:latin typeface="Times New Roman"/>
                <a:cs typeface="Times New Roman"/>
              </a:rPr>
              <a:t>своевременной </a:t>
            </a:r>
            <a:r>
              <a:rPr sz="2400" spc="-15" dirty="0">
                <a:latin typeface="Times New Roman"/>
                <a:cs typeface="Times New Roman"/>
              </a:rPr>
              <a:t>медицинской </a:t>
            </a:r>
            <a:r>
              <a:rPr sz="2400" spc="-10" dirty="0">
                <a:latin typeface="Times New Roman"/>
                <a:cs typeface="Times New Roman"/>
              </a:rPr>
              <a:t>помощи </a:t>
            </a:r>
            <a:r>
              <a:rPr sz="2400" dirty="0">
                <a:latin typeface="Times New Roman"/>
                <a:cs typeface="Times New Roman"/>
              </a:rPr>
              <a:t>и  </a:t>
            </a:r>
            <a:r>
              <a:rPr sz="2400" spc="-10" dirty="0">
                <a:latin typeface="Times New Roman"/>
                <a:cs typeface="Times New Roman"/>
              </a:rPr>
              <a:t>лечению </a:t>
            </a:r>
            <a:r>
              <a:rPr sz="2400" spc="-5" dirty="0" err="1">
                <a:latin typeface="Times New Roman"/>
                <a:cs typeface="Times New Roman"/>
              </a:rPr>
              <a:t>сопутствующих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latin typeface="Times New Roman"/>
                <a:cs typeface="Times New Roman"/>
              </a:rPr>
              <a:t>заболеваний</a:t>
            </a:r>
            <a:endParaRPr lang="ru-RU" sz="2400" spc="-10" dirty="0" smtClean="0">
              <a:latin typeface="Times New Roman"/>
              <a:cs typeface="Times New Roman"/>
            </a:endParaRPr>
          </a:p>
          <a:p>
            <a:pPr marL="268605" marR="518795" indent="-255904">
              <a:spcBef>
                <a:spcPts val="3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endParaRPr lang="ru-RU" sz="2000" spc="-10" dirty="0" smtClean="0">
              <a:latin typeface="Times New Roman"/>
              <a:cs typeface="Times New Roman"/>
            </a:endParaRPr>
          </a:p>
          <a:p>
            <a:pPr marL="268605" marR="518795" indent="-255904">
              <a:spcBef>
                <a:spcPts val="3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531" y="128637"/>
            <a:ext cx="3176280" cy="28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2200</TotalTime>
  <Words>1187</Words>
  <Application>Microsoft Office PowerPoint</Application>
  <PresentationFormat>Произвольный</PresentationFormat>
  <Paragraphs>221</Paragraphs>
  <Slides>21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Грань</vt:lpstr>
      <vt:lpstr>ПУТИ ОПТИМИЗАЦИИ РАБОТЫ СЕСТРИНСКОГО ПЕРСОНАЛА С ВИЧ – ИНФИЦИРОВАННЫМИ ПАЦИЕНТАМИ       Синотова Н.К. – медицинская сестра АПО №1 ГБУЗ СОЦ СПИД и ИЗ Самара 2017     </vt:lpstr>
      <vt:lpstr>Презентация PowerPoint</vt:lpstr>
      <vt:lpstr>Презентация PowerPoint</vt:lpstr>
      <vt:lpstr>Презентация PowerPoint</vt:lpstr>
      <vt:lpstr>Возрастная структура ЛЖВ на 01.01.2017</vt:lpstr>
      <vt:lpstr>Презентация PowerPoint</vt:lpstr>
      <vt:lpstr>Нормативные документы</vt:lpstr>
      <vt:lpstr>       Поликлиника</vt:lpstr>
      <vt:lpstr>Основная цель диспансерного наблюдения за  больными ВИЧ - инфекцией:</vt:lpstr>
      <vt:lpstr>VI. Организация диспансерного наблюдения за больными ВИЧ-инфекцией</vt:lpstr>
      <vt:lpstr>Презентация PowerPoint</vt:lpstr>
      <vt:lpstr>Презентация PowerPoint</vt:lpstr>
      <vt:lpstr>Презентация PowerPoint</vt:lpstr>
      <vt:lpstr>Объем и кратность обследования при  наблюдении до назначения АРТ</vt:lpstr>
      <vt:lpstr>Консультации специалистов:</vt:lpstr>
      <vt:lpstr>СП 3.1.5.2826-10    </vt:lpstr>
      <vt:lpstr>  Командная работа </vt:lpstr>
      <vt:lpstr>    </vt:lpstr>
      <vt:lpstr>Результат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Пути оптимиза</dc:title>
  <dc:creator>Хворова Елена Викторовна</dc:creator>
  <cp:lastModifiedBy>Admin</cp:lastModifiedBy>
  <cp:revision>31</cp:revision>
  <cp:lastPrinted>2017-10-06T07:44:36Z</cp:lastPrinted>
  <dcterms:created xsi:type="dcterms:W3CDTF">2017-09-28T08:29:58Z</dcterms:created>
  <dcterms:modified xsi:type="dcterms:W3CDTF">2017-10-16T13:45:38Z</dcterms:modified>
</cp:coreProperties>
</file>