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8" r:id="rId4"/>
    <p:sldId id="262" r:id="rId5"/>
    <p:sldId id="267" r:id="rId6"/>
    <p:sldId id="266" r:id="rId7"/>
    <p:sldId id="269" r:id="rId8"/>
    <p:sldId id="272" r:id="rId9"/>
    <p:sldId id="259" r:id="rId10"/>
    <p:sldId id="260" r:id="rId11"/>
    <p:sldId id="261" r:id="rId12"/>
    <p:sldId id="264" r:id="rId13"/>
    <p:sldId id="273" r:id="rId14"/>
    <p:sldId id="27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8" autoAdjust="0"/>
  </p:normalViewPr>
  <p:slideViewPr>
    <p:cSldViewPr>
      <p:cViewPr varScale="1">
        <p:scale>
          <a:sx n="106" d="100"/>
          <a:sy n="106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4180D-F0C4-4BA6-A5A9-51976E772BC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DF20-4A73-45DA-83C5-E4BAA4A68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6DF20-4A73-45DA-83C5-E4BAA4A6815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410F5-CAB7-4CA0-9AA0-4EB64EC8A5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E743-6356-4A4B-A88A-E4D9658E3FD2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B16B-126D-44B4-9D39-E4ABF4E58B0B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D812-A793-48B7-B9AC-8AD383B04C15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16-5C24-416E-80C1-C237523EB0E4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F767-2F14-4248-9D48-A3C30A48505A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1C5-FDCD-4F76-A659-6E94F20B2B47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1915-F237-4129-B790-B8D96550F8D1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9528-A037-4C7A-BDE1-B9EDBDEFFD36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8448-CC29-4615-9A18-571B0D734D34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5972-6FBE-4D0D-A902-C864BB4F6A17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CB43-68EA-408F-8B51-9EA39AA8061F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E481-B8FB-460C-B41B-1D4C313E5F84}" type="datetime1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medtehnika.com/data/catalog/catalog/images/45/276/big-276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внутрибольничных инфекций как важнейшая составляющая качества и безопасности медицинской помощи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6864" cy="204063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и интенсивной терапии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«Самарский областной клинический онкологический диспансер»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Александровна Богуш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Одноразовые наборы.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 для снятия швов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для постановки мочевого катетера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для центрального прокола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для дренирования плевральной полости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для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эпидуральной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анестезии</a:t>
            </a:r>
            <a:r>
              <a:rPr lang="ru-RU" dirty="0"/>
              <a:t> </a:t>
            </a:r>
            <a:r>
              <a:rPr lang="ru-RU" dirty="0" smtClean="0"/>
              <a:t>и</a:t>
            </a:r>
          </a:p>
          <a:p>
            <a:pPr algn="just">
              <a:buNone/>
            </a:pPr>
            <a:r>
              <a:rPr lang="ru-RU" dirty="0" smtClean="0"/>
              <a:t>     и т. д.</a:t>
            </a:r>
          </a:p>
        </p:txBody>
      </p:sp>
      <p:pic>
        <p:nvPicPr>
          <p:cNvPr id="2050" name="Picture 2" descr="C:\Users\BogushEA\Desktop\ВБИ - 08.11.2017\ФОТО - к ВБИ 2017\P_20170719_15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788" y="3933056"/>
            <a:ext cx="1564272" cy="2780928"/>
          </a:xfrm>
          <a:prstGeom prst="rect">
            <a:avLst/>
          </a:prstGeom>
          <a:noFill/>
        </p:spPr>
      </p:pic>
      <p:pic>
        <p:nvPicPr>
          <p:cNvPr id="2051" name="Picture 3" descr="C:\Users\BogushEA\Desktop\ВБИ - 08.11.2017\ФОТО - к ВБИ 2017\P_20170719_15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97467" y="4587709"/>
            <a:ext cx="2663521" cy="1498231"/>
          </a:xfrm>
          <a:prstGeom prst="rect">
            <a:avLst/>
          </a:prstGeom>
          <a:noFill/>
        </p:spPr>
      </p:pic>
      <p:pic>
        <p:nvPicPr>
          <p:cNvPr id="2053" name="Picture 5" descr="C:\Users\BogushEA\Desktop\ВБИ - 08.11.2017\ФОТО - к ВБИ 2017\P_20170719_150650.jpg"/>
          <p:cNvPicPr>
            <a:picLocks noChangeAspect="1" noChangeArrowheads="1"/>
          </p:cNvPicPr>
          <p:nvPr/>
        </p:nvPicPr>
        <p:blipFill>
          <a:blip r:embed="rId4" cstate="print"/>
          <a:srcRect l="3733" t="19550" r="55010" b="14301"/>
          <a:stretch>
            <a:fillRect/>
          </a:stretch>
        </p:blipFill>
        <p:spPr bwMode="auto">
          <a:xfrm rot="5400000">
            <a:off x="3411073" y="4589927"/>
            <a:ext cx="1080120" cy="3078746"/>
          </a:xfrm>
          <a:prstGeom prst="rect">
            <a:avLst/>
          </a:prstGeom>
          <a:noFill/>
        </p:spPr>
      </p:pic>
      <p:pic>
        <p:nvPicPr>
          <p:cNvPr id="8" name="Picture 5" descr="C:\Users\BogushEA\Desktop\ВБИ - 08.11.2017\ФОТО - к ВБИ 2017\P_20170719_150650.jpg"/>
          <p:cNvPicPr>
            <a:picLocks noChangeAspect="1" noChangeArrowheads="1"/>
          </p:cNvPicPr>
          <p:nvPr/>
        </p:nvPicPr>
        <p:blipFill>
          <a:blip r:embed="rId5" cstate="print"/>
          <a:srcRect l="44670" t="19550" b="14301"/>
          <a:stretch>
            <a:fillRect/>
          </a:stretch>
        </p:blipFill>
        <p:spPr bwMode="auto">
          <a:xfrm rot="5400000">
            <a:off x="3650411" y="3342477"/>
            <a:ext cx="1177507" cy="250268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Одноразовые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расходные материалы.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 descr="C:\Users\BogushEA\Desktop\ВБИ - 08.11.2017\ФОТО - к ВБИ 2017\P_20170719_150429.jpg"/>
          <p:cNvPicPr>
            <a:picLocks noChangeAspect="1" noChangeArrowheads="1"/>
          </p:cNvPicPr>
          <p:nvPr/>
        </p:nvPicPr>
        <p:blipFill>
          <a:blip r:embed="rId2" cstate="print"/>
          <a:srcRect t="14301" b="14300"/>
          <a:stretch>
            <a:fillRect/>
          </a:stretch>
        </p:blipFill>
        <p:spPr bwMode="auto">
          <a:xfrm>
            <a:off x="1" y="3645024"/>
            <a:ext cx="2531266" cy="3212976"/>
          </a:xfrm>
          <a:prstGeom prst="rect">
            <a:avLst/>
          </a:prstGeom>
          <a:noFill/>
        </p:spPr>
      </p:pic>
      <p:pic>
        <p:nvPicPr>
          <p:cNvPr id="2051" name="Picture 3" descr="C:\Users\BogushEA\Desktop\ВБИ - 08.11.2017\ФОТО - к ВБИ 2017\P_20170719_151331.jpg"/>
          <p:cNvPicPr>
            <a:picLocks noChangeAspect="1" noChangeArrowheads="1"/>
          </p:cNvPicPr>
          <p:nvPr/>
        </p:nvPicPr>
        <p:blipFill>
          <a:blip r:embed="rId3" cstate="print"/>
          <a:srcRect t="22700" b="19551"/>
          <a:stretch>
            <a:fillRect/>
          </a:stretch>
        </p:blipFill>
        <p:spPr bwMode="auto">
          <a:xfrm>
            <a:off x="2555776" y="2897560"/>
            <a:ext cx="3857625" cy="3960440"/>
          </a:xfrm>
          <a:prstGeom prst="rect">
            <a:avLst/>
          </a:prstGeom>
          <a:noFill/>
        </p:spPr>
      </p:pic>
      <p:pic>
        <p:nvPicPr>
          <p:cNvPr id="2052" name="Picture 4" descr="C:\Users\BogushEA\Desktop\ВБИ - 08.11.2017\ФОТО - к ВБИ 2017\P_20170719_151737.jpg"/>
          <p:cNvPicPr>
            <a:picLocks noChangeAspect="1" noChangeArrowheads="1"/>
          </p:cNvPicPr>
          <p:nvPr/>
        </p:nvPicPr>
        <p:blipFill>
          <a:blip r:embed="rId4" cstate="print"/>
          <a:srcRect t="14300" b="25850"/>
          <a:stretch>
            <a:fillRect/>
          </a:stretch>
        </p:blipFill>
        <p:spPr bwMode="auto">
          <a:xfrm>
            <a:off x="6444208" y="3985462"/>
            <a:ext cx="2699792" cy="2872538"/>
          </a:xfrm>
          <a:prstGeom prst="rect">
            <a:avLst/>
          </a:prstGeom>
          <a:noFill/>
        </p:spPr>
      </p:pic>
      <p:pic>
        <p:nvPicPr>
          <p:cNvPr id="2053" name="Picture 5" descr="C:\Users\BogushEA\Desktop\ВБИ - 08.11.2017\ФОТО - к ВБИ 2017\UnoVac_160428.jpg"/>
          <p:cNvPicPr>
            <a:picLocks noChangeAspect="1" noChangeArrowheads="1"/>
          </p:cNvPicPr>
          <p:nvPr/>
        </p:nvPicPr>
        <p:blipFill>
          <a:blip r:embed="rId5" cstate="print"/>
          <a:srcRect t="17451" b="15350"/>
          <a:stretch>
            <a:fillRect/>
          </a:stretch>
        </p:blipFill>
        <p:spPr bwMode="auto">
          <a:xfrm>
            <a:off x="7236296" y="601929"/>
            <a:ext cx="1907704" cy="2279038"/>
          </a:xfrm>
          <a:prstGeom prst="rect">
            <a:avLst/>
          </a:prstGeom>
          <a:noFill/>
        </p:spPr>
      </p:pic>
      <p:pic>
        <p:nvPicPr>
          <p:cNvPr id="2054" name="Picture 6" descr="C:\Users\BogushEA\Desktop\ВБИ - 08.11.2017\ФОТО - к ВБИ 2017\какашка_160357.jpg"/>
          <p:cNvPicPr>
            <a:picLocks noChangeAspect="1" noChangeArrowheads="1"/>
          </p:cNvPicPr>
          <p:nvPr/>
        </p:nvPicPr>
        <p:blipFill>
          <a:blip r:embed="rId6" cstate="print"/>
          <a:srcRect l="11413" r="24013"/>
          <a:stretch>
            <a:fillRect/>
          </a:stretch>
        </p:blipFill>
        <p:spPr bwMode="auto">
          <a:xfrm>
            <a:off x="0" y="1484784"/>
            <a:ext cx="2456344" cy="2139702"/>
          </a:xfrm>
          <a:prstGeom prst="rect">
            <a:avLst/>
          </a:prstGeom>
          <a:noFill/>
        </p:spPr>
      </p:pic>
      <p:pic>
        <p:nvPicPr>
          <p:cNvPr id="2055" name="Picture 7" descr="C:\Users\BogushEA\Desktop\ВБИ - 08.11.2017\ФОТО - к ВБИ 2017\P_20170719_150210.jpg"/>
          <p:cNvPicPr>
            <a:picLocks noChangeAspect="1" noChangeArrowheads="1"/>
          </p:cNvPicPr>
          <p:nvPr/>
        </p:nvPicPr>
        <p:blipFill>
          <a:blip r:embed="rId7" cstate="print"/>
          <a:srcRect l="12660" t="9003" r="11377" b="18973"/>
          <a:stretch>
            <a:fillRect/>
          </a:stretch>
        </p:blipFill>
        <p:spPr bwMode="auto">
          <a:xfrm>
            <a:off x="6444208" y="2924944"/>
            <a:ext cx="2699792" cy="1080120"/>
          </a:xfrm>
          <a:prstGeom prst="rect">
            <a:avLst/>
          </a:prstGeom>
          <a:noFill/>
        </p:spPr>
      </p:pic>
      <p:pic>
        <p:nvPicPr>
          <p:cNvPr id="2056" name="Picture 8" descr="C:\Users\BogushEA\Desktop\ВБИ - 08.11.2017\ФОТО - к ВБИ 2017\P_20170719_150333.jpg"/>
          <p:cNvPicPr>
            <a:picLocks noChangeAspect="1" noChangeArrowheads="1"/>
          </p:cNvPicPr>
          <p:nvPr/>
        </p:nvPicPr>
        <p:blipFill>
          <a:blip r:embed="rId8" cstate="print"/>
          <a:srcRect t="30050" b="36350"/>
          <a:stretch>
            <a:fillRect/>
          </a:stretch>
        </p:blipFill>
        <p:spPr bwMode="auto">
          <a:xfrm>
            <a:off x="2483768" y="1484784"/>
            <a:ext cx="4608511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каждому пациенту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высвобождается время для ухода за пациентом;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обеспечивается комфорт при проведении различных манипуляций;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сокращается вероятность</a:t>
            </a:r>
          </a:p>
          <a:p>
            <a:pPr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  возникновения ВБИ;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повышается качество</a:t>
            </a:r>
          </a:p>
          <a:p>
            <a:pPr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работы персонала;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повышается удовлетворен-</a:t>
            </a:r>
          </a:p>
          <a:p>
            <a:pPr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пациентов и</a:t>
            </a:r>
          </a:p>
          <a:p>
            <a:pPr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их родственников.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U:\ФОТО\ФОТО ОРиИТ\септ.бл\CIMG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27382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ЕВРОПЕЙСКИЙ СТАНДАРТ ОБРАБОТКИ РУК,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1500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680" t="27421" r="21333" b="8761"/>
          <a:stretch>
            <a:fillRect/>
          </a:stretch>
        </p:blipFill>
        <p:spPr bwMode="auto">
          <a:xfrm>
            <a:off x="899592" y="1628800"/>
            <a:ext cx="7488832" cy="463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Возможные способы предотвращения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ВБИ своими силами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6192688" cy="551723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Старшим медицинским сестрам отделения:</a:t>
            </a:r>
          </a:p>
          <a:p>
            <a:pPr algn="just">
              <a:lnSpc>
                <a:spcPct val="17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проводить выборочную проверку знаний своих сотрудников, алгоритма проведения обработки рук по европейскому стандарту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1500;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проверять знания САНПИН 2.1.3.2630-10,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делая акцент на п. 12.2.;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Силами учреждения:</a:t>
            </a:r>
          </a:p>
          <a:p>
            <a:pPr algn="just">
              <a:lnSpc>
                <a:spcPct val="17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проводить конференции и мастер-классы, с целью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улучшения знаний и овладения практическими навыками;</a:t>
            </a:r>
          </a:p>
          <a:p>
            <a:pPr algn="just">
              <a:lnSpc>
                <a:spcPct val="17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осуществлять самостоятельную комплектацию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необходимых наборов для работы;</a:t>
            </a:r>
          </a:p>
          <a:p>
            <a:pPr algn="just">
              <a:lnSpc>
                <a:spcPct val="17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изготовить крепления – держатели для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кожных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анитисептиков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 descr="C:\Users\BogushEA\Desktop\КА\P_20170808_10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365104"/>
            <a:ext cx="119973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BogushEA\Desktop\КА\P_20170808_101216.jpg"/>
          <p:cNvPicPr>
            <a:picLocks noChangeAspect="1" noChangeArrowheads="1"/>
          </p:cNvPicPr>
          <p:nvPr/>
        </p:nvPicPr>
        <p:blipFill>
          <a:blip r:embed="rId3" cstate="print"/>
          <a:srcRect l="5201" t="5512" r="16400" b="20600"/>
          <a:stretch>
            <a:fillRect/>
          </a:stretch>
        </p:blipFill>
        <p:spPr bwMode="auto">
          <a:xfrm>
            <a:off x="6372200" y="4581128"/>
            <a:ext cx="1152128" cy="193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BogushEA\Desktop\КА\P_20170808_100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901164"/>
            <a:ext cx="920700" cy="163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BogushEA\Desktop\ВБИ - 08.11.2017\ФОТО - к ВБИ 2017\ЦСО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80728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U:\ФОТО\ФОТО - НТ в ОНКО 2016\20161201_104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492896"/>
            <a:ext cx="338410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ogushEA\Desktop\ВБИ - 08.11.2017\ФОТО - к ВБИ 2017\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70294"/>
            <a:ext cx="3923928" cy="2207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 СОБЛЮДАТЬ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гигиену, обработку рук;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использование средств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индивидуальной защиты;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приемы ухода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 пациентом;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современных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средств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дезинфекции.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 descr="C:\Users\BogushEA\Desktop\ВБИ - 08.11.2017\ФОТО - к ВБИ 2017\ДС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071" y="3789041"/>
            <a:ext cx="5455929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350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E-mail: BogushEA@samaraonko.ru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D:\Для презентаций\Приколюшки\d23204926e01a32af678b8d7bebc6c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ogushEA\Desktop\ВБИ - 08.11.2017\ФОТО - к ВБИ 2017\Вак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891" y="1268760"/>
            <a:ext cx="3017085" cy="2232248"/>
          </a:xfrm>
          <a:prstGeom prst="rect">
            <a:avLst/>
          </a:prstGeom>
          <a:noFill/>
        </p:spPr>
      </p:pic>
      <p:pic>
        <p:nvPicPr>
          <p:cNvPr id="8195" name="Picture 3" descr="C:\Users\BogushEA\Desktop\FiFa\ОБУЧЕНИЕ\Безопасность\картинки\i-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4123"/>
            <a:ext cx="2915816" cy="1943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Предотвращение передачи инфекции: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Своевременная плановая</a:t>
            </a:r>
          </a:p>
          <a:p>
            <a:pPr lvl="0" algn="just"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 иммунизация против гепатита</a:t>
            </a:r>
          </a:p>
          <a:p>
            <a:pPr lvl="0" algn="just"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 «В» медицинских работников;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Использование СИЗ;</a:t>
            </a:r>
          </a:p>
          <a:p>
            <a:pPr lvl="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Наличие одноразовых расходных материалов;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Достаточное количество и шаговая</a:t>
            </a:r>
          </a:p>
          <a:p>
            <a:pPr algn="just"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   доступность дозаторов</a:t>
            </a:r>
          </a:p>
          <a:p>
            <a:pPr algn="just"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   с кожным</a:t>
            </a:r>
          </a:p>
          <a:p>
            <a:pPr algn="just">
              <a:buClr>
                <a:srgbClr val="002060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   антисептиком.</a:t>
            </a:r>
          </a:p>
        </p:txBody>
      </p:sp>
      <p:pic>
        <p:nvPicPr>
          <p:cNvPr id="6" name="Picture 2" descr="C:\Users\BogushEA\Desktop\ВБИ - 08.11.2017\ФОТО - к ВБИ 2017\Вакц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46524"/>
            <a:ext cx="3347864" cy="221147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ogushEA\Desktop\ВБИ - 08.11.2017\ФОТО - к ВБИ 2017\КАС184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1512168" cy="2448272"/>
          </a:xfrm>
          <a:prstGeom prst="rect">
            <a:avLst/>
          </a:prstGeom>
          <a:noFill/>
        </p:spPr>
      </p:pic>
      <p:pic>
        <p:nvPicPr>
          <p:cNvPr id="1029" name="Picture 5" descr="C:\Users\BogushEA\Desktop\ВБИ - 08.11.2017\ФОТО - к ВБИ 2017\КАС184814.jpg"/>
          <p:cNvPicPr>
            <a:picLocks noChangeAspect="1" noChangeArrowheads="1"/>
          </p:cNvPicPr>
          <p:nvPr/>
        </p:nvPicPr>
        <p:blipFill>
          <a:blip r:embed="rId3" cstate="print"/>
          <a:srcRect b="7866"/>
          <a:stretch>
            <a:fillRect/>
          </a:stretch>
        </p:blipFill>
        <p:spPr bwMode="auto">
          <a:xfrm>
            <a:off x="4788024" y="3140968"/>
            <a:ext cx="1978318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кожных антисептиков!!!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3124943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манипуляционном кабинете;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транспортировке пациентов;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коридоре;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входе / выходе в отделении реанимации (септического блока) и в палатах;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оказании неотложной помощи;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палате, у/ на кровати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BogushEA\Desktop\ВБИ - 08.11.2017\ФОТО - к ВБИ 2017\КАС184936.jpg"/>
          <p:cNvPicPr>
            <a:picLocks noChangeAspect="1" noChangeArrowheads="1"/>
          </p:cNvPicPr>
          <p:nvPr/>
        </p:nvPicPr>
        <p:blipFill>
          <a:blip r:embed="rId4" cstate="print"/>
          <a:srcRect t="7406" b="11130"/>
          <a:stretch>
            <a:fillRect/>
          </a:stretch>
        </p:blipFill>
        <p:spPr bwMode="auto">
          <a:xfrm>
            <a:off x="4788024" y="1412776"/>
            <a:ext cx="894971" cy="1296144"/>
          </a:xfrm>
          <a:prstGeom prst="rect">
            <a:avLst/>
          </a:prstGeom>
          <a:noFill/>
        </p:spPr>
      </p:pic>
      <p:pic>
        <p:nvPicPr>
          <p:cNvPr id="1032" name="Picture 8" descr="C:\Users\BogushEA\Desktop\ВБИ - 08.11.2017\ФОТО - к ВБИ 2017\КАС185032.jpg"/>
          <p:cNvPicPr>
            <a:picLocks noChangeAspect="1" noChangeArrowheads="1"/>
          </p:cNvPicPr>
          <p:nvPr/>
        </p:nvPicPr>
        <p:blipFill>
          <a:blip r:embed="rId5" cstate="print"/>
          <a:srcRect b="2297"/>
          <a:stretch>
            <a:fillRect/>
          </a:stretch>
        </p:blipFill>
        <p:spPr bwMode="auto">
          <a:xfrm>
            <a:off x="6876256" y="2924944"/>
            <a:ext cx="2000821" cy="3600400"/>
          </a:xfrm>
          <a:prstGeom prst="rect">
            <a:avLst/>
          </a:prstGeom>
          <a:noFill/>
        </p:spPr>
      </p:pic>
      <p:pic>
        <p:nvPicPr>
          <p:cNvPr id="1033" name="Picture 9" descr="C:\Users\BogushEA\Desktop\ВБИ - 08.11.2017\ФОТО - к ВБИ 2017\КАС185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04664"/>
            <a:ext cx="1440160" cy="2404887"/>
          </a:xfrm>
          <a:prstGeom prst="rect">
            <a:avLst/>
          </a:prstGeom>
          <a:noFill/>
        </p:spPr>
      </p:pic>
      <p:pic>
        <p:nvPicPr>
          <p:cNvPr id="1034" name="Picture 10" descr="C:\Users\BogushEA\Desktop\ВБИ - 08.11.2017\ФОТО - к ВБИ 2017\тележ. реан..jpg"/>
          <p:cNvPicPr>
            <a:picLocks noChangeAspect="1" noChangeArrowheads="1"/>
          </p:cNvPicPr>
          <p:nvPr/>
        </p:nvPicPr>
        <p:blipFill>
          <a:blip r:embed="rId7" cstate="print"/>
          <a:srcRect l="14203" r="11423"/>
          <a:stretch>
            <a:fillRect/>
          </a:stretch>
        </p:blipFill>
        <p:spPr bwMode="auto">
          <a:xfrm>
            <a:off x="251520" y="4149080"/>
            <a:ext cx="2733898" cy="235572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BogushEA\Desktop\КА\P_20170808_101352.jpg"/>
          <p:cNvPicPr>
            <a:picLocks noChangeAspect="1" noChangeArrowheads="1"/>
          </p:cNvPicPr>
          <p:nvPr/>
        </p:nvPicPr>
        <p:blipFill>
          <a:blip r:embed="rId8" cstate="print"/>
          <a:srcRect l="10801" t="29000" r="3334" b="8001"/>
          <a:stretch>
            <a:fillRect/>
          </a:stretch>
        </p:blipFill>
        <p:spPr bwMode="auto">
          <a:xfrm>
            <a:off x="3059832" y="4221088"/>
            <a:ext cx="1653784" cy="215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Изоляция пациентов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U:\ФОТО\ФОТО ОРиИТ\септ.бл\CIMG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680" y="3212976"/>
            <a:ext cx="2376264" cy="3168352"/>
          </a:xfrm>
          <a:prstGeom prst="rect">
            <a:avLst/>
          </a:prstGeom>
          <a:noFill/>
        </p:spPr>
      </p:pic>
      <p:pic>
        <p:nvPicPr>
          <p:cNvPr id="4099" name="Picture 3" descr="U:\ФОТО\ФОТО ОРиИТ\септ.бл\CIMG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212976"/>
            <a:ext cx="4224469" cy="3168352"/>
          </a:xfrm>
          <a:prstGeom prst="rect">
            <a:avLst/>
          </a:prstGeom>
          <a:noFill/>
        </p:spPr>
      </p:pic>
      <p:pic>
        <p:nvPicPr>
          <p:cNvPr id="4100" name="Picture 4" descr="U:\ФОТО\ФОТО ОРиИТ\септ.бл\CIMG1144.JPG"/>
          <p:cNvPicPr>
            <a:picLocks noChangeAspect="1" noChangeArrowheads="1"/>
          </p:cNvPicPr>
          <p:nvPr/>
        </p:nvPicPr>
        <p:blipFill>
          <a:blip r:embed="rId4" cstate="print"/>
          <a:srcRect t="42650" b="31100"/>
          <a:stretch>
            <a:fillRect/>
          </a:stretch>
        </p:blipFill>
        <p:spPr bwMode="auto">
          <a:xfrm>
            <a:off x="467544" y="1542616"/>
            <a:ext cx="8244408" cy="1623095"/>
          </a:xfrm>
          <a:prstGeom prst="rect">
            <a:avLst/>
          </a:prstGeom>
          <a:noFill/>
        </p:spPr>
      </p:pic>
      <p:pic>
        <p:nvPicPr>
          <p:cNvPr id="4101" name="Picture 5" descr="U:\ФОТО\ФОТО ОРиИТ\септ.бл\CIMG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7"/>
            <a:ext cx="2376264" cy="316835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ushEA\Desktop\ВБИ - 08.11.2017\ФОТО - к ВБИ 2017\P_20170719_150308.jpg"/>
          <p:cNvPicPr>
            <a:picLocks noChangeAspect="1" noChangeArrowheads="1"/>
          </p:cNvPicPr>
          <p:nvPr/>
        </p:nvPicPr>
        <p:blipFill>
          <a:blip r:embed="rId2" cstate="print"/>
          <a:srcRect l="9438" t="13960" b="15254"/>
          <a:stretch>
            <a:fillRect/>
          </a:stretch>
        </p:blipFill>
        <p:spPr bwMode="auto">
          <a:xfrm>
            <a:off x="7308304" y="404664"/>
            <a:ext cx="1712788" cy="2380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Искусственная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вентиляция легких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использование одноразовых дыхательных контуров;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использование пылезащитных фильтров;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использование одноразовых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вирусобактериальных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фильтров.</a:t>
            </a:r>
          </a:p>
        </p:txBody>
      </p:sp>
      <p:pic>
        <p:nvPicPr>
          <p:cNvPr id="7170" name="Picture 2" descr="C:\Users\BogushEA\Desktop\ВБИ - 08.11.2017\ФОТО - к ВБИ 2017\контур для ИВЛ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5580112" cy="313881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7" name="Picture 3" descr="C:\Users\BogushEA\Desktop\ВБИ - 08.11.2017\ФОТО - к ВБИ 2017\P_20170719_150258.jpg"/>
          <p:cNvPicPr>
            <a:picLocks noChangeAspect="1" noChangeArrowheads="1"/>
          </p:cNvPicPr>
          <p:nvPr/>
        </p:nvPicPr>
        <p:blipFill>
          <a:blip r:embed="rId4" cstate="print"/>
          <a:srcRect t="18500" b="15351"/>
          <a:stretch>
            <a:fillRect/>
          </a:stretch>
        </p:blipFill>
        <p:spPr bwMode="auto">
          <a:xfrm>
            <a:off x="539552" y="3467017"/>
            <a:ext cx="2664296" cy="313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Тепловлагообменник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«искусственный нос»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очистка вдыхаемого воздуха от пыли,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очистка от загрязнений и инфекций (благодаря имеющимся фильтрам),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увлажнение и «выравнивание» температуры входящего 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ogushEA\Desktop\ВБИ - 08.11.2017\ФОТО - к ВБИ 2017\P_20170719_151544.jpg"/>
          <p:cNvPicPr>
            <a:picLocks noChangeAspect="1" noChangeArrowheads="1"/>
          </p:cNvPicPr>
          <p:nvPr/>
        </p:nvPicPr>
        <p:blipFill>
          <a:blip r:embed="rId2" cstate="print"/>
          <a:srcRect l="9630" t="13207" r="21032"/>
          <a:stretch>
            <a:fillRect/>
          </a:stretch>
        </p:blipFill>
        <p:spPr bwMode="auto">
          <a:xfrm>
            <a:off x="467544" y="4293096"/>
            <a:ext cx="3240360" cy="2281535"/>
          </a:xfrm>
          <a:prstGeom prst="rect">
            <a:avLst/>
          </a:prstGeom>
          <a:noFill/>
        </p:spPr>
      </p:pic>
      <p:pic>
        <p:nvPicPr>
          <p:cNvPr id="6147" name="Picture 3" descr="C:\Users\BogushEA\Desktop\ВБИ - 08.11.2017\ФОТО - к ВБИ 2017\P_20170719_151654.jpg"/>
          <p:cNvPicPr>
            <a:picLocks noChangeAspect="1" noChangeArrowheads="1"/>
          </p:cNvPicPr>
          <p:nvPr/>
        </p:nvPicPr>
        <p:blipFill>
          <a:blip r:embed="rId3" cstate="print"/>
          <a:srcRect t="12201" b="17450"/>
          <a:stretch>
            <a:fillRect/>
          </a:stretch>
        </p:blipFill>
        <p:spPr bwMode="auto">
          <a:xfrm>
            <a:off x="6689102" y="3284984"/>
            <a:ext cx="2203378" cy="323939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BogushEA\Desktop\ВБИ - 08.11.2017\ФОТО - к ВБИ 2017\provox_t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2880320" cy="1913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gushEA\Desktop\ВБИ - 08.11.2017\ФОТО - к ВБИ 2017\Дезар11.jpg"/>
          <p:cNvPicPr>
            <a:picLocks noChangeAspect="1" noChangeArrowheads="1"/>
          </p:cNvPicPr>
          <p:nvPr/>
        </p:nvPicPr>
        <p:blipFill>
          <a:blip r:embed="rId2" cstate="print"/>
          <a:srcRect t="2953"/>
          <a:stretch>
            <a:fillRect/>
          </a:stretch>
        </p:blipFill>
        <p:spPr bwMode="auto">
          <a:xfrm>
            <a:off x="3203848" y="1268760"/>
            <a:ext cx="2808312" cy="4845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Чистота воздуха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 descr="C:\Users\BogushEA\Desktop\ВБИ - 08.11.2017\ФОТО - к ВБИ 2017\Деза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73380"/>
            <a:ext cx="2736304" cy="4864540"/>
          </a:xfrm>
          <a:prstGeom prst="rect">
            <a:avLst/>
          </a:prstGeom>
          <a:noFill/>
        </p:spPr>
      </p:pic>
      <p:pic>
        <p:nvPicPr>
          <p:cNvPr id="2052" name="Picture 4" descr="C:\Users\BogushEA\Desktop\ВБИ - 08.11.2017\ФОТО - к ВБИ 2017\Деза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1268761"/>
            <a:ext cx="2738903" cy="4869160"/>
          </a:xfrm>
          <a:prstGeom prst="rect">
            <a:avLst/>
          </a:prstGeom>
          <a:noFill/>
        </p:spPr>
      </p:pic>
      <p:pic>
        <p:nvPicPr>
          <p:cNvPr id="2053" name="Picture 5" descr="C:\Users\BogushEA\Desktop\ВБИ - 08.11.2017\ФОТО - к ВБИ 2017\Дезар5.jpg"/>
          <p:cNvPicPr>
            <a:picLocks noChangeAspect="1" noChangeArrowheads="1"/>
          </p:cNvPicPr>
          <p:nvPr/>
        </p:nvPicPr>
        <p:blipFill>
          <a:blip r:embed="rId5" cstate="print"/>
          <a:srcRect r="11628" b="776"/>
          <a:stretch>
            <a:fillRect/>
          </a:stretch>
        </p:blipFill>
        <p:spPr bwMode="auto">
          <a:xfrm>
            <a:off x="467544" y="4437112"/>
            <a:ext cx="273630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993900"/>
          </a:xfrm>
          <a:noFill/>
          <a:ln/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деконтаминации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помещений при помощи системы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Vapro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ure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Steris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medtehnika.com/data/catalog/catalog/images/45/276/big-276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83568" y="2276871"/>
            <a:ext cx="2257844" cy="374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img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8325"/>
            <a:ext cx="2491482" cy="310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img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3818" y="3356992"/>
            <a:ext cx="3237638" cy="272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укладки.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Готовится силами ЦСО: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ПСО;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укладок / наборов;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стерилизации.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ogushEA\Desktop\ВБИ - 08.11.2017\ФОТО - к ВБИ 2017\ЦСО 1.jpg"/>
          <p:cNvPicPr>
            <a:picLocks noChangeAspect="1" noChangeArrowheads="1"/>
          </p:cNvPicPr>
          <p:nvPr/>
        </p:nvPicPr>
        <p:blipFill>
          <a:blip r:embed="rId2" cstate="print"/>
          <a:srcRect t="2778" b="5556"/>
          <a:stretch>
            <a:fillRect/>
          </a:stretch>
        </p:blipFill>
        <p:spPr bwMode="auto">
          <a:xfrm>
            <a:off x="827584" y="3917054"/>
            <a:ext cx="2016224" cy="24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BogushEA\Desktop\ВБИ - 08.11.2017\ФОТО - к ВБИ 2017\ЦС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9705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BogushEA\Desktop\ВБИ - 08.11.2017\ФОТО - к ВБИ 2017\ЦСО 3.jpg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732240" y="2780928"/>
            <a:ext cx="163218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BogushEA\Desktop\ВБИ - 08.11.2017\ФОТО - к ВБИ 2017\ЦСО 5.jpg"/>
          <p:cNvPicPr>
            <a:picLocks noChangeAspect="1" noChangeArrowheads="1"/>
          </p:cNvPicPr>
          <p:nvPr/>
        </p:nvPicPr>
        <p:blipFill>
          <a:blip r:embed="rId5" cstate="print"/>
          <a:srcRect l="7021"/>
          <a:stretch>
            <a:fillRect/>
          </a:stretch>
        </p:blipFill>
        <p:spPr bwMode="auto">
          <a:xfrm>
            <a:off x="6516216" y="3933055"/>
            <a:ext cx="1728192" cy="247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BogushEA\Desktop\ВБИ - 08.11.2017\ФОТО - к ВБИ 2017\ЦСО 6.jpg"/>
          <p:cNvPicPr>
            <a:picLocks noChangeAspect="1" noChangeArrowheads="1"/>
          </p:cNvPicPr>
          <p:nvPr/>
        </p:nvPicPr>
        <p:blipFill>
          <a:blip r:embed="rId6" cstate="print"/>
          <a:srcRect l="7486" t="8422"/>
          <a:stretch>
            <a:fillRect/>
          </a:stretch>
        </p:blipFill>
        <p:spPr bwMode="auto">
          <a:xfrm rot="5400000">
            <a:off x="6460442" y="1036502"/>
            <a:ext cx="1452315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260</Words>
  <Application>Microsoft Office PowerPoint</Application>
  <PresentationFormat>Экран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Профилактика внутрибольничных инфекций как важнейшая составляющая качества и безопасности медицинской помощи</vt:lpstr>
      <vt:lpstr>Предотвращение передачи инфекции:</vt:lpstr>
      <vt:lpstr>Доступность кожных антисептиков!!!</vt:lpstr>
      <vt:lpstr>Изоляция пациентов</vt:lpstr>
      <vt:lpstr>Искусственная вентиляция легких</vt:lpstr>
      <vt:lpstr>Тепловлагообменник -  «искусственный нос»</vt:lpstr>
      <vt:lpstr>Чистота воздуха</vt:lpstr>
      <vt:lpstr>Процедура деконтаминации помещений при помощи системы Vapro Sure® Steris</vt:lpstr>
      <vt:lpstr>Индивидуальные укладки.</vt:lpstr>
      <vt:lpstr>Одноразовые наборы.</vt:lpstr>
      <vt:lpstr>Одноразовые расходные материалы.</vt:lpstr>
      <vt:lpstr>Индивидуальный подход к каждому пациенту</vt:lpstr>
      <vt:lpstr>ЕВРОПЕЙСКИЙ СТАНДАРТ ОБРАБОТКИ РУК, EN 1500</vt:lpstr>
      <vt:lpstr>Возможные способы предотвращения ВБИ своими силами</vt:lpstr>
      <vt:lpstr>НЕОБХОДИМО  СОБЛЮДАТЬ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внутрибольничных инфекций как важнейшая составляющая качества и безопасности медицинской помощи</dc:title>
  <dc:creator>Богуш Екатерина Александровна</dc:creator>
  <cp:lastModifiedBy>Богуш Екатерина Александровна</cp:lastModifiedBy>
  <cp:revision>348</cp:revision>
  <dcterms:created xsi:type="dcterms:W3CDTF">2017-07-17T07:48:06Z</dcterms:created>
  <dcterms:modified xsi:type="dcterms:W3CDTF">2017-11-08T05:44:20Z</dcterms:modified>
</cp:coreProperties>
</file>