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</p:sldMasterIdLst>
  <p:notesMasterIdLst>
    <p:notesMasterId r:id="rId46"/>
  </p:notesMasterIdLst>
  <p:sldIdLst>
    <p:sldId id="256" r:id="rId2"/>
    <p:sldId id="301" r:id="rId3"/>
    <p:sldId id="285" r:id="rId4"/>
    <p:sldId id="264" r:id="rId5"/>
    <p:sldId id="257" r:id="rId6"/>
    <p:sldId id="258" r:id="rId7"/>
    <p:sldId id="265" r:id="rId8"/>
    <p:sldId id="266" r:id="rId9"/>
    <p:sldId id="267" r:id="rId10"/>
    <p:sldId id="286" r:id="rId11"/>
    <p:sldId id="268" r:id="rId12"/>
    <p:sldId id="269" r:id="rId13"/>
    <p:sldId id="274" r:id="rId14"/>
    <p:sldId id="270" r:id="rId15"/>
    <p:sldId id="272" r:id="rId16"/>
    <p:sldId id="275" r:id="rId17"/>
    <p:sldId id="259" r:id="rId18"/>
    <p:sldId id="316" r:id="rId19"/>
    <p:sldId id="313" r:id="rId20"/>
    <p:sldId id="287" r:id="rId21"/>
    <p:sldId id="276" r:id="rId22"/>
    <p:sldId id="290" r:id="rId23"/>
    <p:sldId id="288" r:id="rId24"/>
    <p:sldId id="300" r:id="rId25"/>
    <p:sldId id="280" r:id="rId26"/>
    <p:sldId id="282" r:id="rId27"/>
    <p:sldId id="283" r:id="rId28"/>
    <p:sldId id="260" r:id="rId29"/>
    <p:sldId id="315" r:id="rId30"/>
    <p:sldId id="261" r:id="rId31"/>
    <p:sldId id="279" r:id="rId32"/>
    <p:sldId id="292" r:id="rId33"/>
    <p:sldId id="299" r:id="rId34"/>
    <p:sldId id="278" r:id="rId35"/>
    <p:sldId id="297" r:id="rId36"/>
    <p:sldId id="296" r:id="rId37"/>
    <p:sldId id="289" r:id="rId38"/>
    <p:sldId id="262" r:id="rId39"/>
    <p:sldId id="303" r:id="rId40"/>
    <p:sldId id="305" r:id="rId41"/>
    <p:sldId id="307" r:id="rId42"/>
    <p:sldId id="309" r:id="rId43"/>
    <p:sldId id="311" r:id="rId44"/>
    <p:sldId id="26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21" autoAdjust="0"/>
    <p:restoredTop sz="94660"/>
  </p:normalViewPr>
  <p:slideViewPr>
    <p:cSldViewPr>
      <p:cViewPr varScale="1">
        <p:scale>
          <a:sx n="55" d="100"/>
          <a:sy n="55" d="100"/>
        </p:scale>
        <p:origin x="-75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dirty="0">
                <a:solidFill>
                  <a:srgbClr val="002060"/>
                </a:solidFill>
              </a:rPr>
              <a:t>Источники </a:t>
            </a:r>
            <a:r>
              <a:rPr lang="ru-RU" sz="3200" dirty="0" smtClean="0">
                <a:solidFill>
                  <a:srgbClr val="002060"/>
                </a:solidFill>
              </a:rPr>
              <a:t>ИСМП</a:t>
            </a:r>
            <a:endParaRPr lang="ru-RU" sz="32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30577916052567283"/>
          <c:y val="1.0624656162702141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микрозагрязнений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медработник 70-80%</c:v>
                </c:pt>
                <c:pt idx="1">
                  <c:v>оборудование (15-20%)</c:v>
                </c:pt>
                <c:pt idx="2">
                  <c:v>окружающая среда (5-10%)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20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3116129581024549"/>
          <c:y val="0.33628754667170302"/>
          <c:w val="0.29940473955008157"/>
          <c:h val="0.3156185457305286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tif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0.09816</cdr:x>
      <cdr:y>0.14343</cdr:y>
    </cdr:to>
    <cdr:pic>
      <cdr:nvPicPr>
        <cdr:cNvPr id="2" name="Picture 2" descr="C:\Users\Larisa\Desktop\эмблема больницы.tif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857256" cy="85725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1AF7A-858F-430A-808E-74EF2D57C165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A61C6-ADA0-4617-867B-57EB3F259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0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A61C6-ADA0-4617-867B-57EB3F25935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6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EA8A9-81FC-4A5D-B94D-B122385CF953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0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ADB1F-A36E-4AB6-B62B-F236B6B8B430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52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EC59-4796-46CA-B0EF-AD19F079E35C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58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E1C4-B15D-4FBB-9A7E-F30C4B6B96DF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1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7B92D-D5F3-4E19-A50C-30D22EE993AD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1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8069-A2A3-43B6-B636-1A5A90935203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3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58FA-CF37-4436-89EA-15A5860DCCE9}" type="datetime1">
              <a:rPr lang="ru-RU" smtClean="0"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8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143-983B-4492-B939-48003C1A8C7B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7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9C2E-D091-4DDB-8673-53F04FD71B92}" type="datetime1">
              <a:rPr lang="ru-RU" smtClean="0"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9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F738-7DDA-4B67-8C16-23C98A4B1793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28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03B1-4A14-405E-BC96-91C88D18C57D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6319D-2C12-4329-8020-DFD31D750451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8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tiff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563616" cy="403244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Профилактика ИСМП при оказании медицинской помощи в отделении реанимации и интенсивной терапии для недоношенных и новорожденных детей</a:t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 smtClean="0">
                <a:solidFill>
                  <a:schemeClr val="tx2"/>
                </a:solidFill>
              </a:rPr>
              <a:t> ГБУЗСО СДГКБ №1 </a:t>
            </a:r>
            <a:r>
              <a:rPr lang="ru-RU" sz="3200" dirty="0" err="1" smtClean="0">
                <a:solidFill>
                  <a:schemeClr val="tx2"/>
                </a:solidFill>
              </a:rPr>
              <a:t>им.Н.Н.Ивановой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228536"/>
            <a:ext cx="4816228" cy="3343736"/>
          </a:xfrm>
        </p:spPr>
        <p:txBody>
          <a:bodyPr>
            <a:norm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</a:t>
            </a:r>
          </a:p>
          <a:p>
            <a:pPr algn="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Кочкурова Елена Викторовна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789040"/>
            <a:ext cx="381030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000132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77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05664" cy="201622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САНИТАРНЫЕ ТРЕБОВАНИЯ</a:t>
            </a: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смесители с локтевым управлением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дозаторы с антисептиком и жидким мылом</a:t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диспенсеры одноразовых салфеток для рук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5" name="Picture 5" descr="C:\Documents and Settings\Anastasia\Рабочий стол\картинки\i7YHAFXG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596" y="2428868"/>
            <a:ext cx="4500594" cy="401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Anastasia\Рабочий стол\картинки\660_health_washing_h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357430"/>
            <a:ext cx="3857652" cy="37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достижения эффективного </a:t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мытья и обеззараживания рук </a:t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необходимо соблюдать: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916832"/>
            <a:ext cx="7308800" cy="420933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коротко подстриженные ногти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отсутствие искусственных ногтей, лака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отсутствие на руках колец перстней и других ювелирных украшений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длинна рукава 3/4.</a:t>
            </a:r>
          </a:p>
          <a:p>
            <a:endParaRPr lang="ru-RU" dirty="0"/>
          </a:p>
        </p:txBody>
      </p:sp>
      <p:pic>
        <p:nvPicPr>
          <p:cNvPr id="5" name="Picture 2" descr="F:\но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4572008"/>
            <a:ext cx="2817338" cy="20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tsclient\flash\sdb1\картинки\d33da0671b382d36af6f32dfc5eef800thumb640x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4643446"/>
            <a:ext cx="2939395" cy="1946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Обязательная гигиена и обработка рук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" name="Содержимое 3" descr="IMG_46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426" y="1600200"/>
            <a:ext cx="3395148" cy="4525963"/>
          </a:xfrm>
          <a:ln w="63500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1844825"/>
            <a:ext cx="2105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 проведением асептических мероприятий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500033" y="4139002"/>
            <a:ext cx="1571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контакта с пациентом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388" y="2214554"/>
            <a:ext cx="250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и после контакта с окружающим оборудованием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5165" y="3429000"/>
            <a:ext cx="1500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контакта с пациентом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6858000" y="4572009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контакта с биологическими жидкостями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2267744" y="2500306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1614491" y="3858317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5286380" y="221455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5940184" y="3648349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5857884" y="5000636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Мыть руки необходимо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сразу  как сняты перчатки, 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 и после контакта с пациентом и 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каждый раз после контакта с кровью, биологическими жидкостями, секретами, выделениями 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потенциально контаминированными предметами и оборудованием. </a:t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снятия перчаток и между контактами с пациентами руки моют с мылом или обрабатывают спиртосодержащим кожным антисептиком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Picture 2" descr="C:\Documents and Settings\Anastasia\Рабочий стол\конф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77" y="142852"/>
            <a:ext cx="2415903" cy="17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7" y="928670"/>
            <a:ext cx="9151437" cy="71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Центральный венозный доступ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Катетеризация пупочной, подключичной, бедренной, яремной вены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Постановка центральной глубокой венозной силиконовой линии (ГВЛ).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Важно учитывать: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грамотный уход, с соблюдением правил                асептики;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4290"/>
            <a:ext cx="8229600" cy="12858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Профилактика инфекций кровотока (КАИК)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\\tsclient\flash\sdb1\фотографии\IMG_5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6"/>
            <a:ext cx="2783384" cy="1857379"/>
          </a:xfrm>
          <a:prstGeom prst="rect">
            <a:avLst/>
          </a:prstGeom>
          <a:noFill/>
        </p:spPr>
      </p:pic>
      <p:pic>
        <p:nvPicPr>
          <p:cNvPr id="1027" name="Picture 3" descr="\\tsclient\flash\sdb1\фотографии\IMG_5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000396" cy="2103180"/>
          </a:xfrm>
          <a:prstGeom prst="rect">
            <a:avLst/>
          </a:prstGeom>
          <a:noFill/>
        </p:spPr>
      </p:pic>
      <p:pic>
        <p:nvPicPr>
          <p:cNvPr id="1028" name="Picture 4" descr="\\tsclient\flash\sdb1\фотографии\IMG_5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928670"/>
            <a:ext cx="1857388" cy="1942853"/>
          </a:xfrm>
          <a:prstGeom prst="rect">
            <a:avLst/>
          </a:prstGeom>
          <a:noFill/>
        </p:spPr>
      </p:pic>
      <p:pic>
        <p:nvPicPr>
          <p:cNvPr id="1029" name="Picture 5" descr="\\tsclient\flash\sdb1\фотографии\IMG_519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1357298"/>
            <a:ext cx="2641600" cy="17653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4" y="3071810"/>
            <a:ext cx="3786214" cy="178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4714884"/>
            <a:ext cx="364333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m_kozlova\Desktop\20140121_1526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2756" y="3536833"/>
            <a:ext cx="2933391" cy="2289097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84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Стрелка влево 5"/>
          <p:cNvSpPr/>
          <p:nvPr/>
        </p:nvSpPr>
        <p:spPr>
          <a:xfrm>
            <a:off x="7000892" y="4286256"/>
            <a:ext cx="185738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Открытый порт для введения в/</a:t>
            </a:r>
            <a:r>
              <a:rPr lang="ru-RU" dirty="0" err="1" smtClean="0"/>
              <a:t>в</a:t>
            </a:r>
            <a:r>
              <a:rPr lang="ru-RU" dirty="0" smtClean="0"/>
              <a:t> назначений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1285860"/>
            <a:ext cx="192882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Минимум размыкание системы</a:t>
            </a: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Венозный доступ (п.к,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гвл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 descr="\\tsclient\flash\sdb1\фотографии\IMG_52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143380"/>
            <a:ext cx="2864930" cy="2381964"/>
          </a:xfrm>
          <a:prstGeom prst="rect">
            <a:avLst/>
          </a:prstGeom>
          <a:noFill/>
        </p:spPr>
      </p:pic>
      <p:pic>
        <p:nvPicPr>
          <p:cNvPr id="2051" name="Picture 3" descr="\\tsclient\flash\sdb1\фотографии\IMG_5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143380"/>
            <a:ext cx="3009886" cy="2286016"/>
          </a:xfrm>
          <a:prstGeom prst="rect">
            <a:avLst/>
          </a:prstGeom>
          <a:noFill/>
        </p:spPr>
      </p:pic>
      <p:pic>
        <p:nvPicPr>
          <p:cNvPr id="2052" name="Picture 4" descr="\\tsclient\flash\sdb1\фотографии\IMG_5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143380"/>
            <a:ext cx="2286016" cy="238196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6773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1628800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Перед каждым прикосновением к удлинителями, шприцами ПП или места пункции вены тщательно вымыть руки !!!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1982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году для оказания экстренной помощи тяжелым новорождённым детям в родильных домах города и для более эффективного выхаживания недоношенных детей  открыт пост интенсивной терапии для недоношенных детей на 6 коек. 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настоящее время отделение развернуто на 18 коек, где оказываются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высокотехнологичные виды помощи.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2428868"/>
            <a:ext cx="735808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2428868"/>
            <a:ext cx="857256" cy="857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265664" y="526473"/>
            <a:ext cx="3999958" cy="45727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" name="Picture 2" descr="\\tsclient\flash\sdb1\фотографии\IMG_5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500042"/>
            <a:ext cx="4677670" cy="3311228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000892" y="1600201"/>
            <a:ext cx="1685908" cy="30432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Содержимое 3" descr="DSCN8197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tretch>
            <a:fillRect/>
          </a:stretch>
        </p:blipFill>
        <p:spPr>
          <a:xfrm>
            <a:off x="4265622" y="3876110"/>
            <a:ext cx="4664096" cy="271992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54958"/>
            <a:ext cx="1143040" cy="1071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3598615" cy="41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000240"/>
            <a:ext cx="364333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85918" y="428605"/>
            <a:ext cx="5072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Схема проведения ГВЛ и определение места пункции 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7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10" y="142852"/>
            <a:ext cx="1143040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\\tsclient\flash\sdc1\постановка гвл женя\DSCN81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0736"/>
            <a:ext cx="2881002" cy="2160752"/>
          </a:xfrm>
          <a:prstGeom prst="rect">
            <a:avLst/>
          </a:prstGeom>
          <a:noFill/>
        </p:spPr>
      </p:pic>
      <p:pic>
        <p:nvPicPr>
          <p:cNvPr id="25602" name="Picture 2" descr="\\tsclient\flash\sdc1\постановка гвл женя\DSCN8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5" y="2561463"/>
            <a:ext cx="2989918" cy="2010545"/>
          </a:xfrm>
          <a:prstGeom prst="rect">
            <a:avLst/>
          </a:prstGeom>
          <a:noFill/>
        </p:spPr>
      </p:pic>
      <p:pic>
        <p:nvPicPr>
          <p:cNvPr id="25603" name="Picture 3" descr="\\tsclient\flash\sdc1\постановка гвл женя\DSCN8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571744"/>
            <a:ext cx="2318209" cy="1969229"/>
          </a:xfrm>
          <a:prstGeom prst="rect">
            <a:avLst/>
          </a:prstGeom>
          <a:noFill/>
        </p:spPr>
      </p:pic>
      <p:pic>
        <p:nvPicPr>
          <p:cNvPr id="25604" name="Picture 4" descr="\\tsclient\flash\sdc1\постановка гвл женя\DSCN8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73382"/>
            <a:ext cx="3214710" cy="2411032"/>
          </a:xfrm>
          <a:prstGeom prst="rect">
            <a:avLst/>
          </a:prstGeom>
          <a:noFill/>
        </p:spPr>
      </p:pic>
      <p:pic>
        <p:nvPicPr>
          <p:cNvPr id="25605" name="Picture 5" descr="\\tsclient\flash\sdc1\постановка гвл женя\DSCN8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5" y="4714884"/>
            <a:ext cx="2741127" cy="2000264"/>
          </a:xfrm>
          <a:prstGeom prst="rect">
            <a:avLst/>
          </a:prstGeom>
          <a:noFill/>
        </p:spPr>
      </p:pic>
      <p:pic>
        <p:nvPicPr>
          <p:cNvPr id="25608" name="Picture 8" descr="\\tsclient\flash\sdc1\постановка гвл женя\DSCN81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6831" y="142852"/>
            <a:ext cx="3654965" cy="2248089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214810" y="4714884"/>
            <a:ext cx="3071834" cy="20265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Привила работы с глубокой венозной линией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862344" cy="5239484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Обработать руки антисептиком;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Работать только в  стерильных перчатках;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Следить: за герметичностью соединения линии и бабочки, а также всей 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инфузионной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системы;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Следить за постоянством 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инфузии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допускать забор крови из ГВЛ; 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Не переливать в ГВЛ кровь  и компоненты крови, т.к. это влечет за собой 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тромбирование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ГВЛ;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менять самостоятельно фиксирующую повязку, во избежание изменения глубины нахождения катетера;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Добавить в  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инфузионную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среду гепарин по назначению врача;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Применять бактериальные фильтры на 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инфузионные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системы.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Следить: цветом конечности, в которую установлена ГВЛ;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C32D2E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Удалить ГВЛ может только врач.</a:t>
            </a:r>
          </a:p>
          <a:p>
            <a:pPr>
              <a:buFont typeface="Arial" pitchFamily="34" charset="0"/>
              <a:buChar char="•"/>
            </a:pP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1451" y="3717031"/>
            <a:ext cx="3459832" cy="270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1451" y="1052736"/>
            <a:ext cx="3419872" cy="23762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Использование стерильных пеленок, салфеток, наклеек для создания </a:t>
            </a:r>
            <a:r>
              <a:rPr lang="ru-RU" sz="2800" dirty="0" err="1" smtClean="0">
                <a:solidFill>
                  <a:schemeClr val="tx2"/>
                </a:solidFill>
              </a:rPr>
              <a:t>микробарьера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57256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Противопоказания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Кожная инфекция на месте введения катетера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(сыпь, воспаление, покраснение);</a:t>
            </a:r>
          </a:p>
          <a:p>
            <a:pPr lvl="1">
              <a:buFont typeface="Arial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Нарушения целостности кожного покрова;</a:t>
            </a:r>
          </a:p>
          <a:p>
            <a:pPr lvl="1">
              <a:buFont typeface="Arial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Нарушения свёртываемости крови (опасность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большой потери крови);</a:t>
            </a:r>
          </a:p>
          <a:p>
            <a:pPr lvl="1">
              <a:buFont typeface="Arial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Местные кровоизлияния (синяки, припухлость);</a:t>
            </a:r>
          </a:p>
          <a:p>
            <a:pPr>
              <a:buNone/>
            </a:pP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10" y="142852"/>
            <a:ext cx="1143040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96" y="3500438"/>
            <a:ext cx="3781425" cy="269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1600200"/>
            <a:ext cx="4500594" cy="4525963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Место ввода (укола) катетера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endParaRPr lang="ru-RU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marL="45720" indent="0"/>
            <a:r>
              <a:rPr lang="ru-RU" dirty="0" smtClean="0">
                <a:solidFill>
                  <a:schemeClr val="tx2"/>
                </a:solidFill>
              </a:rPr>
              <a:t>Прозрачной наклейкой или пластырем;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18125"/>
            <a:ext cx="3999388" cy="281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357166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Фиксировать стерильной повязкой!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УХОД ЗА ГВЛ КАТЕТЕРОМ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Picture 2" descr="C:\Documents and Settings\Anastasia\Рабочий стол\Новая папка (5)\DSC027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5" y="1857365"/>
            <a:ext cx="4231329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608512" cy="4853136"/>
          </a:xfrm>
        </p:spPr>
        <p:txBody>
          <a:bodyPr>
            <a:normAutofit/>
          </a:bodyPr>
          <a:lstStyle/>
          <a:p>
            <a:pPr marL="502920" indent="-457200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 вводимым растворам добавить гепарин (0,5-1 ЕД/мл);</a:t>
            </a:r>
          </a:p>
          <a:p>
            <a:pPr marL="502920" indent="-457200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Проводить постоянную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инфузию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со скорость как минимум 1 мл/ч;</a:t>
            </a:r>
          </a:p>
          <a:p>
            <a:pPr marL="502920" indent="-457200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рекомендуется перелить препараты крови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из‐за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опасности закупорки катетера</a:t>
            </a:r>
            <a:r>
              <a:rPr lang="ru-RU" dirty="0" smtClean="0">
                <a:solidFill>
                  <a:schemeClr val="tx2"/>
                </a:solidFill>
              </a:rPr>
              <a:t>;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114" y="142852"/>
            <a:ext cx="990635" cy="92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6500858" cy="92871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Безопасность 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пациентов 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проведении ИВЛ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2285992"/>
            <a:ext cx="4100264" cy="40953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Частым осложнением ИВЛ являются инфекции нижних дыхательных путей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ru-RU" dirty="0" smtClean="0">
                <a:solidFill>
                  <a:schemeClr val="accent1"/>
                </a:solidFill>
              </a:rPr>
              <a:t>бронхиты и пневмонии.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У пациентов ОРИТ  снижен иммунитет.</a:t>
            </a:r>
          </a:p>
        </p:txBody>
      </p:sp>
      <p:pic>
        <p:nvPicPr>
          <p:cNvPr id="17409" name="Picture 1" descr="\\tsclient\flash\sdb1\фотки 2 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44162" y="-7501014"/>
            <a:ext cx="2400000" cy="180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215086"/>
            <a:ext cx="4176463" cy="250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5" name="Picture 1" descr="\\tsclient\flash\sdd1\фото для Кочкуровой\детки\DSC02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14290"/>
            <a:ext cx="2428860" cy="2024079"/>
          </a:xfrm>
          <a:prstGeom prst="rect">
            <a:avLst/>
          </a:prstGeom>
          <a:noFill/>
        </p:spPr>
      </p:pic>
      <p:pic>
        <p:nvPicPr>
          <p:cNvPr id="5" name="Picture 1" descr="C:\Users\kochkurova.ev\Desktop\аспирационная система\IMG-db11a28da69ccafb91088dcadb9397a5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42910" y="3933825"/>
            <a:ext cx="2143140" cy="2376488"/>
          </a:xfrm>
          <a:prstGeom prst="rect">
            <a:avLst/>
          </a:prstGeom>
          <a:noFill/>
        </p:spPr>
      </p:pic>
      <p:pic>
        <p:nvPicPr>
          <p:cNvPr id="21506" name="Picture 2" descr="C:\Users\kochkurova.ev\Desktop\аспирационная система\IMG-9d57b124b54d2ca6b1bf5be59180c686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3929066"/>
            <a:ext cx="1828800" cy="2357454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2199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Профилактика: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Санация только по показаниям, соблюдение правил асептики.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Использовать катетеры с предохранительными клапанами или Т- образный </a:t>
            </a:r>
            <a:r>
              <a:rPr lang="ru-RU" b="1" dirty="0" err="1" smtClean="0">
                <a:solidFill>
                  <a:srgbClr val="FF0000"/>
                </a:solidFill>
              </a:rPr>
              <a:t>коннектор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Использование закрытых систем для санации- позволяют оптимально уменьшать эпизоды гипоксии,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уменьшает риск инфицирования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Приподнятое положение головного конца кровати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35-45</a:t>
            </a:r>
            <a:r>
              <a:rPr lang="en-US" dirty="0" smtClean="0">
                <a:solidFill>
                  <a:schemeClr val="tx2"/>
                </a:solidFill>
              </a:rPr>
              <a:t>^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Профилактика желудочной аспирации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Соблюдение правил асептики и антисептики одноразовые дыхательные контуры,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своевременное удаление конденсата,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использование стерильных растворов для увлажнения воздуха,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смена ёмкости для аспирата</a:t>
            </a:r>
          </a:p>
          <a:p>
            <a:endParaRPr lang="ru-RU" dirty="0"/>
          </a:p>
        </p:txBody>
      </p:sp>
      <p:pic>
        <p:nvPicPr>
          <p:cNvPr id="5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10" y="142852"/>
            <a:ext cx="1143040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714357"/>
            <a:ext cx="707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800" b="1" dirty="0" smtClean="0">
                <a:latin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237576"/>
            <a:ext cx="86073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целях предупреждения возникновения и распространения ИСМП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СГДКБ № 1 им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Ивановой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своевременно и в полном объеме проводятся мероприятия: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организационные 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лечебно-профилактические 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санитарно-противоэпидемические</a:t>
            </a:r>
          </a:p>
        </p:txBody>
      </p:sp>
      <p:pic>
        <p:nvPicPr>
          <p:cNvPr id="5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4" y="142852"/>
            <a:ext cx="857256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60648"/>
            <a:ext cx="2928958" cy="29540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Совместное пребывание матери и ребенка в ОРИТ</a:t>
            </a:r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охожее изображени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5074" y="1071546"/>
            <a:ext cx="2589256" cy="171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7044" y="3429000"/>
            <a:ext cx="3561182" cy="305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\\tsclient\flash\sdb1\фото\20080526-161431-7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7158" y="214290"/>
            <a:ext cx="2107419" cy="2809893"/>
          </a:xfrm>
          <a:prstGeom prst="rect">
            <a:avLst/>
          </a:prstGeom>
          <a:noFill/>
        </p:spPr>
      </p:pic>
      <p:pic>
        <p:nvPicPr>
          <p:cNvPr id="16385" name="Picture 1" descr="\\tsclient\flash\sdc1\мигунова маша\DSCN7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571876"/>
            <a:ext cx="2936916" cy="3056560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1855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79512" y="448370"/>
            <a:ext cx="882659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время пребывания в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отделении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недоношенному ребенку необходимо общение с матерью!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Малыш должен слышать материнский голос, чувствовать ее тепло, а это достигается методом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"кенгуру".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Этот метод выхаживания недоношенных детей впервые был применен в тех бедных и слаборазвитых странах, где по чисто экономическим причинам не было средств обеспечить всех недоношенных детей кувезами, оснащенными оборудованием для поддержания постоянной температуры.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\\tsclient\flash\sdb1\фото\0.15.preem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234532"/>
            <a:ext cx="504612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\\tsclient\flash\sdb1\фото\narodnoe-lechenie-kurinoj-zhopki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439176" y="5938854"/>
            <a:ext cx="566928" cy="853440"/>
          </a:xfrm>
          <a:prstGeom prst="rect">
            <a:avLst/>
          </a:prstGeom>
          <a:noFill/>
        </p:spPr>
      </p:pic>
      <p:pic>
        <p:nvPicPr>
          <p:cNvPr id="5" name="Picture 3" descr="C:\Users\Larisa\Desktop\недоношенные фото\1922506_87972-7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9256" y="3214686"/>
            <a:ext cx="3214350" cy="316311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245340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 Кенгуру </a:t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kangaroo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mother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care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KMC) –</a:t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это способ выхаживания недоношенных детей, при котором максимально задействуется физический контакт </a:t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«кожа к коже», малыша и матери.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492896"/>
            <a:ext cx="8219256" cy="42222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Он основан на том, как мамы-кенгуру носят своих малышей в кармане на животе.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Ребенка ежедневно, от одного до нескольких часов в день, раздетым лицом к маме, в шапочке, выкладывают на обнаженную грудь матери или (отца),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накрывают пеленками и теплым одеялом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Picture 5" descr="\\tsclient\flash\sdb1\фото\narodnoe-lechenie-kurinoj-zhopki_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15338" y="5643578"/>
            <a:ext cx="790766" cy="1148716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89971"/>
            <a:ext cx="8322096" cy="1626861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Материнское тепло прекрасно согревает ребенка и температура его тела поддерживается на должном уровне. </a:t>
            </a:r>
            <a:br>
              <a:rPr lang="ru-RU" sz="2800" dirty="0" smtClean="0">
                <a:solidFill>
                  <a:schemeClr val="tx2"/>
                </a:solidFill>
              </a:rPr>
            </a:br>
            <a:endParaRPr lang="ru-RU" sz="2800" dirty="0"/>
          </a:p>
        </p:txBody>
      </p:sp>
      <p:pic>
        <p:nvPicPr>
          <p:cNvPr id="4" name="Picture 3" descr="\\tsclient\flash\sdb1\фото\kangaroo-care-ci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3568" y="1556792"/>
            <a:ext cx="7704856" cy="5198293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034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132856"/>
            <a:ext cx="7488832" cy="158417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Дыхание, сердцебиение, насыщение крови кислородом у ребенка становится более  стабильным;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кожа новорожденного заселяется микрофлорой матери или отца, что способствует процессу выздоровления. </a:t>
            </a:r>
          </a:p>
        </p:txBody>
      </p:sp>
      <p:pic>
        <p:nvPicPr>
          <p:cNvPr id="6" name="Picture 5" descr="\\tsclient\flash\sdb1\фото\narodnoe-lechenie-kurinoj-zhopki_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04367" y="4528945"/>
            <a:ext cx="1263257" cy="190167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5821354" y="3719537"/>
            <a:ext cx="2469843" cy="29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vapochatkov\Desktop\Вскармливание\DSC01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4818"/>
            <a:ext cx="3312368" cy="274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04664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К этому методу выхаживания мы переходим, по назначению врача, даже  когда при относительно удовлетворительном состоянии малыш все еще нуждается в искусственной терморегуляции, частичной вентиляции легких и наблюдении за сердцебиением и дыханием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Давно известно, что при использовании метода «кенгуру» 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недоношенных детей в отделениях интенсивной терапии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916832"/>
            <a:ext cx="7571184" cy="440776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уменьшаются эпизоды апноэ,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tx2"/>
                </a:solidFill>
              </a:rPr>
              <a:t>меньшается</a:t>
            </a:r>
            <a:r>
              <a:rPr lang="ru-RU" dirty="0" smtClean="0">
                <a:solidFill>
                  <a:schemeClr val="tx2"/>
                </a:solidFill>
              </a:rPr>
              <a:t> восприятие боли,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они  быстрее набирают вес,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 раньше начинают сосать грудь,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</a:rPr>
              <a:t>У матери  увеличивается количество молока и удваивает шансы на успешное грудное вскармливание</a:t>
            </a:r>
            <a:r>
              <a:rPr lang="ru-RU" sz="2800" dirty="0" smtClean="0">
                <a:solidFill>
                  <a:schemeClr val="tx2"/>
                </a:solidFill>
              </a:rPr>
              <a:t>. </a:t>
            </a:r>
          </a:p>
          <a:p>
            <a:pPr>
              <a:buFont typeface="Wingdings" pitchFamily="2" charset="2"/>
              <a:buChar char="ü"/>
            </a:pP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Picture 5" descr="\\tsclient\flash\sdb1\фото\narodnoe-lechenie-kurinoj-zhopki_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4984" y="5661248"/>
            <a:ext cx="566928" cy="85344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Если состояние ребёнка позволяет присутствие мамы:  кормление, уход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( смена подгузника), помогают при проведении ингаляции,  во время смены постельного белья.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4337" name="Picture 1" descr="\\tsclient\flash\sdd1\фото для Кочкуровой\детки\DSCN9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500438"/>
            <a:ext cx="3137304" cy="3096914"/>
          </a:xfrm>
          <a:prstGeom prst="rect">
            <a:avLst/>
          </a:prstGeom>
          <a:noFill/>
        </p:spPr>
      </p:pic>
      <p:pic>
        <p:nvPicPr>
          <p:cNvPr id="11266" name="Picture 2" descr="F:\фотографии\фото для стенда 2015\DSCN7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3" y="3571876"/>
            <a:ext cx="2291917" cy="316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0" y="142852"/>
            <a:ext cx="1071570" cy="935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323528" y="-99392"/>
            <a:ext cx="6264696" cy="389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214282" y="3786190"/>
            <a:ext cx="8498686" cy="295118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Успешное выхаживание недоношенных детей,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детей с выявленными патологиями, помимо проведения лечебных мероприятий, во многом зависит от организации правильного питания. </a:t>
            </a:r>
          </a:p>
          <a:p>
            <a:pPr algn="ctr"/>
            <a:r>
              <a:rPr lang="ru-RU" sz="2400" u="sng" dirty="0" smtClean="0">
                <a:solidFill>
                  <a:srgbClr val="FF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И основополагающим моментом здесь является грудное вскармливание!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9" name="Picture 5" descr="\\tsclient\flash\sdb1\фото\narodnoe-lechenie-kurinoj-zhopki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65587" y="1988840"/>
            <a:ext cx="1071570" cy="1578278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2"/>
                </a:solidFill>
              </a:rPr>
              <a:t>Проведение гигиенических ванн в условиях ОРН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Купание- это важный фактор, влияющий на терморегуляцию в раннем неонатальном периоде, особенно для младенцев сроком до 37 недель </a:t>
            </a:r>
            <a:r>
              <a:rPr lang="ru-RU" dirty="0" err="1" smtClean="0">
                <a:solidFill>
                  <a:schemeClr val="tx2"/>
                </a:solidFill>
              </a:rPr>
              <a:t>гестации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Методики купания: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Купание в ванночке с погружением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 Купание в пелёнке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Первое купание можно проводить когда ребенок способен удерживать температуру тела!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814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357298"/>
            <a:ext cx="4152752" cy="4134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1906" y="1160039"/>
            <a:ext cx="4030616" cy="4013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643042" y="214290"/>
            <a:ext cx="4768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Купание в ванночке с погружением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2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7758138" cy="50006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жедневное, тщательное, сознательное и неукоснительное выполнение требований санитарно-гигиенического и противоэпидемического режима при исполнения своих профессиональных обязанностей и составляет основу перечня мероприятий по профилактике ИСМП, что позволяет в значительной степени снизить риск заболеваний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nastasia\Рабочий стол\картинки\4461_2662151736_1430995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9" y="5149060"/>
            <a:ext cx="1944216" cy="145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190" y="1406397"/>
            <a:ext cx="4045206" cy="4045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9122" y="1295239"/>
            <a:ext cx="4156365" cy="4156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14480" y="285728"/>
            <a:ext cx="5143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Купание в пелёнке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38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566" y="1391715"/>
            <a:ext cx="4066415" cy="4066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7524" y="1391715"/>
            <a:ext cx="4054184" cy="4054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34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73" y="456832"/>
            <a:ext cx="3348814" cy="3333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1623" y="456832"/>
            <a:ext cx="3294449" cy="3109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8593" y="3147490"/>
            <a:ext cx="3404550" cy="3318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60" y="5786430"/>
            <a:ext cx="1143040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8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819" y="434910"/>
            <a:ext cx="3348814" cy="3333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1364" y="424498"/>
            <a:ext cx="3522363" cy="3343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4156" y="3121711"/>
            <a:ext cx="3424922" cy="3316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3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8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2"/>
                </a:solidFill>
              </a:rPr>
              <a:t>Спасибо за внимание</a:t>
            </a:r>
            <a:endParaRPr lang="ru-RU" i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388" y="2132856"/>
            <a:ext cx="7363004" cy="4161074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357298"/>
            <a:ext cx="7776864" cy="5096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10" y="142852"/>
            <a:ext cx="1143040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8214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Основные  аспекты: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85720" y="1484313"/>
            <a:ext cx="7943880" cy="452596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Обработка рук медицинским персоналом в условиях ОРН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Особенности работы с «ГВЛ»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Безопасность пациентов при проведении ИВЛ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Совместное пребывание матери и ребенка в ОРИТ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гигиенических ванн в условиях ОРН 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Picture 2" descr="C:\Documents and Settings\Anastasia\Рабочий стол\конф\d33da0671b382d36af6f32dfc5eef800thumb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182339"/>
            <a:ext cx="1797186" cy="1675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38496" cy="83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8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2886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Обработка рук медицинским персоналом в условиях ОРН </a:t>
            </a:r>
            <a:br>
              <a:rPr lang="ru-RU" sz="3600" dirty="0">
                <a:solidFill>
                  <a:schemeClr val="tx2"/>
                </a:solidFill>
              </a:rPr>
            </a:b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110046"/>
          </a:xfrm>
        </p:spPr>
        <p:txBody>
          <a:bodyPr>
            <a:normAutofit/>
          </a:bodyPr>
          <a:lstStyle/>
          <a:p>
            <a:pPr indent="-341313" algn="ctr"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</a:rPr>
              <a:t>Инфекционная безопасность – это комплекс санитарно-противоэпидемических,  санитарно-гигиенических,</a:t>
            </a:r>
          </a:p>
          <a:p>
            <a:pPr indent="-341313" algn="ctr"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</a:rPr>
              <a:t> лечебно-профилактических мероприятий, </a:t>
            </a:r>
          </a:p>
          <a:p>
            <a:pPr indent="-341313" algn="ctr"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</a:rPr>
              <a:t>направленных на  предупреждение занесения и распространения инфекции при работе. </a:t>
            </a:r>
          </a:p>
          <a:p>
            <a:pPr indent="-341313" algn="ctr"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sz="24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indent="-341313" algn="ctr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</a:rPr>
              <a:t>            В своей работе мы руководствуемся </a:t>
            </a:r>
          </a:p>
          <a:p>
            <a:pPr indent="-341313" algn="ctr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</a:rPr>
              <a:t>САНПИН 2.1.3.2630-10</a:t>
            </a:r>
          </a:p>
          <a:p>
            <a:pPr algn="ctr"/>
            <a:endParaRPr lang="ru-RU" dirty="0"/>
          </a:p>
        </p:txBody>
      </p:sp>
      <p:pic>
        <p:nvPicPr>
          <p:cNvPr id="5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88640"/>
            <a:ext cx="864146" cy="864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5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177744"/>
              </p:ext>
            </p:extLst>
          </p:nvPr>
        </p:nvGraphicFramePr>
        <p:xfrm>
          <a:off x="142844" y="142852"/>
          <a:ext cx="8698316" cy="6238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Пути передачи ИСМП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49"/>
            <a:ext cx="3971924" cy="192882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Руки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Одежда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Расходный материал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Приборы и оборудование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Окружающая среда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714752"/>
            <a:ext cx="3749320" cy="261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714752"/>
            <a:ext cx="3672874" cy="25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4" y="0"/>
            <a:ext cx="857256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Гигиеническая обработка рук предусматривает два способа: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956" cy="45259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мытье рук мылом и водой </a:t>
            </a:r>
            <a:endParaRPr lang="en-US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(гигиеническое мытье рук) для удаления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загрязнений и снижения количества микроорганизмов;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обработка рук спиртосодержащим кожным антисептиком (гигиеническая обработка рук) для снижения количества микроорганизмов до безопасного уровня.</a:t>
            </a:r>
          </a:p>
          <a:p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4441383"/>
            <a:ext cx="3295654" cy="241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1328</TotalTime>
  <Words>1058</Words>
  <Application>Microsoft Office PowerPoint</Application>
  <PresentationFormat>Экран (4:3)</PresentationFormat>
  <Paragraphs>190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Профилактика ИСМП при оказании медицинской помощи в отделении реанимации и интенсивной терапии для недоношенных и новорожденных детей  ГБУЗСО СДГКБ №1 им.Н.Н.Ивановой</vt:lpstr>
      <vt:lpstr>В 1982 году для оказания экстренной помощи тяжелым новорождённым детям в родильных домах города и для более эффективного выхаживания недоношенных детей  открыт пост интенсивной терапии для недоношенных детей на 6 коек.   В настоящее время отделение развернуто на 18 коек, где оказываются  высокотехнологичные виды помощи.</vt:lpstr>
      <vt:lpstr>Презентация PowerPoint</vt:lpstr>
      <vt:lpstr>Презентация PowerPoint</vt:lpstr>
      <vt:lpstr>Основные  аспекты:</vt:lpstr>
      <vt:lpstr>Обработка рук медицинским персоналом в условиях ОРН  </vt:lpstr>
      <vt:lpstr>Презентация PowerPoint</vt:lpstr>
      <vt:lpstr>Пути передачи ИСМП</vt:lpstr>
      <vt:lpstr>Гигиеническая обработка рук предусматривает два способа:</vt:lpstr>
      <vt:lpstr>Презентация PowerPoint</vt:lpstr>
      <vt:lpstr>САНИТАРНЫЕ ТРЕБОВАНИЯ: - смесители с локтевым управлением - дозаторы с антисептиком и жидким мылом - диспенсеры одноразовых салфеток для рук</vt:lpstr>
      <vt:lpstr>Для достижения эффективного  мытья и обеззараживания рук  необходимо соблюдать:</vt:lpstr>
      <vt:lpstr>Обязательная гигиена и обработка рук</vt:lpstr>
      <vt:lpstr>Презентация PowerPoint</vt:lpstr>
      <vt:lpstr>Презентация PowerPoint</vt:lpstr>
      <vt:lpstr>Центральный венозный доступ</vt:lpstr>
      <vt:lpstr>Профилактика инфекций кровотока (КАИК)</vt:lpstr>
      <vt:lpstr>Презентация PowerPoint</vt:lpstr>
      <vt:lpstr>Венозный доступ (п.к, гвл) </vt:lpstr>
      <vt:lpstr>Презентация PowerPoint</vt:lpstr>
      <vt:lpstr>Презентация PowerPoint</vt:lpstr>
      <vt:lpstr>Презентация PowerPoint</vt:lpstr>
      <vt:lpstr>Привила работы с глубокой венозной линией</vt:lpstr>
      <vt:lpstr>Использование стерильных пеленок, салфеток, наклеек для создания микробарьера </vt:lpstr>
      <vt:lpstr>Противопоказания</vt:lpstr>
      <vt:lpstr>Презентация PowerPoint</vt:lpstr>
      <vt:lpstr>УХОД ЗА ГВЛ КАТЕТЕРОМ</vt:lpstr>
      <vt:lpstr> Безопасность пациентов  при проведении ИВЛ </vt:lpstr>
      <vt:lpstr>Профилактика:</vt:lpstr>
      <vt:lpstr> Совместное пребывание матери и ребенка в ОРИТ </vt:lpstr>
      <vt:lpstr>Презентация PowerPoint</vt:lpstr>
      <vt:lpstr>Метод Кенгуру  (kangaroo mother care – KMC) –  это способ выхаживания недоношенных детей, при котором максимально задействуется физический контакт  «кожа к коже», малыша и матери. </vt:lpstr>
      <vt:lpstr>Материнское тепло прекрасно согревает ребенка и температура его тела поддерживается на должном уровне.  </vt:lpstr>
      <vt:lpstr>Презентация PowerPoint</vt:lpstr>
      <vt:lpstr>Давно известно, что при использовании метода «кенгуру»  у недоношенных детей в отделениях интенсивной терапии</vt:lpstr>
      <vt:lpstr>Презентация PowerPoint</vt:lpstr>
      <vt:lpstr>Презентация PowerPoint</vt:lpstr>
      <vt:lpstr> Проведение гигиенических ванн в условиях ОРН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ИСМП при оказании медицинской помощи в отделении реанимации и интенсивной терапии для недоношенных и новорожденных детей ГБУЗСО СДГКБ №1 им.Н.Н.Ивановой</dc:title>
  <dc:creator>AsRock</dc:creator>
  <cp:lastModifiedBy>Larisa</cp:lastModifiedBy>
  <cp:revision>149</cp:revision>
  <dcterms:modified xsi:type="dcterms:W3CDTF">2017-11-07T14:09:49Z</dcterms:modified>
</cp:coreProperties>
</file>