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8"/>
  </p:notesMasterIdLst>
  <p:sldIdLst>
    <p:sldId id="296" r:id="rId2"/>
    <p:sldId id="292" r:id="rId3"/>
    <p:sldId id="299" r:id="rId4"/>
    <p:sldId id="293" r:id="rId5"/>
    <p:sldId id="305" r:id="rId6"/>
    <p:sldId id="304" r:id="rId7"/>
    <p:sldId id="298" r:id="rId8"/>
    <p:sldId id="306" r:id="rId9"/>
    <p:sldId id="276" r:id="rId10"/>
    <p:sldId id="270" r:id="rId11"/>
    <p:sldId id="272" r:id="rId12"/>
    <p:sldId id="273" r:id="rId13"/>
    <p:sldId id="269" r:id="rId14"/>
    <p:sldId id="274" r:id="rId15"/>
    <p:sldId id="275" r:id="rId16"/>
    <p:sldId id="277" r:id="rId17"/>
    <p:sldId id="278" r:id="rId18"/>
    <p:sldId id="279" r:id="rId19"/>
    <p:sldId id="281" r:id="rId20"/>
    <p:sldId id="282" r:id="rId21"/>
    <p:sldId id="280" r:id="rId22"/>
    <p:sldId id="302" r:id="rId23"/>
    <p:sldId id="309" r:id="rId24"/>
    <p:sldId id="286" r:id="rId25"/>
    <p:sldId id="284" r:id="rId26"/>
    <p:sldId id="308" r:id="rId27"/>
    <p:sldId id="301" r:id="rId28"/>
    <p:sldId id="303" r:id="rId29"/>
    <p:sldId id="294" r:id="rId30"/>
    <p:sldId id="300" r:id="rId31"/>
    <p:sldId id="295" r:id="rId32"/>
    <p:sldId id="291" r:id="rId33"/>
    <p:sldId id="290" r:id="rId34"/>
    <p:sldId id="258" r:id="rId35"/>
    <p:sldId id="289" r:id="rId36"/>
    <p:sldId id="25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72" y="-11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F47CF-475B-422B-A2C5-1A3425BFE7FE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01FC3-C288-41C8-8167-3A1149239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E2C26-8EF0-4F42-AED3-80D314751C0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24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1A83-AC3E-4D62-B37A-72AD1E69D8C8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09AD-26F6-4804-ACDB-49657B523DE3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48C9-7FFF-4D9B-B1BB-BC2231898FCC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1FC7-9E14-4FD4-96DA-D37460A2E4E8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7659-13E1-40C2-8798-01BA301099D0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1C3C-9D34-4744-85BF-FDD21AEAD2C2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284-3919-4ABD-8BC9-64F8C0952007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9C8A-75BC-40FE-B21D-00AF1FCE5273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4BB9-E40B-4D02-BFDD-AC4E50EA5962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88F8-30F9-4A3A-9FAA-FCF2F87766DF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F121-FC3E-4C3A-B5B9-1E85137351FD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BEFF-8F84-4BC0-983E-9FBC978D98D6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088;&#1072;&#1073;&#1086;&#1090;&#1072;%20&#1089;%20&#1087;&#1086;&#1088;&#1090;&#1086;&#1084;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tiff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5642" y="5201096"/>
            <a:ext cx="11128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6377" y="2940966"/>
            <a:ext cx="8475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ahoma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5968157"/>
            <a:ext cx="566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</a:t>
            </a:r>
          </a:p>
          <a:p>
            <a:pPr algn="r"/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Светлицкая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Людмила Юрьевна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214021" cy="684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6377" y="1643051"/>
            <a:ext cx="86678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катетер – ассоциированных инфекций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кровотока(КАИК)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уход за центральным венозным катетером в отделении онкологии, гематологии и химиотерапии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ГБУЗСО СГДКБ № 1 им. Н.Н. Ивановой</a:t>
            </a:r>
          </a:p>
        </p:txBody>
      </p:sp>
      <p:pic>
        <p:nvPicPr>
          <p:cNvPr id="10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73" y="116632"/>
            <a:ext cx="1080170" cy="108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2802201212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0768"/>
            <a:ext cx="9111156" cy="541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23529" y="332656"/>
            <a:ext cx="8496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Виды приёмных камер Порта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2"/>
                </a:solidFill>
              </a:rPr>
              <a:t>ВИДЫ ИМПЛАНТИРУЕМЫХ ПОРТОВ: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4294967295"/>
          </p:nvPr>
        </p:nvSpPr>
        <p:spPr>
          <a:xfrm>
            <a:off x="971600" y="1484784"/>
            <a:ext cx="7258000" cy="4641379"/>
          </a:xfrm>
        </p:spPr>
        <p:txBody>
          <a:bodyPr/>
          <a:lstStyle/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ВЕНОЗНЫЕ;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АРТЕРИАЛЬНЫЕ;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СПИНАЛЬНЫЕ;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ПЛЕВРАЛЬНЫЕ;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ВНУТРИБРЮШНЫЕ.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chemeClr val="tx2"/>
                </a:solidFill>
              </a:rPr>
              <a:t>Полностью имплантируемы</a:t>
            </a:r>
            <a:r>
              <a:rPr lang="ru-RU" sz="2400" b="1" dirty="0" smtClean="0">
                <a:solidFill>
                  <a:srgbClr val="002060"/>
                </a:solidFill>
              </a:rPr>
              <a:t>е порт-системы </a:t>
            </a:r>
            <a:r>
              <a:rPr lang="ru-RU" sz="2400" b="1" dirty="0" smtClean="0">
                <a:solidFill>
                  <a:schemeClr val="tx2"/>
                </a:solidFill>
              </a:rPr>
              <a:t>обеспечивают надежное введение лекарственных препаратов, </a:t>
            </a:r>
            <a:r>
              <a:rPr lang="ru-RU" sz="2400" b="1" dirty="0">
                <a:solidFill>
                  <a:schemeClr val="tx2"/>
                </a:solidFill>
              </a:rPr>
              <a:t/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 режиме </a:t>
            </a:r>
            <a:r>
              <a:rPr lang="ru-RU" sz="2400" b="1" dirty="0" err="1" smtClean="0">
                <a:solidFill>
                  <a:schemeClr val="tx2"/>
                </a:solidFill>
              </a:rPr>
              <a:t>болюсных</a:t>
            </a:r>
            <a:r>
              <a:rPr lang="ru-RU" sz="2400" b="1" dirty="0" smtClean="0">
                <a:solidFill>
                  <a:schemeClr val="tx2"/>
                </a:solidFill>
              </a:rPr>
              <a:t> инъекций и длительных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err="1" smtClean="0">
                <a:solidFill>
                  <a:schemeClr val="tx2"/>
                </a:solidFill>
              </a:rPr>
              <a:t>инфузий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663575" y="1357868"/>
            <a:ext cx="3093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Область </a:t>
            </a:r>
            <a:r>
              <a:rPr lang="ru-RU" sz="2400" b="1" dirty="0">
                <a:solidFill>
                  <a:srgbClr val="002060"/>
                </a:solidFill>
              </a:rPr>
              <a:t>применения</a:t>
            </a:r>
            <a:r>
              <a:rPr lang="ru-RU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663575" y="1792288"/>
            <a:ext cx="787222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Системная и региональная химиотерапия при опухолевых 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заболеваниях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Системная </a:t>
            </a:r>
            <a:r>
              <a:rPr lang="ru-RU" sz="2000" b="1" dirty="0" smtClean="0">
                <a:solidFill>
                  <a:schemeClr val="tx2"/>
                </a:solidFill>
              </a:rPr>
              <a:t>антибиотикотерапия</a:t>
            </a:r>
            <a:endParaRPr lang="ru-RU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Длительное парентеральное питание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Длительное обезболивание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Трансфузии компонентов крови и плазмозамещающих растворов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Через порт можно производить забор крови для проведения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исследований</a:t>
            </a:r>
            <a:endParaRPr lang="ru-RU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При </a:t>
            </a:r>
            <a:r>
              <a:rPr lang="ru-RU" sz="2000" b="1" dirty="0" err="1">
                <a:solidFill>
                  <a:schemeClr val="tx2"/>
                </a:solidFill>
              </a:rPr>
              <a:t>перитонеальной</a:t>
            </a:r>
            <a:r>
              <a:rPr lang="ru-RU" sz="2000" b="1" dirty="0">
                <a:solidFill>
                  <a:schemeClr val="tx2"/>
                </a:solidFill>
              </a:rPr>
              <a:t> имплантации можно использовать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 для аспирации асцитической </a:t>
            </a:r>
            <a:r>
              <a:rPr lang="ru-RU" sz="2000" b="1" dirty="0" smtClean="0">
                <a:solidFill>
                  <a:schemeClr val="tx2"/>
                </a:solidFill>
              </a:rPr>
              <a:t>жидкости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648044" y="17272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40118" y="4962387"/>
            <a:ext cx="621325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Способы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имплантации: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>
                <a:solidFill>
                  <a:schemeClr val="tx2"/>
                </a:solidFill>
              </a:rPr>
              <a:t>Чрезкожный</a:t>
            </a:r>
            <a:r>
              <a:rPr lang="ru-RU" sz="2000" b="1" dirty="0">
                <a:solidFill>
                  <a:schemeClr val="tx2"/>
                </a:solidFill>
              </a:rPr>
              <a:t> (пункционный)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хирургический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558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СХЕМА УСТАНОВКИ ИМПЛАНТИРУЕМОЙ ВЕНОЗНОЗНОЙ ПОРТ-СИСТЕМЫ</a:t>
            </a:r>
          </a:p>
        </p:txBody>
      </p:sp>
      <p:pic>
        <p:nvPicPr>
          <p:cNvPr id="8195" name="Picture 7"/>
          <p:cNvPicPr>
            <a:picLocks noGrp="1" noChangeArrowheads="1"/>
          </p:cNvPicPr>
          <p:nvPr>
            <p:ph idx="4294967295"/>
          </p:nvPr>
        </p:nvPicPr>
        <p:blipFill>
          <a:blip r:embed="rId2"/>
          <a:srcRect t="10066" b="10066"/>
          <a:stretch>
            <a:fillRect/>
          </a:stretch>
        </p:blipFill>
        <p:spPr>
          <a:xfrm>
            <a:off x="1" y="1844824"/>
            <a:ext cx="9144000" cy="489728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2802201212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696"/>
            <a:ext cx="9144000" cy="605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23528" y="692696"/>
            <a:ext cx="5976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Силиконовая мембрана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Покрытие из специального материала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Титановая камера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Муфта, соединяющая </a:t>
            </a:r>
            <a:r>
              <a:rPr lang="ru-RU" sz="2000" dirty="0" smtClean="0">
                <a:solidFill>
                  <a:schemeClr val="bg1"/>
                </a:solidFill>
              </a:rPr>
              <a:t>канюлю </a:t>
            </a:r>
            <a:r>
              <a:rPr lang="ru-RU" sz="2000" dirty="0">
                <a:solidFill>
                  <a:schemeClr val="bg1"/>
                </a:solidFill>
              </a:rPr>
              <a:t>порта с </a:t>
            </a:r>
            <a:r>
              <a:rPr lang="ru-RU" sz="2000" dirty="0" smtClean="0">
                <a:solidFill>
                  <a:schemeClr val="bg1"/>
                </a:solidFill>
              </a:rPr>
              <a:t>катетером</a:t>
            </a: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Катетер силиконовый или полиуретановый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Канюля порта 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2555777" y="-7938"/>
            <a:ext cx="48467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Как </a:t>
            </a:r>
            <a:r>
              <a:rPr lang="ru-RU" sz="2800" b="1" dirty="0" smtClean="0">
                <a:solidFill>
                  <a:srgbClr val="002060"/>
                </a:solidFill>
              </a:rPr>
              <a:t>выглядит мембрана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536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</a:rPr>
              <a:t>МЕМБРАНА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9144000" cy="4569371"/>
          </a:xfrm>
        </p:spPr>
        <p:txBody>
          <a:bodyPr/>
          <a:lstStyle/>
          <a:p>
            <a:pPr marL="0" indent="0" algn="just" defTabSz="457200" eaLnBrk="1" hangingPunct="1">
              <a:buFontTx/>
              <a:buNone/>
            </a:pPr>
            <a:endParaRPr lang="ru-RU" sz="3600" dirty="0" smtClean="0"/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ВОЗМОЖНО </a:t>
            </a:r>
            <a:r>
              <a:rPr lang="ru-RU" sz="3600" b="1" u="sng" dirty="0" smtClean="0">
                <a:solidFill>
                  <a:srgbClr val="002060"/>
                </a:solidFill>
              </a:rPr>
              <a:t>2000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</a:rPr>
              <a:t>ПУНКЦИЙ, </a:t>
            </a:r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ПРИ ЕЖЕНЕДЕЛЬНОМ </a:t>
            </a:r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ИСПОЛЬЗОВАНИИ </a:t>
            </a:r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СОСТАВИТ</a:t>
            </a:r>
            <a:r>
              <a:rPr lang="ru-RU" sz="3600" b="1" u="sng" dirty="0" smtClean="0">
                <a:solidFill>
                  <a:schemeClr val="tx2"/>
                </a:solidFill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</a:rPr>
              <a:t>40</a:t>
            </a:r>
            <a:r>
              <a:rPr lang="ru-RU" sz="3600" b="1" u="sng" dirty="0" smtClean="0">
                <a:solidFill>
                  <a:schemeClr val="tx2"/>
                </a:solidFill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</a:rPr>
              <a:t>ЛЕТ!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chemeClr val="tx2"/>
                </a:solidFill>
              </a:rPr>
              <a:t>Для работы с портом применяются иглы с специальной заточкой – иглы </a:t>
            </a:r>
            <a:r>
              <a:rPr lang="ru-RU" sz="2800" b="1" dirty="0" err="1" smtClean="0">
                <a:solidFill>
                  <a:schemeClr val="tx2"/>
                </a:solidFill>
              </a:rPr>
              <a:t>Губера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4035" name="Picture 7" descr="2802201212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844824"/>
            <a:ext cx="2854295" cy="2951906"/>
          </a:xfrm>
        </p:spPr>
      </p:pic>
      <p:pic>
        <p:nvPicPr>
          <p:cNvPr id="44036" name="Picture 8" descr="2802201212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872" y="1772816"/>
            <a:ext cx="5328592" cy="489654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5058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b="1" dirty="0" smtClean="0">
                <a:solidFill>
                  <a:schemeClr val="tx2"/>
                </a:solidFill>
              </a:rPr>
              <a:t>    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                                        </a:t>
            </a:r>
          </a:p>
        </p:txBody>
      </p:sp>
      <p:pic>
        <p:nvPicPr>
          <p:cNvPr id="45059" name="Picture 2" descr="игла в порте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4227" b="4227"/>
          <a:stretch>
            <a:fillRect/>
          </a:stretch>
        </p:blipFill>
        <p:spPr>
          <a:xfrm>
            <a:off x="0" y="188640"/>
            <a:ext cx="9144000" cy="6480720"/>
          </a:xfrm>
        </p:spPr>
      </p:pic>
      <p:sp>
        <p:nvSpPr>
          <p:cNvPr id="3" name="Прямоугольник 2"/>
          <p:cNvSpPr/>
          <p:nvPr/>
        </p:nvSpPr>
        <p:spPr>
          <a:xfrm>
            <a:off x="251519" y="908721"/>
            <a:ext cx="3744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Обычная игла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90872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Игла </a:t>
            </a:r>
            <a:r>
              <a:rPr lang="ru-RU" sz="3600" b="1" dirty="0" err="1">
                <a:solidFill>
                  <a:srgbClr val="FF0000"/>
                </a:solidFill>
              </a:rPr>
              <a:t>Губера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547664" y="1555053"/>
            <a:ext cx="1728193" cy="27441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228184" y="1916832"/>
            <a:ext cx="1080120" cy="3384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МУЛЯЖ, ОБУЧАЮЩИЙ УСТАНОВКЕ ИГЛЫ 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В ПОРТ-СИСТЕМУ</a:t>
            </a:r>
          </a:p>
        </p:txBody>
      </p:sp>
      <p:pic>
        <p:nvPicPr>
          <p:cNvPr id="46083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8752" b="8752"/>
          <a:stretch>
            <a:fillRect/>
          </a:stretch>
        </p:blipFill>
        <p:spPr>
          <a:xfrm>
            <a:off x="0" y="1600200"/>
            <a:ext cx="925252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5701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СЛОЖНОСТИ  ПРИ УСТАНОВКЕ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ИГЛЫ </a:t>
            </a:r>
            <a:r>
              <a:rPr lang="ru-RU" sz="3600" b="1" dirty="0">
                <a:solidFill>
                  <a:srgbClr val="FF0000"/>
                </a:solidFill>
              </a:rPr>
              <a:t>ГУБЕРА 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53251" name="Содержимое 2"/>
          <p:cNvSpPr>
            <a:spLocks noGrp="1"/>
          </p:cNvSpPr>
          <p:nvPr>
            <p:ph idx="4294967295"/>
          </p:nvPr>
        </p:nvSpPr>
        <p:spPr>
          <a:xfrm>
            <a:off x="646113" y="2204864"/>
            <a:ext cx="7886327" cy="352839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sz="2400" b="1" dirty="0" smtClean="0">
                <a:solidFill>
                  <a:schemeClr val="tx2"/>
                </a:solidFill>
              </a:rPr>
              <a:t>У МАЛЕНЬКИХ ДЕТЕЙ, КОТОРЫХ СЛОЖНО УГОВОРИТЬ СПОКОЙНО ЛЕЖАТЬ!</a:t>
            </a:r>
          </a:p>
          <a:p>
            <a:pPr algn="just" eaLnBrk="1" hangingPunct="1"/>
            <a:r>
              <a:rPr lang="ru-RU" sz="2400" b="1" dirty="0" smtClean="0">
                <a:solidFill>
                  <a:schemeClr val="tx2"/>
                </a:solidFill>
              </a:rPr>
              <a:t>У ПАЦИЕНТОВ С ВЫРАЖЕННОЙ ПОДОЖНО-ЖИРОВОЙ КЛЕТЧАТКОЙ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УВАЖАЕМЫЕ КОЛЛЕГИ!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2736"/>
            <a:ext cx="82809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endParaRPr lang="ru-RU" dirty="0" smtClean="0"/>
          </a:p>
          <a:p>
            <a:pPr algn="ctr" defTabSz="457200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Отделение работает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1998 года,  в своей работе  оно  использует круглосуточно 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 преимущества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детской больницы,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которая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оказывает экстренную и плановую специализированную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медицинскую помощь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детям города Самары и Самарской области.</a:t>
            </a:r>
            <a:endParaRPr lang="ru-RU" sz="2400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Larisa\Desktop\ВСЕ по ЭТИКЕТУ\фото\DSC0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68726"/>
            <a:ext cx="7241944" cy="35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4274" name="Название 1"/>
          <p:cNvSpPr>
            <a:spLocks noGrp="1"/>
          </p:cNvSpPr>
          <p:nvPr>
            <p:ph type="title" idx="4294967295"/>
          </p:nvPr>
        </p:nvSpPr>
        <p:spPr>
          <a:xfrm>
            <a:off x="899592" y="188640"/>
            <a:ext cx="7330008" cy="9543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крема ЭМЛА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59632" y="1628800"/>
            <a:ext cx="6969968" cy="4316388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Снимает страх перед предстоящей установкой иглы у детей;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экспозиции 40 – 60 минут обладает бактерицидным  действием;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Предотвращает инфицирование камеры порта и окружающих тканей;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Рекомендована к применению перед имплантацией портов у детей под местной анестезией.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Другими инвазивными вмешательствами.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754063" y="260350"/>
            <a:ext cx="8389937" cy="1873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tx2"/>
                </a:solidFill>
              </a:rPr>
              <a:t>ПРАВИЛА ПОСЛЕДОВАТЕЛЬНОСТИ УСТАНОВКИ </a:t>
            </a:r>
            <a:r>
              <a:rPr lang="ru-RU" sz="3200" b="1" dirty="0" smtClean="0">
                <a:solidFill>
                  <a:srgbClr val="FF0000"/>
                </a:solidFill>
              </a:rPr>
              <a:t>ИГЛЫ ГУБЕРА В ПОРТ</a:t>
            </a:r>
          </a:p>
        </p:txBody>
      </p:sp>
      <p:pic>
        <p:nvPicPr>
          <p:cNvPr id="47107" name="Picture 10" descr="Обработка поля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2000" contrast="30000"/>
          </a:blip>
          <a:srcRect t="13336" b="13336"/>
          <a:stretch>
            <a:fillRect/>
          </a:stretch>
        </p:blipFill>
        <p:spPr>
          <a:xfrm>
            <a:off x="76622" y="2060848"/>
            <a:ext cx="3024188" cy="2161129"/>
          </a:xfrm>
          <a:noFill/>
        </p:spPr>
      </p:pic>
      <p:pic>
        <p:nvPicPr>
          <p:cNvPr id="47108" name="Picture 6" descr="Фиксация порта"/>
          <p:cNvPicPr>
            <a:picLocks noChangeAspect="1" noChangeArrowheads="1"/>
          </p:cNvPicPr>
          <p:nvPr/>
        </p:nvPicPr>
        <p:blipFill>
          <a:blip r:embed="rId3">
            <a:lum bright="18000" contrast="6000"/>
          </a:blip>
          <a:srcRect/>
          <a:stretch>
            <a:fillRect/>
          </a:stretch>
        </p:blipFill>
        <p:spPr bwMode="auto">
          <a:xfrm>
            <a:off x="3106862" y="2053909"/>
            <a:ext cx="2784957" cy="208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8" descr="Вкол 1"/>
          <p:cNvPicPr>
            <a:picLocks noChangeAspect="1" noChangeArrowheads="1"/>
          </p:cNvPicPr>
          <p:nvPr/>
        </p:nvPicPr>
        <p:blipFill>
          <a:blip r:embed="rId4">
            <a:lum bright="24000" contrast="18000"/>
          </a:blip>
          <a:srcRect/>
          <a:stretch>
            <a:fillRect/>
          </a:stretch>
        </p:blipFill>
        <p:spPr bwMode="auto">
          <a:xfrm>
            <a:off x="6011291" y="2060848"/>
            <a:ext cx="2891211" cy="208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9" descr="Вкол 2"/>
          <p:cNvPicPr>
            <a:picLocks noChangeAspect="1" noChangeArrowheads="1"/>
          </p:cNvPicPr>
          <p:nvPr/>
        </p:nvPicPr>
        <p:blipFill>
          <a:blip r:embed="rId5">
            <a:lum bright="12000" contrast="18000"/>
          </a:blip>
          <a:srcRect/>
          <a:stretch>
            <a:fillRect/>
          </a:stretch>
        </p:blipFill>
        <p:spPr bwMode="auto">
          <a:xfrm>
            <a:off x="51826" y="4401356"/>
            <a:ext cx="3036160" cy="227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Получение крови"/>
          <p:cNvPicPr>
            <a:picLocks noChangeAspect="1" noChangeArrowheads="1"/>
          </p:cNvPicPr>
          <p:nvPr/>
        </p:nvPicPr>
        <p:blipFill>
          <a:blip r:embed="rId6">
            <a:lum bright="12000" contrast="30000"/>
          </a:blip>
          <a:srcRect/>
          <a:stretch>
            <a:fillRect/>
          </a:stretch>
        </p:blipFill>
        <p:spPr bwMode="auto">
          <a:xfrm>
            <a:off x="3047019" y="4365104"/>
            <a:ext cx="2844800" cy="234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3" descr="Фиксация иглы"/>
          <p:cNvPicPr>
            <a:picLocks noChangeAspect="1" noChangeArrowheads="1"/>
          </p:cNvPicPr>
          <p:nvPr/>
        </p:nvPicPr>
        <p:blipFill>
          <a:blip r:embed="rId7">
            <a:lum bright="18000" contrast="48000"/>
          </a:blip>
          <a:srcRect/>
          <a:stretch>
            <a:fillRect/>
          </a:stretch>
        </p:blipFill>
        <p:spPr bwMode="auto">
          <a:xfrm>
            <a:off x="6071890" y="4437608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32138" y="2276872"/>
            <a:ext cx="105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852" y="2060848"/>
            <a:ext cx="1425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888" y="2430728"/>
            <a:ext cx="71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414414">
            <a:off x="189661" y="4689695"/>
            <a:ext cx="42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6175" y="4560813"/>
            <a:ext cx="432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6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3132138" y="4581129"/>
            <a:ext cx="863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Постановка иглы </a:t>
            </a:r>
            <a:r>
              <a:rPr lang="ru-RU" dirty="0" err="1" smtClean="0">
                <a:solidFill>
                  <a:schemeClr val="tx2"/>
                </a:solidFill>
              </a:rPr>
              <a:t>губера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работа с порто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728" y="1071544"/>
            <a:ext cx="6929486" cy="5197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Профилактика КАИК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5259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Гигиеническая обработка рук.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Подготовка кожи в области постановки катетера.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Фиксация катетера стерильными, прозрачными полунепроницаемыми наклейками.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Записывать дату и время установки катетера или смены повязки.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Осмотр состояния раны входного отверстия катетера и общего состояния пациента.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Промывание ЦВК. Вести протокол промывания катетера(указывается дата, время и роспись м/с)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147248" cy="12289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/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/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Уход </a:t>
            </a:r>
            <a:r>
              <a:rPr lang="ru-RU" sz="2800" b="1" dirty="0">
                <a:solidFill>
                  <a:schemeClr val="tx2"/>
                </a:solidFill>
              </a:rPr>
              <a:t>за имплантируемым </a:t>
            </a:r>
            <a:r>
              <a:rPr lang="ru-RU" sz="2800" b="1" dirty="0" smtClean="0">
                <a:solidFill>
                  <a:schemeClr val="tx2"/>
                </a:solidFill>
              </a:rPr>
              <a:t>портом, </a:t>
            </a: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Информация для медицинской сестры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endParaRPr lang="ru-RU" sz="2800" dirty="0" smtClean="0">
              <a:solidFill>
                <a:schemeClr val="tx2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2"/>
                </a:solidFill>
              </a:rPr>
              <a:t> Соблюдаются принципы строгой асептики и антисептики при работе</a:t>
            </a:r>
            <a:r>
              <a:rPr lang="ru-RU" sz="2400" b="1" dirty="0" smtClean="0">
                <a:solidFill>
                  <a:schemeClr val="tx2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>
                <a:solidFill>
                  <a:schemeClr val="tx2"/>
                </a:solidFill>
              </a:rPr>
              <a:t>Используются шприцы только 10 мл или больше!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2"/>
                </a:solidFill>
              </a:rPr>
              <a:t>Не используется сила давления через порт для инъекции или </a:t>
            </a:r>
            <a:r>
              <a:rPr lang="ru-RU" sz="2400" b="1" dirty="0" err="1">
                <a:solidFill>
                  <a:schemeClr val="tx2"/>
                </a:solidFill>
              </a:rPr>
              <a:t>инфузии</a:t>
            </a:r>
            <a:r>
              <a:rPr lang="ru-RU" sz="2400" b="1" dirty="0" smtClean="0">
                <a:solidFill>
                  <a:schemeClr val="tx2"/>
                </a:solidFill>
              </a:rPr>
              <a:t>!</a:t>
            </a:r>
            <a:endParaRPr lang="ru-RU" sz="2400" b="1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После каждого использования порта: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 необходимо промывать и </a:t>
            </a:r>
            <a:r>
              <a:rPr lang="ru-RU" sz="2400" b="1" dirty="0" err="1" smtClean="0">
                <a:solidFill>
                  <a:schemeClr val="tx2"/>
                </a:solidFill>
              </a:rPr>
              <a:t>гепаринизировать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для предотвращения образования сгустков.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Это относится и к использованию порта для проведения инъекций, </a:t>
            </a:r>
            <a:r>
              <a:rPr lang="ru-RU" sz="2400" b="1" dirty="0" err="1" smtClean="0">
                <a:solidFill>
                  <a:schemeClr val="tx2"/>
                </a:solidFill>
              </a:rPr>
              <a:t>инфузий</a:t>
            </a:r>
            <a:r>
              <a:rPr lang="ru-RU" sz="2400" b="1" dirty="0" smtClean="0">
                <a:solidFill>
                  <a:schemeClr val="tx2"/>
                </a:solidFill>
              </a:rPr>
              <a:t>, взятия образцов крови и переливания крови.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dirty="0" smtClean="0">
                <a:solidFill>
                  <a:schemeClr val="tx2"/>
                </a:solidFill>
              </a:rPr>
              <a:t>Если порт не используется, рекомендуется ежемесячная </a:t>
            </a:r>
            <a:r>
              <a:rPr lang="ru-RU" sz="2400" b="1" i="1" dirty="0" err="1" smtClean="0">
                <a:solidFill>
                  <a:schemeClr val="tx2"/>
                </a:solidFill>
              </a:rPr>
              <a:t>гепаринизация</a:t>
            </a:r>
            <a:r>
              <a:rPr lang="ru-RU" sz="2400" b="1" i="1" dirty="0" smtClean="0">
                <a:solidFill>
                  <a:schemeClr val="tx2"/>
                </a:solidFill>
              </a:rPr>
              <a:t>!</a:t>
            </a:r>
          </a:p>
          <a:p>
            <a:pPr eaLnBrk="1" hangingPunct="1">
              <a:lnSpc>
                <a:spcPct val="80000"/>
              </a:lnSpc>
            </a:pPr>
            <a:endParaRPr lang="ru-RU" sz="24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fld id="{354D5850-51C9-4505-8F0B-52308C0B0D3F}" type="slidenum">
              <a:rPr lang="de-DE" sz="1400" smtClean="0">
                <a:ea typeface="ＭＳ Ｐゴシック" charset="-128"/>
              </a:rPr>
              <a:pPr algn="r" defTabSz="457200"/>
              <a:t>25</a:t>
            </a:fld>
            <a:endParaRPr lang="de-DE" sz="1400" dirty="0">
              <a:ea typeface="ＭＳ Ｐゴシック" charset="-128"/>
            </a:endParaRP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457200" y="6248400"/>
            <a:ext cx="2057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ea typeface="ＭＳ Ｐゴシック" charset="-128"/>
            </a:endParaRP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124200" y="6248400"/>
            <a:ext cx="3048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ea typeface="ＭＳ Ｐゴシック" charset="-128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827584" y="404664"/>
            <a:ext cx="7859216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 eaLnBrk="0" hangingPunct="0">
              <a:lnSpc>
                <a:spcPct val="90000"/>
              </a:lnSpc>
            </a:pPr>
            <a:r>
              <a:rPr lang="ru-RU" altLang="ja-JP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ТАУРОЛОК </a:t>
            </a:r>
            <a:endParaRPr lang="ru-RU" altLang="ja-JP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62000" eaLnBrk="0" hangingPunct="0"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71472" y="1071546"/>
            <a:ext cx="820891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57200">
              <a:lnSpc>
                <a:spcPct val="120000"/>
              </a:lnSpc>
              <a:spcBef>
                <a:spcPct val="25000"/>
              </a:spcBef>
            </a:pPr>
            <a:r>
              <a:rPr lang="de-DE" sz="2400" b="1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Преимущества </a:t>
            </a:r>
            <a:r>
              <a:rPr lang="de-DE" sz="2400" b="1" dirty="0" err="1">
                <a:solidFill>
                  <a:schemeClr val="tx2"/>
                </a:solidFill>
                <a:ea typeface="ＭＳ Ｐゴシック" charset="-128"/>
              </a:rPr>
              <a:t>TauroLock</a:t>
            </a:r>
            <a:r>
              <a:rPr lang="de-DE" sz="2400" b="1" baseline="30000" dirty="0" err="1">
                <a:solidFill>
                  <a:schemeClr val="tx2"/>
                </a:solidFill>
                <a:ea typeface="ＭＳ Ｐゴシック" charset="-128"/>
              </a:rPr>
              <a:t>TM</a:t>
            </a:r>
            <a:r>
              <a:rPr lang="de-DE" sz="2400" b="1" baseline="30000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перед антибиотиками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500034" y="1714488"/>
            <a:ext cx="8291263" cy="4762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endParaRPr lang="de-DE" sz="1400" b="1" baseline="300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baseline="300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активность против всех </a:t>
            </a:r>
            <a:r>
              <a:rPr lang="de-DE" sz="2400" b="1" u="sng" dirty="0">
                <a:solidFill>
                  <a:schemeClr val="tx2"/>
                </a:solidFill>
                <a:ea typeface="ＭＳ Ｐゴシック" charset="-128"/>
              </a:rPr>
              <a:t>500 </a:t>
            </a:r>
            <a:r>
              <a:rPr lang="ru-RU" sz="2400" b="1" u="sng" dirty="0">
                <a:solidFill>
                  <a:schemeClr val="tx2"/>
                </a:solidFill>
                <a:ea typeface="ＭＳ Ｐゴシック" charset="-128"/>
              </a:rPr>
              <a:t>протестированных штаммов</a:t>
            </a: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; </a:t>
            </a:r>
            <a:endParaRPr lang="ru-RU" sz="2400" b="1" dirty="0" smtClean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/>
                </a:solidFill>
                <a:ea typeface="ＭＳ Ｐゴシック" charset="-128"/>
              </a:rPr>
              <a:t>отсутствие </a:t>
            </a:r>
            <a:r>
              <a:rPr lang="ru-RU" sz="2400" b="1" dirty="0" err="1" smtClean="0">
                <a:solidFill>
                  <a:schemeClr val="tx2"/>
                </a:solidFill>
                <a:ea typeface="ＭＳ Ｐゴシック" charset="-128"/>
              </a:rPr>
              <a:t>резистентности</a:t>
            </a:r>
            <a:endParaRPr lang="ru-RU" sz="2400" b="1" dirty="0" smtClean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de-DE" sz="2400" b="1" dirty="0" smtClean="0">
                <a:solidFill>
                  <a:schemeClr val="tx2"/>
                </a:solidFill>
                <a:ea typeface="ＭＳ Ｐゴシック" charset="-128"/>
              </a:rPr>
              <a:t>( </a:t>
            </a:r>
            <a:r>
              <a:rPr lang="de-DE" sz="2400" b="1" dirty="0" err="1">
                <a:solidFill>
                  <a:schemeClr val="tx2"/>
                </a:solidFill>
                <a:ea typeface="ＭＳ Ｐゴシック" charset="-128"/>
              </a:rPr>
              <a:t>Taurolock</a:t>
            </a: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показан для профилактики, </a:t>
            </a:r>
            <a:endParaRPr lang="ru-RU" sz="2400" b="1" dirty="0" smtClean="0">
              <a:solidFill>
                <a:schemeClr val="tx2"/>
              </a:solidFill>
              <a:ea typeface="ＭＳ Ｐゴシック" charset="-128"/>
            </a:endParaRPr>
          </a:p>
          <a:p>
            <a:pPr algn="ctr" defTabSz="457200">
              <a:lnSpc>
                <a:spcPct val="120000"/>
              </a:lnSpc>
              <a:spcBef>
                <a:spcPct val="25000"/>
              </a:spcBef>
            </a:pPr>
            <a:r>
              <a:rPr lang="ru-RU" sz="2400" b="1" dirty="0" smtClean="0">
                <a:solidFill>
                  <a:schemeClr val="tx2"/>
                </a:solidFill>
                <a:ea typeface="ＭＳ Ｐゴシック" charset="-128"/>
              </a:rPr>
              <a:t>в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отличие от антибиотиков</a:t>
            </a: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)</a:t>
            </a: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ea typeface="ＭＳ Ｐゴシック" charset="-128"/>
              </a:rPr>
              <a:t>фунгицидная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 активность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отсутствие </a:t>
            </a:r>
            <a:r>
              <a:rPr lang="ru-RU" sz="2400" b="1" dirty="0" err="1">
                <a:solidFill>
                  <a:schemeClr val="tx2"/>
                </a:solidFill>
                <a:ea typeface="ＭＳ Ｐゴシック" charset="-128"/>
              </a:rPr>
              <a:t>ототоксичности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отсутствие токсичности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Отсутствие следов антибиотиков в крови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285750" indent="-28575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endParaRPr lang="de-DE" sz="1400" dirty="0">
              <a:solidFill>
                <a:schemeClr val="tx2"/>
              </a:solidFill>
              <a:ea typeface="ＭＳ Ｐゴシック" charset="-128"/>
            </a:endParaRPr>
          </a:p>
          <a:p>
            <a:pPr defTabSz="457200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endParaRPr lang="de-DE" sz="1400" dirty="0">
              <a:ea typeface="ＭＳ Ｐゴシック" charset="-128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162050"/>
          </a:xfrm>
        </p:spPr>
        <p:txBody>
          <a:bodyPr anchor="ctr" anchorCtr="1"/>
          <a:lstStyle/>
          <a:p>
            <a:r>
              <a:rPr lang="ru-RU" sz="3200" dirty="0" smtClean="0">
                <a:solidFill>
                  <a:srgbClr val="002060"/>
                </a:solidFill>
              </a:rPr>
              <a:t>Патогенез </a:t>
            </a:r>
            <a:r>
              <a:rPr lang="ru-RU" sz="3200" dirty="0" err="1" smtClean="0">
                <a:solidFill>
                  <a:srgbClr val="002060"/>
                </a:solidFill>
              </a:rPr>
              <a:t>катетерной</a:t>
            </a:r>
            <a:r>
              <a:rPr lang="ru-RU" sz="3200" dirty="0" smtClean="0">
                <a:solidFill>
                  <a:srgbClr val="002060"/>
                </a:solidFill>
              </a:rPr>
              <a:t> инфекции</a:t>
            </a:r>
            <a:endParaRPr lang="de-DE" sz="3200" dirty="0" smtClean="0">
              <a:solidFill>
                <a:srgbClr val="002060"/>
              </a:solidFill>
            </a:endParaRPr>
          </a:p>
        </p:txBody>
      </p:sp>
      <p:pic>
        <p:nvPicPr>
          <p:cNvPr id="24579" name="Bild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0" y="1558925"/>
            <a:ext cx="4894263" cy="3986213"/>
          </a:xfrm>
          <a:prstGeom prst="rect">
            <a:avLst/>
          </a:prstGeom>
          <a:noFill/>
          <a:ln w="9525">
            <a:solidFill>
              <a:srgbClr val="FF0000">
                <a:alpha val="94901"/>
              </a:srgbClr>
            </a:solidFill>
            <a:miter lim="800000"/>
            <a:headEnd/>
            <a:tailEnd/>
          </a:ln>
        </p:spPr>
      </p:pic>
      <p:sp>
        <p:nvSpPr>
          <p:cNvPr id="24580" name="Textplatzhalter 8"/>
          <p:cNvSpPr txBox="1">
            <a:spLocks/>
          </p:cNvSpPr>
          <p:nvPr/>
        </p:nvSpPr>
        <p:spPr bwMode="auto">
          <a:xfrm>
            <a:off x="457200" y="1558925"/>
            <a:ext cx="351155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Колонизация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катетеров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– Short </a:t>
            </a:r>
            <a:r>
              <a:rPr lang="de-DE" sz="2000" dirty="0" err="1">
                <a:solidFill>
                  <a:srgbClr val="002060"/>
                </a:solidFill>
                <a:latin typeface="Calibri" pitchFamily="34" charset="0"/>
              </a:rPr>
              <a:t>term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(&lt;8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дней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микроорганизмы кожи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(70-90%)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Бактерии из мест соединений (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hub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) и поверхностей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</a:t>
            </a: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10-50%)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Бактерии из кровотока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(3-10%)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Бактерии из </a:t>
            </a:r>
            <a:r>
              <a:rPr lang="ru-RU" sz="2000" dirty="0" err="1">
                <a:solidFill>
                  <a:srgbClr val="002060"/>
                </a:solidFill>
                <a:latin typeface="Calibri" pitchFamily="34" charset="0"/>
              </a:rPr>
              <a:t>инфузионных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растворов  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(&lt;3%)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– Long </a:t>
            </a:r>
            <a:r>
              <a:rPr lang="de-DE" sz="2000" dirty="0" err="1">
                <a:solidFill>
                  <a:srgbClr val="002060"/>
                </a:solidFill>
                <a:latin typeface="Calibri" pitchFamily="34" charset="0"/>
              </a:rPr>
              <a:t>term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(&gt;8 </a:t>
            </a:r>
            <a:r>
              <a:rPr lang="de-DE" sz="2000" dirty="0" err="1">
                <a:solidFill>
                  <a:srgbClr val="002060"/>
                </a:solidFill>
                <a:latin typeface="Calibri" pitchFamily="34" charset="0"/>
              </a:rPr>
              <a:t>days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наиболее часто 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: hub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также часто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кожа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1428736"/>
            <a:ext cx="4186238" cy="4214842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chemeClr val="tx2"/>
                </a:solidFill>
              </a:rPr>
              <a:t>Шкаф с ламинарным потоком и наличием фильтра для приготовления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 внутривенных медикаментов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и препаратов химиотерапии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57162"/>
            <a:ext cx="414340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3438" y="500042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ПРОФИЛАКТИКА КАИК СВЯЗАННАЯ С ОКАЗАНИЕМ  МЕДИЦИНСКОЙ ПОМОЩИ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26" name="Picture 2" descr="C:\Users\Svetlitskaya.lu\Desktop\обработка\IMG_3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255"/>
            <a:ext cx="9468544" cy="8200783"/>
          </a:xfrm>
          <a:prstGeom prst="rect">
            <a:avLst/>
          </a:prstGeom>
          <a:noFill/>
        </p:spPr>
      </p:pic>
      <p:pic>
        <p:nvPicPr>
          <p:cNvPr id="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69560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Профилактика ИСМП</a:t>
            </a:r>
            <a:r>
              <a:rPr lang="ru-RU" sz="3600" b="1" dirty="0">
                <a:solidFill>
                  <a:schemeClr val="tx2"/>
                </a:solidFill>
              </a:rPr>
              <a:t/>
            </a:r>
            <a:br>
              <a:rPr lang="ru-RU" sz="3600" b="1" dirty="0">
                <a:solidFill>
                  <a:schemeClr val="tx2"/>
                </a:solidFill>
              </a:rPr>
            </a:b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124745"/>
            <a:ext cx="81758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Медицинские сестры отделения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</a:rPr>
              <a:t>Используют ламинированный шкаф при наборе внутривенных </a:t>
            </a:r>
            <a:r>
              <a:rPr lang="ru-RU" sz="2400" b="1" dirty="0" err="1" smtClean="0">
                <a:solidFill>
                  <a:srgbClr val="FF0000"/>
                </a:solidFill>
              </a:rPr>
              <a:t>инфузий</a:t>
            </a:r>
            <a:r>
              <a:rPr lang="ru-RU" sz="2400" b="1" dirty="0">
                <a:solidFill>
                  <a:srgbClr val="FF0000"/>
                </a:solidFill>
              </a:rPr>
              <a:t>!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С целью </a:t>
            </a:r>
            <a:r>
              <a:rPr lang="ru-RU" sz="2400" b="1" dirty="0">
                <a:solidFill>
                  <a:schemeClr val="tx2"/>
                </a:solidFill>
              </a:rPr>
              <a:t>профилактики перекрестного инфицирования пациентов друг с другом путем гигиены </a:t>
            </a:r>
            <a:r>
              <a:rPr lang="ru-RU" sz="2400" b="1" dirty="0" smtClean="0">
                <a:solidFill>
                  <a:schemeClr val="tx2"/>
                </a:solidFill>
              </a:rPr>
              <a:t>рук, установлены в каждой палате сенсорные дозаторы для кожных спиртовых антисептических растворов.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</a:rPr>
              <a:t>Санитарки  отделения применяют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метод </a:t>
            </a:r>
            <a:r>
              <a:rPr lang="ru-RU" sz="2400" b="1" dirty="0" err="1">
                <a:solidFill>
                  <a:srgbClr val="FF0000"/>
                </a:solidFill>
              </a:rPr>
              <a:t>клининговой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уборки!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проводят 2 раза в день влажную уборку с применением современных </a:t>
            </a:r>
            <a:r>
              <a:rPr lang="ru-RU" sz="2400" b="1" dirty="0" err="1" smtClean="0">
                <a:solidFill>
                  <a:schemeClr val="tx2"/>
                </a:solidFill>
              </a:rPr>
              <a:t>дезсредств</a:t>
            </a:r>
            <a:r>
              <a:rPr lang="ru-RU" sz="2400" b="1" dirty="0" smtClean="0">
                <a:solidFill>
                  <a:schemeClr val="tx2"/>
                </a:solidFill>
              </a:rPr>
              <a:t> и дезинфекцию поверхностей </a:t>
            </a:r>
            <a:r>
              <a:rPr lang="ru-RU" sz="2400" b="1" dirty="0">
                <a:solidFill>
                  <a:schemeClr val="tx2"/>
                </a:solidFill>
              </a:rPr>
              <a:t>в близи окружения </a:t>
            </a:r>
            <a:r>
              <a:rPr lang="ru-RU" sz="2400" b="1" dirty="0" smtClean="0">
                <a:solidFill>
                  <a:schemeClr val="tx2"/>
                </a:solidFill>
              </a:rPr>
              <a:t>пациента.</a:t>
            </a:r>
            <a:endParaRPr lang="ru-RU" sz="2400" b="1" dirty="0">
              <a:solidFill>
                <a:schemeClr val="tx2"/>
              </a:solidFill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" y="0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" name="Рисунок 5" descr="P_20170914_12033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57224" y="1785926"/>
            <a:ext cx="77472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endParaRPr lang="ru-RU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/>
            <a:endParaRPr lang="ru-RU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/>
            <a:endParaRPr lang="ru-RU" sz="2000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/>
            <a:endParaRPr lang="ru-RU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sz="2800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sz="24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sz="24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коек:</a:t>
            </a:r>
          </a:p>
          <a:p>
            <a:pPr marL="457200" indent="-457200" algn="ctr" defTabSz="457200">
              <a:buFont typeface="Arial" pitchFamily="34" charset="0"/>
              <a:buChar char="•"/>
            </a:pP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 онкологические </a:t>
            </a:r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defTabSz="457200">
              <a:buFont typeface="Arial" pitchFamily="34" charset="0"/>
              <a:buChar char="•"/>
            </a:pP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36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гематологичеких</a:t>
            </a: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коек, </a:t>
            </a:r>
          </a:p>
          <a:p>
            <a:pPr marL="457200" indent="-457200" algn="ctr" defTabSz="457200">
              <a:buFont typeface="Arial" pitchFamily="34" charset="0"/>
              <a:buChar char="•"/>
            </a:pP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25 коек «Дневного стационара</a:t>
            </a:r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0042"/>
            <a:ext cx="1080170" cy="108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3014" y="500042"/>
            <a:ext cx="75254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ru-RU" sz="32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настоящее время  в </a:t>
            </a:r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действует </a:t>
            </a:r>
            <a:endParaRPr lang="ru-RU" sz="32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94122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Коробка храбрости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Рисунок 4" descr="P_20170914_1250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405634" cy="5616624"/>
          </a:xfrm>
          <a:prstGeom prst="rect">
            <a:avLst/>
          </a:prstGeom>
        </p:spPr>
      </p:pic>
      <p:pic>
        <p:nvPicPr>
          <p:cNvPr id="6" name="Рисунок 5" descr="P_20170914_12505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104456" cy="5616624"/>
          </a:xfrm>
          <a:prstGeom prst="rect">
            <a:avLst/>
          </a:prstGeom>
        </p:spPr>
      </p:pic>
      <p:pic>
        <p:nvPicPr>
          <p:cNvPr id="8" name="Picture 2" descr="C:\Users\Larisa\Desktop\ВСЕ по ЭТИКЕТУ\фото\647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71612"/>
            <a:ext cx="3384376" cy="2052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47" y="42099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188640"/>
            <a:ext cx="8784976" cy="14261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Полностью имплантируемая подкожная венозный порт-система  лишена  недостатков 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значительно улучшает качество жизни пациента!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4482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sz="2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Ежегодно в нашем отделении детям ставят до 12 венозных порт-систем, срок службы исчисляется многими месяцами и даже годами, если это необходимо.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Он имплантируется один раз и на весь период лечения.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Как только послеоперационные швы будут сняты, ребенок обретает свободу действий, играть в свои любимые игры, заниматься спортом, физическими нагрузками,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включая гигиенические и водные процедуры,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Он практически не заметен на коже пациента!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/>
            </a:r>
            <a:br>
              <a:rPr lang="ru-RU" sz="2400" b="1" dirty="0">
                <a:solidFill>
                  <a:schemeClr val="tx2"/>
                </a:solidFill>
              </a:rPr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64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78" y="1196752"/>
            <a:ext cx="4689482" cy="534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6666" t="-2639" r="27000" b="573"/>
          <a:stretch>
            <a:fillRect/>
          </a:stretch>
        </p:blipFill>
        <p:spPr bwMode="auto">
          <a:xfrm>
            <a:off x="4989083" y="1030628"/>
            <a:ext cx="4024693" cy="55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9512" y="332657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БЫТЬ БЛИЖЕ К </a:t>
            </a:r>
            <a:r>
              <a:rPr lang="ru-RU" sz="2400" b="1" dirty="0" smtClean="0">
                <a:solidFill>
                  <a:schemeClr val="tx2"/>
                </a:solidFill>
              </a:rPr>
              <a:t>ПРИРОДЕ, БЫТЬ РЯДОМ </a:t>
            </a:r>
            <a:r>
              <a:rPr lang="ru-RU" sz="2400" b="1" dirty="0">
                <a:solidFill>
                  <a:schemeClr val="tx2"/>
                </a:solidFill>
              </a:rPr>
              <a:t>С </a:t>
            </a:r>
            <a:r>
              <a:rPr lang="ru-RU" sz="2400" b="1" dirty="0" smtClean="0">
                <a:solidFill>
                  <a:schemeClr val="tx2"/>
                </a:solidFill>
              </a:rPr>
              <a:t>ДРУЗЬЯМИ!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92" y="5373216"/>
            <a:ext cx="792138" cy="79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5113"/>
          <a:stretch>
            <a:fillRect/>
          </a:stretch>
        </p:blipFill>
        <p:spPr bwMode="auto">
          <a:xfrm>
            <a:off x="118802" y="1425455"/>
            <a:ext cx="8856984" cy="53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3528" y="404665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Заниматься </a:t>
            </a:r>
            <a:r>
              <a:rPr lang="ru-RU" sz="2800" b="1" dirty="0" smtClean="0">
                <a:solidFill>
                  <a:schemeClr val="tx2"/>
                </a:solidFill>
              </a:rPr>
              <a:t>спортом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</a:rPr>
              <a:t>и </a:t>
            </a:r>
            <a:r>
              <a:rPr lang="ru-RU" sz="2800" b="1" dirty="0">
                <a:solidFill>
                  <a:schemeClr val="tx2"/>
                </a:solidFill>
              </a:rPr>
              <a:t>тем что </a:t>
            </a:r>
            <a:r>
              <a:rPr lang="ru-RU" sz="2800" b="1" dirty="0" smtClean="0">
                <a:solidFill>
                  <a:schemeClr val="tx2"/>
                </a:solidFill>
              </a:rPr>
              <a:t>приносит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 радость и удовольствие!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54" y="260648"/>
            <a:ext cx="792138" cy="79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99592" y="620688"/>
            <a:ext cx="3384376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0418" name="Picture 2" descr="C:\Documents and Settings\User\Рабочий стол\фото\DSC041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14348" y="3643314"/>
            <a:ext cx="4570076" cy="3042249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220072" y="332656"/>
            <a:ext cx="38164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 июне 2015г на Международных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играх Победителей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среди детей,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излеченных от онкологических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заболеваний,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в которых принимали участие представители 100 стран.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400" b="1" u="sng" dirty="0">
                <a:solidFill>
                  <a:schemeClr val="tx2"/>
                </a:solidFill>
              </a:rPr>
              <a:t>Н</a:t>
            </a:r>
            <a:r>
              <a:rPr lang="ru-RU" sz="2400" b="1" u="sng" dirty="0" smtClean="0">
                <a:solidFill>
                  <a:schemeClr val="tx2"/>
                </a:solidFill>
              </a:rPr>
              <a:t>аша команда</a:t>
            </a:r>
          </a:p>
          <a:p>
            <a:pPr algn="ctr"/>
            <a:r>
              <a:rPr lang="ru-RU" sz="2400" b="1" u="sng" dirty="0" smtClean="0">
                <a:solidFill>
                  <a:schemeClr val="tx2"/>
                </a:solidFill>
              </a:rPr>
              <a:t>завоевала 20 медалей </a:t>
            </a:r>
            <a:r>
              <a:rPr lang="ru-RU" sz="2400" b="1" dirty="0" smtClean="0">
                <a:solidFill>
                  <a:schemeClr val="tx2"/>
                </a:solidFill>
              </a:rPr>
              <a:t>: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8 золотых,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8 серебряных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 4 бронзовых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7" name="Picture 3" descr="C:\Documents and Settings\User\Рабочий стол\фото\DSC0482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0733" b="12064"/>
          <a:stretch>
            <a:fillRect/>
          </a:stretch>
        </p:blipFill>
        <p:spPr bwMode="auto">
          <a:xfrm>
            <a:off x="760449" y="188640"/>
            <a:ext cx="4463427" cy="3296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то\PB020100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52449" y="3284984"/>
            <a:ext cx="4624449" cy="3240360"/>
          </a:xfrm>
          <a:prstGeom prst="rect">
            <a:avLst/>
          </a:prstGeom>
          <a:noFill/>
        </p:spPr>
      </p:pic>
      <p:pic>
        <p:nvPicPr>
          <p:cNvPr id="3" name="Содержимое 4" descr="PB03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3106" y="116632"/>
            <a:ext cx="5523390" cy="6707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656667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</a:rPr>
              <a:t>Просто жить!</a:t>
            </a:r>
          </a:p>
        </p:txBody>
      </p:sp>
      <p:pic>
        <p:nvPicPr>
          <p:cNvPr id="307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70" y="260598"/>
            <a:ext cx="792138" cy="79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https://e.mail.ru/cgi-bin/getattach?file=8.jpg&amp;id=14399729960000001019;0;2&amp;mode=attachment&amp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4" name="AutoShape 4" descr="https://e.mail.ru/cgi-bin/getattach?file=8.jpg&amp;id=14399729960000001019;0;2&amp;mode=attachment&amp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5" name="Picture 5" descr="C:\Documents and Settings\User\Рабочий стол\фото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292" y="350013"/>
            <a:ext cx="9234292" cy="64719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5857892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44922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Современные требования  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68760"/>
            <a:ext cx="81752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endParaRPr lang="ru-RU" sz="2400" b="1" dirty="0" smtClean="0">
              <a:solidFill>
                <a:schemeClr val="tx2"/>
              </a:solidFill>
            </a:endParaRPr>
          </a:p>
          <a:p>
            <a:pPr algn="just" defTabSz="457200"/>
            <a:r>
              <a:rPr lang="ru-RU" sz="2400" b="1" dirty="0" smtClean="0">
                <a:solidFill>
                  <a:schemeClr val="tx2"/>
                </a:solidFill>
              </a:rPr>
              <a:t>Онкологические</a:t>
            </a:r>
            <a:r>
              <a:rPr lang="ru-RU" sz="2400" b="1" dirty="0">
                <a:solidFill>
                  <a:schemeClr val="tx2"/>
                </a:solidFill>
              </a:rPr>
              <a:t>, гематологические заболевания   и </a:t>
            </a:r>
            <a:r>
              <a:rPr lang="ru-RU" sz="2400" b="1" dirty="0" smtClean="0">
                <a:solidFill>
                  <a:schemeClr val="tx2"/>
                </a:solidFill>
              </a:rPr>
              <a:t>химиотерапия </a:t>
            </a:r>
            <a:r>
              <a:rPr lang="ru-RU" sz="2400" b="1" dirty="0">
                <a:solidFill>
                  <a:schemeClr val="tx2"/>
                </a:solidFill>
              </a:rPr>
              <a:t>у детей </a:t>
            </a:r>
            <a:r>
              <a:rPr lang="ru-RU" sz="2400" b="1" dirty="0" smtClean="0">
                <a:solidFill>
                  <a:schemeClr val="tx2"/>
                </a:solidFill>
              </a:rPr>
              <a:t>требуют </a:t>
            </a:r>
            <a:r>
              <a:rPr lang="ru-RU" sz="2400" b="1" dirty="0">
                <a:solidFill>
                  <a:schemeClr val="tx2"/>
                </a:solidFill>
              </a:rPr>
              <a:t>длительного лечения, которое </a:t>
            </a:r>
            <a:r>
              <a:rPr lang="ru-RU" sz="2400" b="1" dirty="0" smtClean="0">
                <a:solidFill>
                  <a:schemeClr val="tx2"/>
                </a:solidFill>
              </a:rPr>
              <a:t>состоит из </a:t>
            </a:r>
            <a:r>
              <a:rPr lang="ru-RU" sz="2400" b="1" dirty="0">
                <a:solidFill>
                  <a:schemeClr val="tx2"/>
                </a:solidFill>
              </a:rPr>
              <a:t>продолжительных и многократных внутривенных  </a:t>
            </a:r>
            <a:r>
              <a:rPr lang="ru-RU" sz="2400" b="1" dirty="0" err="1">
                <a:solidFill>
                  <a:schemeClr val="tx2"/>
                </a:solidFill>
              </a:rPr>
              <a:t>инфузий</a:t>
            </a:r>
            <a:r>
              <a:rPr lang="ru-RU" sz="2400" b="1" dirty="0">
                <a:solidFill>
                  <a:schemeClr val="tx2"/>
                </a:solidFill>
              </a:rPr>
              <a:t>, а для контроля общего состояния и </a:t>
            </a:r>
            <a:r>
              <a:rPr lang="ru-RU" sz="2400" b="1" dirty="0" smtClean="0">
                <a:solidFill>
                  <a:schemeClr val="tx2"/>
                </a:solidFill>
              </a:rPr>
              <a:t>эффективности </a:t>
            </a:r>
            <a:r>
              <a:rPr lang="ru-RU" sz="2400" b="1" dirty="0">
                <a:solidFill>
                  <a:schemeClr val="tx2"/>
                </a:solidFill>
              </a:rPr>
              <a:t>проводимой терапии – </a:t>
            </a:r>
            <a:r>
              <a:rPr lang="ru-RU" sz="2400" b="1" dirty="0" smtClean="0">
                <a:solidFill>
                  <a:schemeClr val="tx2"/>
                </a:solidFill>
              </a:rPr>
              <a:t>многочисленных  заборов венозной крови. </a:t>
            </a:r>
          </a:p>
          <a:p>
            <a:pPr algn="just" defTabSz="457200"/>
            <a:r>
              <a:rPr lang="ru-RU" sz="2400" b="1" dirty="0" smtClean="0">
                <a:solidFill>
                  <a:schemeClr val="tx2"/>
                </a:solidFill>
              </a:rPr>
              <a:t>Современные высокоэффективные противоопухолевые средства (</a:t>
            </a:r>
            <a:r>
              <a:rPr lang="ru-RU" sz="2400" b="1" dirty="0" err="1" smtClean="0">
                <a:solidFill>
                  <a:schemeClr val="tx2"/>
                </a:solidFill>
              </a:rPr>
              <a:t>цитостатики</a:t>
            </a:r>
            <a:r>
              <a:rPr lang="ru-RU" sz="2400" b="1" dirty="0" smtClean="0">
                <a:solidFill>
                  <a:schemeClr val="tx2"/>
                </a:solidFill>
              </a:rPr>
              <a:t>) оказывают  негативное (токсическое) воздействие на венозную стенку  и могут вводиться только в крупную центральную вену через катетер.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Периферические катетеры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C:\Users\Svetlitskaya.lu\Desktop\kateter-ven-5-500x25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5"/>
            <a:ext cx="7603208" cy="5169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ЦВК –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центральный венозный катетер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0" name="Picture 2" descr="C:\Users\Svetlitskaya.lu\Desktop\kateter-ve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628800"/>
            <a:ext cx="7033985" cy="4995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Использование и установка ЦВК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84784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Перед началом очередного курса химиотерапии,  всегда сопряжена со значительным риском и применением у детей общей анестезии вызывает дополнительное </a:t>
            </a:r>
            <a:r>
              <a:rPr lang="ru-RU" sz="2400" b="1" u="sng" dirty="0" smtClean="0">
                <a:solidFill>
                  <a:schemeClr val="tx2"/>
                </a:solidFill>
              </a:rPr>
              <a:t>беспокойство  и переживание детей и родителей!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Вносит серьезный дискомфорт в привычную жизнь ребенка;</a:t>
            </a:r>
            <a:endParaRPr lang="ru-RU" sz="2400" b="1" u="sng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</a:rPr>
              <a:t>т</a:t>
            </a:r>
            <a:r>
              <a:rPr lang="ru-RU" sz="2400" b="1" dirty="0" smtClean="0">
                <a:solidFill>
                  <a:schemeClr val="tx2"/>
                </a:solidFill>
              </a:rPr>
              <a:t>ребует ежедневного тщательного ухода от медицинских сестер;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</a:rPr>
              <a:t>в</a:t>
            </a:r>
            <a:r>
              <a:rPr lang="ru-RU" sz="2400" b="1" dirty="0" smtClean="0">
                <a:solidFill>
                  <a:schemeClr val="tx2"/>
                </a:solidFill>
              </a:rPr>
              <a:t>ремя использования не более 2 недель,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способствует возникновению инфекций,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могут возникнуть осложнения угрожающие жизни! 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 отделении все </a:t>
            </a:r>
            <a:r>
              <a:rPr lang="ru-RU" sz="3200" b="1" dirty="0">
                <a:solidFill>
                  <a:srgbClr val="FF0000"/>
                </a:solidFill>
              </a:rPr>
              <a:t>чаще </a:t>
            </a:r>
            <a:r>
              <a:rPr lang="ru-RU" sz="3200" b="1" dirty="0" smtClean="0">
                <a:solidFill>
                  <a:srgbClr val="FF0000"/>
                </a:solidFill>
              </a:rPr>
              <a:t>применяется </a:t>
            </a:r>
            <a:r>
              <a:rPr lang="ru-RU" sz="3200" b="1" dirty="0">
                <a:solidFill>
                  <a:srgbClr val="FF0000"/>
                </a:solidFill>
              </a:rPr>
              <a:t>порт имплантируемые </a:t>
            </a:r>
            <a:r>
              <a:rPr lang="ru-RU" sz="3200" b="1" dirty="0" smtClean="0">
                <a:solidFill>
                  <a:srgbClr val="FF0000"/>
                </a:solidFill>
              </a:rPr>
              <a:t>системы: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272970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ru-RU" sz="3600" b="1" dirty="0" smtClean="0">
              <a:solidFill>
                <a:srgbClr val="00206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подходит для длительного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использования,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не обременяет пациента особенно маленького и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позволяет при удалённой игле проводить гигиенические процедуры!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ВНЕШНИЙ ВИД НАБОРА ДЛЯ ИМПЛАНТАЦИИ ВЕНОЗНОГО ПОРТА</a:t>
            </a:r>
          </a:p>
        </p:txBody>
      </p:sp>
      <p:pic>
        <p:nvPicPr>
          <p:cNvPr id="18435" name="Содержимое 3" descr="DSC01193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-1" y="1700808"/>
            <a:ext cx="9118539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917</Words>
  <Application>Microsoft Office PowerPoint</Application>
  <PresentationFormat>Экран (4:3)</PresentationFormat>
  <Paragraphs>203</Paragraphs>
  <Slides>36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УВАЖАЕМЫЕ КОЛЛЕГИ!</vt:lpstr>
      <vt:lpstr>Презентация PowerPoint</vt:lpstr>
      <vt:lpstr>Современные требования   </vt:lpstr>
      <vt:lpstr>Периферические катетеры</vt:lpstr>
      <vt:lpstr>ЦВК –  центральный венозный катетер</vt:lpstr>
      <vt:lpstr>Использование и установка ЦВК</vt:lpstr>
      <vt:lpstr>В отделении все чаще применяется порт имплантируемые системы:</vt:lpstr>
      <vt:lpstr>ВНЕШНИЙ ВИД НАБОРА ДЛЯ ИМПЛАНТАЦИИ ВЕНОЗНОГО ПОРТА</vt:lpstr>
      <vt:lpstr>Презентация PowerPoint</vt:lpstr>
      <vt:lpstr>ВИДЫ ИМПЛАНТИРУЕМЫХ ПОРТОВ:</vt:lpstr>
      <vt:lpstr>Полностью имплантируемые порт-системы обеспечивают надежное введение лекарственных препаратов,  в режиме болюсных инъекций и длительных  инфузий.</vt:lpstr>
      <vt:lpstr>СХЕМА УСТАНОВКИ ИМПЛАНТИРУЕМОЙ ВЕНОЗНОЗНОЙ ПОРТ-СИСТЕМЫ</vt:lpstr>
      <vt:lpstr>Презентация PowerPoint</vt:lpstr>
      <vt:lpstr>МЕМБРАНА</vt:lpstr>
      <vt:lpstr>Для работы с портом применяются иглы с специальной заточкой – иглы Губера </vt:lpstr>
      <vt:lpstr>                                             </vt:lpstr>
      <vt:lpstr>МУЛЯЖ, ОБУЧАЮЩИЙ УСТАНОВКЕ ИГЛЫ  В ПОРТ-СИСТЕМУ</vt:lpstr>
      <vt:lpstr>  СЛОЖНОСТИ  ПРИ УСТАНОВКЕ  ИГЛЫ ГУБЕРА </vt:lpstr>
      <vt:lpstr>Использование крема ЭМЛА</vt:lpstr>
      <vt:lpstr>ПРАВИЛА ПОСЛЕДОВАТЕЛЬНОСТИ УСТАНОВКИ ИГЛЫ ГУБЕРА В ПОРТ</vt:lpstr>
      <vt:lpstr>Постановка иглы губера</vt:lpstr>
      <vt:lpstr>Профилактика КАИК</vt:lpstr>
      <vt:lpstr>  Уход за имплантируемым портом,  Информация для медицинской сестры </vt:lpstr>
      <vt:lpstr>Презентация PowerPoint</vt:lpstr>
      <vt:lpstr>Патогенез катетерной инфекции</vt:lpstr>
      <vt:lpstr> Шкаф с ламинарным потоком и наличием фильтра для приготовления  внутривенных медикаментов и препаратов химиотерапии</vt:lpstr>
      <vt:lpstr>Презентация PowerPoint</vt:lpstr>
      <vt:lpstr> Профилактика ИСМП </vt:lpstr>
      <vt:lpstr>Коробка храбрости</vt:lpstr>
      <vt:lpstr>Полностью имплантируемая подкожная венозный порт-система  лишена  недостатков и  значительно улучшает качество жизни пациента!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Larisa</dc:creator>
  <cp:lastModifiedBy>Admin</cp:lastModifiedBy>
  <cp:revision>24</cp:revision>
  <dcterms:modified xsi:type="dcterms:W3CDTF">2017-11-13T13:07:50Z</dcterms:modified>
</cp:coreProperties>
</file>