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2" r:id="rId1"/>
  </p:sldMasterIdLst>
  <p:notesMasterIdLst>
    <p:notesMasterId r:id="rId23"/>
  </p:notesMasterIdLst>
  <p:sldIdLst>
    <p:sldId id="257" r:id="rId2"/>
    <p:sldId id="374" r:id="rId3"/>
    <p:sldId id="357" r:id="rId4"/>
    <p:sldId id="334" r:id="rId5"/>
    <p:sldId id="375" r:id="rId6"/>
    <p:sldId id="359" r:id="rId7"/>
    <p:sldId id="341" r:id="rId8"/>
    <p:sldId id="361" r:id="rId9"/>
    <p:sldId id="337" r:id="rId10"/>
    <p:sldId id="362" r:id="rId11"/>
    <p:sldId id="363" r:id="rId12"/>
    <p:sldId id="338" r:id="rId13"/>
    <p:sldId id="365" r:id="rId14"/>
    <p:sldId id="369" r:id="rId15"/>
    <p:sldId id="353" r:id="rId16"/>
    <p:sldId id="285" r:id="rId17"/>
    <p:sldId id="320" r:id="rId18"/>
    <p:sldId id="377" r:id="rId19"/>
    <p:sldId id="376" r:id="rId20"/>
    <p:sldId id="378" r:id="rId21"/>
    <p:sldId id="284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ka" initials="" lastIdx="3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81091" autoAdjust="0"/>
  </p:normalViewPr>
  <p:slideViewPr>
    <p:cSldViewPr snapToGrid="0" snapToObjects="1">
      <p:cViewPr varScale="1">
        <p:scale>
          <a:sx n="91" d="100"/>
          <a:sy n="91" d="100"/>
        </p:scale>
        <p:origin x="13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62B1B-DCBD-9447-B0EB-2A1CDF01D84A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3ABD4-DA89-AD4A-AF30-84B6FBA981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4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ABD4-DA89-AD4A-AF30-84B6FBA9817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5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89904" tIns="44952" rIns="89904" bIns="44952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24139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89904" tIns="44952" rIns="89904" bIns="44952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9393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89904" tIns="44952" rIns="89904" bIns="44952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1728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89904" tIns="44952" rIns="89904" bIns="44952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28083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89904" tIns="44952" rIns="89904" bIns="44952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92172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исследуемый период в Самарской области было протестировано в ИФА 1322229 образцов крови, из них впервые установлен положительный результат в иммунном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6946 случаях, из которых 3991 образец был исследован с использованием теста ВИЧ-СРОК, в 365 случаях был сделан вывод о наличии ранней инфекции и, соответственно, в 3626 случаях – длительно текущей инфекции.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ABD4-DA89-AD4A-AF30-84B6FBA9817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39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ABD4-DA89-AD4A-AF30-84B6FBA9817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51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89904" tIns="44952" rIns="89904" bIns="44952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459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2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2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080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07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962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19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887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30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4CCEB-ED42-486E-ACEE-3E2AD50B8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5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5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78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44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33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2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9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4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66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1A7A2-2BA5-A943-A5CA-15E0F7115F7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B541C5-3349-9940-9FF1-452DD684E0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2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5214" y="704192"/>
            <a:ext cx="11246069" cy="362606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использования в Самарской области теста «ДС-ИФА-ВИЧ-АТ-СРОК» для определения сроков инфицирования в диагностическом алгоритме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ВИЧ-инфекции</a:t>
            </a:r>
            <a:r>
              <a:rPr lang="ru-RU" sz="3600" b="1" dirty="0" smtClean="0">
                <a:solidFill>
                  <a:schemeClr val="accent5"/>
                </a:solidFill>
              </a:rPr>
              <a:t/>
            </a:r>
            <a:br>
              <a:rPr lang="ru-RU" sz="3600" b="1" dirty="0" smtClean="0">
                <a:solidFill>
                  <a:schemeClr val="accent5"/>
                </a:solidFill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49516" y="4246179"/>
            <a:ext cx="9848193" cy="179902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Аленина Е.Н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врача-эпидемиолога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«Самарский областной центр по профилактике и борьбе со СПИД и инфекционными заболеваниями»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00572" y="332740"/>
            <a:ext cx="106930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проводилось в два этапа:</a:t>
            </a:r>
          </a:p>
          <a:p>
            <a:pPr algn="just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 этапе проводилась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 для определения ранней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ыбор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алгоритма тестирования недавней инфекции (RITA) в соответствии с п 5.1 руководства ВОЗ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возможных «ложных ранних» случаев (FRR) в соответствии с п 6 рекомендаций ВОЗ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FRR (зависимость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давности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AРT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уровня CD4, возраста, пола, вирусной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5810" y="578683"/>
            <a:ext cx="106487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 этапе проводилось определение инцидентности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исследуемой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исследуемой группы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тестирование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асчет инцидентности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популяции в целом и в отдельных группах на данный период времени (год, месяц) по п 9 рекомендаций ВОЗ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данных, прогноз, выделение маркерных групп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азработка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рекомендаций, алгоритмов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534428" y="340183"/>
            <a:ext cx="9277338" cy="5735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параметры при оценке заболеваемости с использованием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RITA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Tx/>
              <a:buNone/>
              <a:defRPr/>
            </a:pPr>
            <a:endParaRPr lang="ru-RU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длительности «раннего» периода (4-12 месяцев)</a:t>
            </a:r>
          </a:p>
          <a:p>
            <a:pPr lvl="1"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ошибки метода (число ложных ранних (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FRR, false recent rate)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1.2-15.0% (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Mastro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al, 2010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2%)</a:t>
            </a:r>
          </a:p>
          <a:p>
            <a:pPr marL="457200" lvl="1" indent="0">
              <a:buFontTx/>
              <a:buNone/>
              <a:defRPr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FontTx/>
              <a:buNone/>
              <a:defRPr/>
            </a:pPr>
            <a:endParaRPr lang="ru-RU" sz="1400" dirty="0" smtClean="0"/>
          </a:p>
          <a:p>
            <a:pPr marL="457200" lvl="1" indent="0">
              <a:buFont typeface="Arial" charset="0"/>
              <a:buNone/>
              <a:defRPr/>
            </a:pPr>
            <a:endParaRPr lang="ru-RU" dirty="0" smtClean="0"/>
          </a:p>
          <a:p>
            <a:pPr marL="457200" lvl="1" indent="0">
              <a:buFont typeface="Arial" charset="0"/>
              <a:buNone/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371945" y="175260"/>
            <a:ext cx="8909976" cy="838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определение ошибки </a:t>
            </a: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(FRR)</a:t>
            </a:r>
            <a:endParaRPr lang="ru-RU" sz="3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0704" y="792743"/>
            <a:ext cx="1070478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этапе в контрольной группе (пациенты, у которых ВИЧ-инфекция выявлена более 9 месяцев назад) было обследовано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10571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чел., из них мужчин –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5022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(47,5%), женщин – 5549 (52,5%).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10346 образцах (97,8%) был подтвержден результат «поздняя инфекция».</a:t>
            </a: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FRR</a:t>
            </a:r>
            <a:r>
              <a:rPr lang="ru-RU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рассчитанный с</a:t>
            </a:r>
            <a:r>
              <a:rPr lang="ru-RU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использованием алгоритма 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RITA</a:t>
            </a:r>
            <a:r>
              <a:rPr lang="ru-RU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составил приемлемые </a:t>
            </a:r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0,4%.</a:t>
            </a:r>
            <a:endParaRPr lang="ru-RU" sz="3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4651501" y="826956"/>
            <a:ext cx="2409191" cy="7420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ИФА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 </a:t>
            </a:r>
          </a:p>
          <a:p>
            <a:pPr algn="ctr" eaLnBrk="1" hangingPunct="1"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1322229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8768" y="3268638"/>
            <a:ext cx="1523545" cy="601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ИБ-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895323" y="2166749"/>
            <a:ext cx="1521446" cy="512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895323" y="3268638"/>
            <a:ext cx="1521447" cy="6047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ИБ+/-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243325" y="3268637"/>
            <a:ext cx="1523545" cy="601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ctr" eaLnBrk="1" hangingPunct="1"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6946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304266" y="3873437"/>
            <a:ext cx="1521447" cy="6043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АТ-СРОК</a:t>
            </a:r>
          </a:p>
          <a:p>
            <a:pPr algn="ctr" eaLnBrk="1" hangingPunct="1"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3991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400884" y="5452676"/>
            <a:ext cx="1903382" cy="6039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</a:t>
            </a:r>
          </a:p>
          <a:p>
            <a:pPr algn="ctr" eaLnBrk="1" hangingPunct="1"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365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825713" y="5458920"/>
            <a:ext cx="1831384" cy="5977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Поздняя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</a:t>
            </a:r>
          </a:p>
          <a:p>
            <a:pPr algn="ctr" eaLnBrk="1" hangingPunct="1"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3626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4175760" y="1592690"/>
            <a:ext cx="735414" cy="565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1" idx="2"/>
            <a:endCxn id="33" idx="0"/>
          </p:cNvCxnSpPr>
          <p:nvPr/>
        </p:nvCxnSpPr>
        <p:spPr>
          <a:xfrm>
            <a:off x="3656046" y="2679518"/>
            <a:ext cx="1" cy="589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1" idx="1"/>
          </p:cNvCxnSpPr>
          <p:nvPr/>
        </p:nvCxnSpPr>
        <p:spPr>
          <a:xfrm flipH="1">
            <a:off x="1656017" y="2423134"/>
            <a:ext cx="1239306" cy="7895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420383" y="2390038"/>
            <a:ext cx="1101144" cy="822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34" idx="3"/>
            <a:endCxn id="35" idx="1"/>
          </p:cNvCxnSpPr>
          <p:nvPr/>
        </p:nvCxnSpPr>
        <p:spPr>
          <a:xfrm>
            <a:off x="6766870" y="3569152"/>
            <a:ext cx="1537396" cy="606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9722656" y="4493385"/>
            <a:ext cx="681184" cy="949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7712472" y="4502740"/>
            <a:ext cx="678276" cy="949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 bwMode="auto">
          <a:xfrm>
            <a:off x="218015" y="25929"/>
            <a:ext cx="11013017" cy="70980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инцидентности в исследуемой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0908"/>
            <a:ext cx="12192000" cy="65747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72359" y="0"/>
            <a:ext cx="10993820" cy="73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</a:rPr>
              <a:t>Калькулятор заболеваемости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44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903" y="756744"/>
            <a:ext cx="1161393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полученных данных с использованием калькулятора заболеваемости и моделирования эпидемии ВИЧ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показал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что ежегодный риск инфицирования ВИЧ в исследуемый период в Самарской области составляет 0,06%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или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пересчете на население Самарской области (3204827 человек)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1600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новых случаев инфицирования в год. </a:t>
            </a:r>
            <a:endParaRPr lang="ru-RU" sz="4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3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3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297" y="746234"/>
            <a:ext cx="11109433" cy="52867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400" b="1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</a:rPr>
              <a:t>Снижение числа случаев ранней ВИЧ-инфекции в </a:t>
            </a:r>
            <a:r>
              <a:rPr lang="ru-RU" sz="4400" b="1" dirty="0">
                <a:latin typeface="Times New Roman" panose="02020603050405020304" pitchFamily="18" charset="0"/>
              </a:rPr>
              <a:t>динамике </a:t>
            </a:r>
            <a:r>
              <a:rPr lang="ru-RU" sz="4400" b="1" dirty="0" smtClean="0">
                <a:latin typeface="Times New Roman" panose="02020603050405020304" pitchFamily="18" charset="0"/>
              </a:rPr>
              <a:t>будет </a:t>
            </a:r>
            <a:r>
              <a:rPr lang="ru-RU" sz="4400" b="1" dirty="0">
                <a:latin typeface="Times New Roman" panose="02020603050405020304" pitchFamily="18" charset="0"/>
              </a:rPr>
              <a:t>свидетельствовать об эффективности профилактических </a:t>
            </a:r>
            <a:r>
              <a:rPr lang="ru-RU" sz="4400" b="1" dirty="0" smtClean="0">
                <a:latin typeface="Times New Roman" panose="02020603050405020304" pitchFamily="18" charset="0"/>
              </a:rPr>
              <a:t>программ.  </a:t>
            </a:r>
          </a:p>
          <a:p>
            <a:pPr marL="0" indent="0" algn="just">
              <a:buNone/>
            </a:pPr>
            <a:endParaRPr lang="ru-RU" sz="4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297" y="746234"/>
            <a:ext cx="11109433" cy="56020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именно лабораторная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доли ранних случаев инфицирования в системе эпидемиологического надзора за ВИЧ –инфекцией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должна стать основой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моделирования эпидемии ВИЧ-инфекции и более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точной оценки эффективности экономических и профилактических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мероприятий, проводимых в Самарской области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058088"/>
            <a:ext cx="11792512" cy="6130988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проведено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крупномасштабное исследование по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теста для определения давности инфекции для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субтипа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ВИЧ1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адаптирован и применен рекомендованный ВОЗ алгоритм оценки ранней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ВИЧ-инфекции</a:t>
            </a:r>
          </a:p>
          <a:p>
            <a:pPr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пределена ошибка метода при оценке ранней инфекции –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использовано при дальнейших исследованиях на других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территориях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99488" y="276860"/>
            <a:ext cx="8909976" cy="838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 обсуждение</a:t>
            </a:r>
          </a:p>
        </p:txBody>
      </p:sp>
    </p:spTree>
    <p:extLst>
      <p:ext uri="{BB962C8B-B14F-4D97-AF65-F5344CB8AC3E}">
        <p14:creationId xmlns:p14="http://schemas.microsoft.com/office/powerpoint/2010/main" val="28514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029" y="882869"/>
            <a:ext cx="10856824" cy="5833241"/>
          </a:xfrm>
        </p:spPr>
        <p:txBody>
          <a:bodyPr>
            <a:noAutofit/>
          </a:bodyPr>
          <a:lstStyle/>
          <a:p>
            <a:pPr algn="just"/>
            <a:r>
              <a:rPr lang="ru-RU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Nimbus Sans L"/>
              </a:rPr>
              <a:t>Эпидемиологическая ситуация по ВИЧ-инфекции в Российской Федерации остается крайне напряженной, что требует поиска новых, более эффективных и экономически целесообразных решений, направленных на противодействие эпидемии.</a:t>
            </a:r>
          </a:p>
          <a:p>
            <a:pPr marL="0" indent="0">
              <a:buNone/>
            </a:pPr>
            <a:endParaRPr lang="ru-RU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45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676" y="1058088"/>
            <a:ext cx="11949196" cy="5384753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теста использованы при определении доли случаев ранней ВИЧ-инфекции среди пациентов с впервые установленным диагнозом ВИЧ-инфекция</a:t>
            </a:r>
          </a:p>
          <a:p>
            <a:pPr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Показана возможность прогнозирования/моделирования эпидемии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ВИЧ-инфекции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99488" y="276860"/>
            <a:ext cx="8909976" cy="838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 обсуждение</a:t>
            </a:r>
          </a:p>
        </p:txBody>
      </p:sp>
    </p:spTree>
    <p:extLst>
      <p:ext uri="{BB962C8B-B14F-4D97-AF65-F5344CB8AC3E}">
        <p14:creationId xmlns:p14="http://schemas.microsoft.com/office/powerpoint/2010/main" val="17484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5836" y="364670"/>
            <a:ext cx="8825657" cy="10385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7" r="9117"/>
          <a:stretch>
            <a:fillRect/>
          </a:stretch>
        </p:blipFill>
        <p:spPr bwMode="auto">
          <a:xfrm>
            <a:off x="4988664" y="1817444"/>
            <a:ext cx="6108720" cy="458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0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035" y="294290"/>
            <a:ext cx="11139565" cy="590324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показателем эффективности профилактических мероприятий при ВИЧ-инфекции является уровень заболеваемости в определенном году (первичная заболеваемость, инцидентность) и её динамика в течение ряда предыдущих лет.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данного показателя производится прогноз развития эпидемии ВИЧ-инфекции и планирование лечебно-профилактических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lang="ru-RU" sz="1300" dirty="0" smtClean="0"/>
              <a:t>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1611312" y="172720"/>
            <a:ext cx="10388600" cy="181864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зарегистрированных случаев ВИЧ-инфекции не отражает реальную заболеваемость и не позволяет дать оценку развития эпидемиологического процесса, поскольку выявляются лица с разной давностью заражения</a:t>
            </a: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108" y="2279338"/>
            <a:ext cx="10829132" cy="3146102"/>
          </a:xfrm>
        </p:spPr>
        <p:txBody>
          <a:bodyPr/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динамики инфекционного процесса при ВИЧ-инфекции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не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новых случаев заболевания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вновь зараженных лиц.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рост числа случаев действительно недавнего заражения свидетельствует об активности эпидемического процесса на изучаемой территории.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09" y="6165304"/>
            <a:ext cx="11256804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352" y="378372"/>
            <a:ext cx="11834648" cy="6032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алгоритм диагностики ВИЧ-инфекции, принятый в РФ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позволяет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</a:t>
            </a:r>
            <a:endParaRPr lang="ru-RU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				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вероятный срок инфицирования ВИЧ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дать оценку развития эпидемиологического процесса</a:t>
            </a:r>
          </a:p>
          <a:p>
            <a:pPr marL="0" indent="0" algn="just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 недавнего времени тесты, позволяющие выявлять недавнее заражение ВИЧ-инфекцией не были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валидированы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доминирующего в России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субтипа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ВИЧ-1, поэтому не получили широкого применения</a:t>
            </a:r>
          </a:p>
          <a:p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0414" y="378372"/>
            <a:ext cx="11100319" cy="552458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году в РФ был создан и зарегистрирован набор реагентов «ДС-ИФА-ВИЧ-АТ-СРОК» – первая отечественная иммуноферментная тест-система для определения вероятных сроков заражения вирусом иммунодефицита человека 1 типа (ВИЧ-1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9519" y="2174241"/>
            <a:ext cx="9184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/>
          </a:p>
          <a:p>
            <a:pPr algn="just"/>
            <a:endParaRPr lang="ru-RU" sz="2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455" y="367862"/>
            <a:ext cx="11088413" cy="20968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ДС-ИФА ВИЧ СРОК предназначен для дополнительного исследования ВИЧ-позитивных образцов с подтвержденным положительным результатом в иммунном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блоте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Возможно исследование образцов с неопределенным или негативным результатом исследования в иммунном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блоте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которых подтверждено наличие ВИЧ РНК и/или антигена р24 ВИЧ-1.</a:t>
            </a:r>
            <a:endParaRPr lang="ru-RU" sz="2400" b="1" dirty="0"/>
          </a:p>
        </p:txBody>
      </p:sp>
      <p:pic>
        <p:nvPicPr>
          <p:cNvPr id="4" name="Рисунок 3" descr="C:\Users\SOKOLO~1\AppData\Local\Temp\IMG_128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957" y="2572023"/>
            <a:ext cx="5507896" cy="3472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81317" y="1036321"/>
            <a:ext cx="11067392" cy="49987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диагностическом алгоритме ВИЧ-инфекции данное исследование было внедрено последовательным этапом после определения наличия антител к ВИЧ в реакции иммунного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блота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Анализировались образцы пациентов с подтвержденным ВИЧ-статусом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 позитивные сыворотки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делились на 2 группы: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вероятным сроком инфицирования до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месяцев;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более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от даты выявления (положительного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иммуноблота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800" b="1" dirty="0"/>
              <a:t> </a:t>
            </a:r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9519" y="2174241"/>
            <a:ext cx="9184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/>
          </a:p>
          <a:p>
            <a:pPr algn="just"/>
            <a:endParaRPr lang="ru-RU" sz="2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5" y="6165304"/>
            <a:ext cx="10107405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/>
        </p:nvSpPr>
        <p:spPr>
          <a:xfrm>
            <a:off x="574430" y="10665"/>
            <a:ext cx="9870050" cy="629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</a:t>
            </a:r>
            <a:endParaRPr lang="ru-RU" sz="2400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80329" y="626139"/>
            <a:ext cx="1523545" cy="5030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ИФА скрининг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483808" y="2640531"/>
            <a:ext cx="1523545" cy="601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ИБ-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108683" y="1898909"/>
            <a:ext cx="1521446" cy="512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180329" y="1297444"/>
            <a:ext cx="1523545" cy="558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ИФА арбитраж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399154" y="2640531"/>
            <a:ext cx="1521447" cy="6047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ИБ+/-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330327" y="2655107"/>
            <a:ext cx="1523545" cy="586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ИБ+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591519" y="3259455"/>
            <a:ext cx="1521447" cy="6043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 АТ-СРОК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703874" y="4858210"/>
            <a:ext cx="1903382" cy="16012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инфекция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(вероятный срок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инфицирования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9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месяцев)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112966" y="4832244"/>
            <a:ext cx="1936794" cy="1574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Поздняя инфекция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(вероятный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инфицирования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44059" y="3751347"/>
            <a:ext cx="1523545" cy="6043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Р24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591032" y="4848302"/>
            <a:ext cx="1521446" cy="601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Р24 -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740468" y="4848302"/>
            <a:ext cx="1523545" cy="601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Р24 +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512580" y="5900277"/>
            <a:ext cx="1619106" cy="5270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трицательный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597593" y="5892800"/>
            <a:ext cx="1924618" cy="5135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инфекция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N1)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4630129" y="1898909"/>
            <a:ext cx="892082" cy="2453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816769" y="2409847"/>
            <a:ext cx="7005" cy="236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1" idx="1"/>
          </p:cNvCxnSpPr>
          <p:nvPr/>
        </p:nvCxnSpPr>
        <p:spPr>
          <a:xfrm flipH="1">
            <a:off x="2263738" y="2155294"/>
            <a:ext cx="844945" cy="500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647106" y="2205432"/>
            <a:ext cx="981581" cy="412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3628300" y="3241560"/>
            <a:ext cx="417942" cy="499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582308" y="3241560"/>
            <a:ext cx="620946" cy="492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9" idx="2"/>
            <a:endCxn id="32" idx="0"/>
          </p:cNvCxnSpPr>
          <p:nvPr/>
        </p:nvCxnSpPr>
        <p:spPr>
          <a:xfrm>
            <a:off x="5942102" y="1129220"/>
            <a:ext cx="0" cy="168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39" idx="0"/>
          </p:cNvCxnSpPr>
          <p:nvPr/>
        </p:nvCxnSpPr>
        <p:spPr>
          <a:xfrm flipH="1">
            <a:off x="2351755" y="4406190"/>
            <a:ext cx="514772" cy="442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39" idx="2"/>
            <a:endCxn id="41" idx="0"/>
          </p:cNvCxnSpPr>
          <p:nvPr/>
        </p:nvCxnSpPr>
        <p:spPr>
          <a:xfrm flipH="1">
            <a:off x="2322133" y="5449331"/>
            <a:ext cx="29622" cy="450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957864" y="4393823"/>
            <a:ext cx="289915" cy="448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315123" y="5449331"/>
            <a:ext cx="1" cy="4190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34" idx="3"/>
          </p:cNvCxnSpPr>
          <p:nvPr/>
        </p:nvCxnSpPr>
        <p:spPr>
          <a:xfrm>
            <a:off x="6853872" y="2948334"/>
            <a:ext cx="1737647" cy="6132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9932251" y="3889524"/>
            <a:ext cx="788237" cy="913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8232045" y="3889524"/>
            <a:ext cx="678275" cy="949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4647106" y="3282964"/>
            <a:ext cx="1294995" cy="15202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3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10555</TotalTime>
  <Words>849</Words>
  <Application>Microsoft Office PowerPoint</Application>
  <PresentationFormat>Широкоэкранный</PresentationFormat>
  <Paragraphs>99</Paragraphs>
  <Slides>21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Nimbus Sans L</vt:lpstr>
      <vt:lpstr>Times New Roman</vt:lpstr>
      <vt:lpstr>Wingdings 3</vt:lpstr>
      <vt:lpstr>Легкий дым</vt:lpstr>
      <vt:lpstr>Опыт использования в Самарской области теста «ДС-ИФА-ВИЧ-АТ-СРОК» для определения сроков инфицирования в диагностическом алгоритме ВИЧ-инфекции </vt:lpstr>
      <vt:lpstr>Презентация PowerPoint</vt:lpstr>
      <vt:lpstr>Презентация PowerPoint</vt:lpstr>
      <vt:lpstr> Число впервые зарегистрированных случаев ВИЧ-инфекции не отражает реальную заболеваемость и не позволяет дать оценку развития эпидемиологического процесса, поскольку выявляются лица с разной давностью заражения.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определение ошибки (FRR)</vt:lpstr>
      <vt:lpstr>2 этап Результаты определение инцидентности в исследуемой группе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 и обсуждение</vt:lpstr>
      <vt:lpstr>Выводы и обсуждение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качества обследования женщин с инфекциями влагалища и шейки матки</dc:title>
  <dc:creator>ivanovatatiana86@yandex.ru</dc:creator>
  <cp:lastModifiedBy>Садыкова Гузель Бикьяновна</cp:lastModifiedBy>
  <cp:revision>132</cp:revision>
  <cp:lastPrinted>2017-11-27T05:26:54Z</cp:lastPrinted>
  <dcterms:created xsi:type="dcterms:W3CDTF">2016-06-27T17:48:57Z</dcterms:created>
  <dcterms:modified xsi:type="dcterms:W3CDTF">2017-11-27T05:28:00Z</dcterms:modified>
</cp:coreProperties>
</file>