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305" r:id="rId2"/>
    <p:sldId id="258" r:id="rId3"/>
    <p:sldId id="286" r:id="rId4"/>
    <p:sldId id="287" r:id="rId5"/>
    <p:sldId id="311" r:id="rId6"/>
    <p:sldId id="313" r:id="rId7"/>
    <p:sldId id="312" r:id="rId8"/>
    <p:sldId id="257" r:id="rId9"/>
    <p:sldId id="308" r:id="rId10"/>
    <p:sldId id="260" r:id="rId11"/>
    <p:sldId id="277" r:id="rId12"/>
    <p:sldId id="261" r:id="rId13"/>
    <p:sldId id="316" r:id="rId14"/>
    <p:sldId id="279" r:id="rId15"/>
    <p:sldId id="262" r:id="rId16"/>
    <p:sldId id="263" r:id="rId17"/>
    <p:sldId id="288" r:id="rId18"/>
    <p:sldId id="264" r:id="rId19"/>
    <p:sldId id="265" r:id="rId20"/>
    <p:sldId id="296" r:id="rId21"/>
    <p:sldId id="266" r:id="rId22"/>
    <p:sldId id="267" r:id="rId23"/>
    <p:sldId id="297" r:id="rId24"/>
    <p:sldId id="298" r:id="rId25"/>
    <p:sldId id="280" r:id="rId26"/>
    <p:sldId id="268" r:id="rId27"/>
    <p:sldId id="269" r:id="rId28"/>
    <p:sldId id="314" r:id="rId29"/>
    <p:sldId id="315" r:id="rId30"/>
    <p:sldId id="270" r:id="rId31"/>
    <p:sldId id="299" r:id="rId32"/>
    <p:sldId id="289" r:id="rId33"/>
    <p:sldId id="303" r:id="rId34"/>
    <p:sldId id="281" r:id="rId35"/>
    <p:sldId id="304" r:id="rId36"/>
    <p:sldId id="272" r:id="rId37"/>
    <p:sldId id="273" r:id="rId38"/>
    <p:sldId id="274" r:id="rId39"/>
    <p:sldId id="283" r:id="rId40"/>
    <p:sldId id="284" r:id="rId41"/>
    <p:sldId id="295" r:id="rId42"/>
    <p:sldId id="300" r:id="rId43"/>
    <p:sldId id="275" r:id="rId44"/>
    <p:sldId id="276" r:id="rId45"/>
    <p:sldId id="285" r:id="rId46"/>
    <p:sldId id="317" r:id="rId47"/>
    <p:sldId id="318" r:id="rId48"/>
    <p:sldId id="319" r:id="rId49"/>
    <p:sldId id="320" r:id="rId50"/>
    <p:sldId id="292" r:id="rId51"/>
    <p:sldId id="307" r:id="rId52"/>
    <p:sldId id="306" r:id="rId53"/>
    <p:sldId id="301" r:id="rId5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757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992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45024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163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8871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331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502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313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731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61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10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63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924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26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197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6485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CBD22-A92D-4A30-902D-06EE64A9BF5C}" type="datetimeFigureOut">
              <a:rPr lang="ru-RU" smtClean="0"/>
              <a:t>27.11.2017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D68ACF-18DB-4194-A2D4-92AE02E6E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628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zppp.saharniy-diabet.com/vich-spid-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60556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</a:rPr>
              <a:t>«</a:t>
            </a: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Ключевые </a:t>
            </a:r>
            <a:r>
              <a:rPr lang="ru-RU" sz="3200" dirty="0">
                <a:solidFill>
                  <a:schemeClr val="accent2">
                    <a:lumMod val="75000"/>
                  </a:schemeClr>
                </a:solidFill>
              </a:rPr>
              <a:t>аспекты противодействия распространения ВИЧ»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75668" y="2215166"/>
            <a:ext cx="4861365" cy="44958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ru-RU" sz="2400" b="1" dirty="0" smtClean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800" b="1" dirty="0" smtClean="0">
                <a:solidFill>
                  <a:srgbClr val="FF0000"/>
                </a:solidFill>
              </a:rPr>
              <a:t>«Особенности </a:t>
            </a:r>
            <a:r>
              <a:rPr lang="ru-RU" sz="3800" b="1" dirty="0">
                <a:solidFill>
                  <a:srgbClr val="FF0000"/>
                </a:solidFill>
              </a:rPr>
              <a:t>развития туберкулёза при ВИЧ- </a:t>
            </a:r>
            <a:r>
              <a:rPr lang="ru-RU" sz="3800" b="1" dirty="0" smtClean="0">
                <a:solidFill>
                  <a:srgbClr val="FF0000"/>
                </a:solidFill>
              </a:rPr>
              <a:t>инфекции»</a:t>
            </a:r>
            <a:endParaRPr lang="ru-RU" sz="3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медицинская сестра ГБУЗ  «Самарский областной 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 противотуберкулезный  диспансер 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имени 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В. Постникова</a:t>
            </a: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4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Бойко Татьяна </a:t>
            </a: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Григорьевна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ru-RU" sz="34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ноября 2017</a:t>
            </a:r>
            <a:r>
              <a:rPr lang="ru-RU" sz="34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endParaRPr lang="ru-RU" sz="34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endParaRPr lang="ru-RU"/>
          </a:p>
        </p:txBody>
      </p:sp>
      <p:pic>
        <p:nvPicPr>
          <p:cNvPr id="6" name="Рисунок 5" descr="https://cf.ppt-online.org/files/slide/8/8yhbvw5lt49gEcNXLPk1oZs3iadmSOWIU7uHFQ/slide-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160589"/>
            <a:ext cx="4861368" cy="4697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094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290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Формы туберкулёза в сочетании с ВИЧ-инфекцией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59209" y="1738648"/>
            <a:ext cx="8596668" cy="430271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Заболевание на фоне иммунодефицита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протекать в таких формах:</a:t>
            </a:r>
          </a:p>
          <a:p>
            <a:pPr lvl="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Латентная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 данном случае микобактерии размножаются в организме заражённого человека, однако выраженная симптоматика со стороны внутренних органов отсутствует. Такая форма является распространённой.</a:t>
            </a:r>
          </a:p>
          <a:p>
            <a:pPr lvl="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Такое течение туберкулёза у ВИЧ-инфицированных встречается гораздо чаще. При этом происходит стремительное размножение микобактерий, наблюдаются выраженные симптомы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туберкулеза. Возбудители выделяются во внешнюю среду, что повышает риск  заражения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кружающих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81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23493"/>
            <a:ext cx="8596668" cy="5228822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СПИДе данное заболевание быстро переходит из латентной в активную форму. Причиной тому могут послужить следующие факторы: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больного старше 65 лет или дети младше 5.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Несбалансированное питание.</a:t>
            </a:r>
          </a:p>
          <a:p>
            <a:pPr lvl="0" algn="just"/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Беременность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вредных привычек, в частности, наркомания,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алкоголизм</a:t>
            </a:r>
          </a:p>
          <a:p>
            <a:pPr marL="0" lvl="0" indent="0" algn="just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последнем случае туберкулёз, ВИЧ и гепатит зачастую протекают вместе, так как он возникает не только из-за сниженного иммунитета, но и на фоне системного токсического влияния на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гепатоциты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алкоголя и наркотических веществ.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287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Клиническая картина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 descr="туберкулез вич спид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5" y="1435100"/>
            <a:ext cx="9123488" cy="518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туберкулез вич спид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96463"/>
            <a:ext cx="9123488" cy="5184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туберкулез вич спид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392796"/>
            <a:ext cx="9123488" cy="51846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224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4852"/>
            <a:ext cx="10032642" cy="57071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генерализации туберкулеза у больных ВИЧ-инфекцией происходит последовательная смена легочного,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лимфогенного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гематогенного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этапов.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развития генерализации прямо пропорциональны исходному уровню CD4-лимфоцитов при выявлении туберкулеза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Гематогенная генерализация развивается стремительно за более короткий временной интервал, чем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лимфогенная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генерализации (преимущественно гематогенный или преимущественно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лимфогенный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связан с динамикой уровня CD4-лимфоцитов.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снижении развивается преимущественно гематогенная генерализация,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стабильном уровне – преимущественно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лимфогенная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генерализация туберкулеза</a:t>
            </a:r>
          </a:p>
        </p:txBody>
      </p:sp>
    </p:spTree>
    <p:extLst>
      <p:ext uri="{BB962C8B-B14F-4D97-AF65-F5344CB8AC3E}">
        <p14:creationId xmlns:p14="http://schemas.microsoft.com/office/powerpoint/2010/main" val="19329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9495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4759" y="1004552"/>
            <a:ext cx="8596668" cy="50239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больных с сочетанием ВИЧ-инфекции и туберкулеза характерна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атипичность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рентгенологических проявлений: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долевые инфильтраты выражены слабо, нечетко,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локализуется нередко в атипичных для туберкулеза местах,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диссеминация проявляется лишь усилением легочного рисунка,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каверны образуются реже.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значение для диагностики и дальнейшего лечения ВИЧ-инфекции имеют место вирусная нагрузка (ВН) и количество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СД-4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лимфоцитов.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374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335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6525"/>
            <a:ext cx="8596668" cy="47148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Симптомы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признаки туберкулёза при ВИЧ в большинстве случаев не отличаются от типичного течения этой болезни у пациентов, не страдающих иммунодефицитом. Однако их выраженность определяется степенью запущенности процесса и периодов заражения.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туберкулёзе лёгких и ВИЧ клиника зависит от очерёдности заражения данными заболеваниями.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протекает в злокачественной форме, если развивается в организме, страдающем иммунодефицитом. Чем менее устойчив клеточный иммунитет, тем более выраженными будут признаки недуга и не благоприятнее прогноз.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193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03031"/>
            <a:ext cx="10071279" cy="6426357"/>
          </a:xfrm>
        </p:spPr>
        <p:txBody>
          <a:bodyPr>
            <a:noAutofit/>
          </a:bodyPr>
          <a:lstStyle/>
          <a:p>
            <a:pPr marL="0" lv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правило,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следующие симптомы: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Лихорадка, повышенная потливость, особенно в ночное время.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Слабость, снижение работоспособности.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Кашель, который не проходит более 21 дня и не поддаётся лечению традиционными способами.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работы органов пищеварения.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Кахексия (сильное исхудание).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 теряют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около 10-20 кг, как правило, не менее 10% от массы тела, которая была до начала болезни.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запущенных случаях наблюдается кровохарканье.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 в груди.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поражения лёгких, может наблюдаться туберкулёз лимфоузлов у ВИЧ-инфицированных. При этом они становятся достаточно плотными, их тяжело сместить хотя бы на несколько миллиметров при пальпации. На ощупь бугристые, увеличенные в размерах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2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108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8313"/>
            <a:ext cx="8596668" cy="388077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ИЧ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туберкулёз и гепатит С также могут развиваться одновременно, так как первый поражает не только лёгкие, но и любые другие внутренние органы. Среди них печень, селезёнка,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кожа, кости, половые органы. Выработка антител к ВИЧ при внелёгочном туберкулёзе происходит точно по такой же схеме.</a:t>
            </a: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выраженная клиническая симптоматика наблюдается у больных, у которых туберкулез возник на фоне ВИЧ-инфекции, чем у больных туберкулезом, которые позднее инфицировались ВИЧ и заболели СПИДом. </a:t>
            </a:r>
          </a:p>
        </p:txBody>
      </p:sp>
    </p:spTree>
    <p:extLst>
      <p:ext uri="{BB962C8B-B14F-4D97-AF65-F5344CB8AC3E}">
        <p14:creationId xmlns:p14="http://schemas.microsoft.com/office/powerpoint/2010/main" val="168994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6465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Как протекает туберкулёз у ВИЧ-инфицированных детей?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 descr="туберкулез и вич у детей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555" y="1983344"/>
            <a:ext cx="6751593" cy="43144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335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79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49251"/>
            <a:ext cx="8596668" cy="510003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 нередко заражается этими заболеваниями от матери ещё в процессе вынашивания или в ходе родов. Подобное возможно, если женщина болела до наступления беременности или заразилась после её наступления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матери ВИЧ, то ребенок: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переводится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искусственное вскармливание,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прививается живыми вакцинами до исключения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иммунодефицита.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туберкулёз у детей протекает примерно с такой же симптоматикой,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 у взрослого, однако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незрелому организму очень тяжело бороться с возбудителями. При этом отмечается снижение массы тела и восстанавливается она достаточно долго.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411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746975"/>
            <a:ext cx="10431887" cy="582125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туберкулёз и </a:t>
            </a:r>
            <a:r>
              <a:rPr lang="ru-RU" sz="2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ВИЧ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являются одними из наиболее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- значимых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заболеваний среди населения, которые требуют обязательной терапии.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медицинский работник должен знать основные признаки этих болезней, чтобы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 провести диагностику и приступить к их устранению.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Факторами, объясняющими закономерность частого сочетания туберкулеза и ВИЧ-инфекции, являются особенности механизмов патогенеза обоих заболеваний. </a:t>
            </a:r>
          </a:p>
          <a:p>
            <a:pPr marL="0" indent="0" algn="just"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1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ебенок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ВИЧ инфицированной матери не прививается сразу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БЦЖ, только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трехэтапной профилактики ВИЧ и исключения ВИЧ молекулярно-генетическими методами.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же касается и детей, которые были в контакте с инфицированной мамой. В данном случае БЦЖ противопоказана.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малыш контактировал с больной мамой, то ему показано диспансерное наблюдение, так как риск развития болезни, вызванной микобактериями, достаточно высок.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488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616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Диагностика туберкулёза у ВИЧ-инфицированных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 descr="спид и туберкулез легких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803" y="2057558"/>
            <a:ext cx="5798340" cy="42788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0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06062"/>
            <a:ext cx="9813701" cy="583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патологию при иммунодефиците возможно при помощи стандартных исследований, которые применяются в подобных случаях. Как правило, используют: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Сбор анамнеза: выясняется длительность симптоматики, её выраженность, наличие контакта с источником инфекции.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Объективный осмотр. Позволяет определить локализацию боли, состояние лимфатических узлов.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Клиническое исследование крови, мочи. Используется с целью обнаружения следов возбудителей.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Рентгенография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томография органов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клетки. Показывает локализацию патологического процесса, позволяет провести дифференциальную диагностику с иными заболеваниями со схожей симптоматикой.</a:t>
            </a:r>
          </a:p>
          <a:p>
            <a:pPr lvl="0"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51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Микроскопия мокроты, посев на питательную среду, посев на жидкие питательные среды, молекулярно-генетические методы исследования - применяется для установления типа возбудителя и его устойчивости к определённым группам препаратов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посев крови на МБТ - получение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гемокультуры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5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54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42435"/>
            <a:ext cx="8596668" cy="459892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"T-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Spot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-диагностика туберкулезной инфекции" способен диагностировать как скрытое заражение туберкулёзом, так и активную фазу заболевания путём подсчёта Т-клеток, специфически активированных антигеном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tuberculosis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(микобактерии туберкулеза).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быть использован при диагностике для разных групп пациентов: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скрытой формы заражения туберкулёзом;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активной стадии как лёгочной, так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внелёгочной</a:t>
            </a:r>
          </a:p>
          <a:p>
            <a:pPr marL="0" lvl="0" indent="0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туберкулёза;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пациентов с позитивной ВИЧ-реакцией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других групп пациентов.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UK Kit.jpg"/>
          <p:cNvPicPr>
            <a:picLocks noChangeAspect="1"/>
          </p:cNvPicPr>
          <p:nvPr/>
        </p:nvPicPr>
        <p:blipFill>
          <a:blip r:embed="rId2" cstate="print"/>
          <a:srcRect l="1968" t="16731" b="8858"/>
          <a:stretch>
            <a:fillRect/>
          </a:stretch>
        </p:blipFill>
        <p:spPr bwMode="auto">
          <a:xfrm>
            <a:off x="7637172" y="3618963"/>
            <a:ext cx="4554828" cy="323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726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0304"/>
            <a:ext cx="9594761" cy="5861721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Существенное значение для диагностики и дальнейшего лечения ВИЧ-инфекции имеют место вирусная нагрузка (ВН) и количество клеток СД-4.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Измерение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 методом RT-PCR должно осуществляться при первичной диагностике ВИЧ, а при отсутствии антиретровирусной терапии (АРВТ) – каждые 3-4 месяца.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для диагностики ВИЧ-инфекции, решения вопроса о начале или отсрочке, о продолжении или изменении 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АРВТ (антиретровирусная терапия). 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помнить, что присоединение туберкулеза к ВИЧ-инфекции может вызывать повышение ВН в первые 2-4 недели; исследование ВН в этот период проводить не следует</a:t>
            </a: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СД-4 определяется при первичной диагностике, а затем каждые 3-6 месяцев. Существенно уменьшается количество хелперов более чем на 30% от нормального абсолютного количества клеток и/или на 3% от относительного показателя.</a:t>
            </a:r>
          </a:p>
          <a:p>
            <a:pPr marL="0" indent="0" algn="just">
              <a:buNone/>
            </a:pPr>
            <a:r>
              <a:rPr lang="ru-RU" sz="9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buNone/>
            </a:pPr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718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31821"/>
            <a:ext cx="9491730" cy="6234068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может назначаться биопсия определённых органов, таких как печень, селезёнка, лимфатические узлы, кожа. Это проводится в случаях, когда речь идёт о внелегочной форме патологии.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некоторые из вышеуказанных анализов необходимо провести несколько раз. Объясняется это тем, что при вторичной форме СПИДа возможен ложноотрицательный результат. Также подобное возможно и в начальной стадии болезни, когда симптоматика не выражена, а антитела ещё не успели выработаться и распространиться по организму.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все пациенты, страдающие ВИЧ, должны регулярно проходить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скрининговые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осмотры, заключающиеся в проведении флюорографии грудной клетки. Это поможет выявить патологию на ранней стадии и своевременно заняться лечением туберкулёза и ВИЧ-инфекции.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82923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Методы лечения туберкулёза у ВИЧ-инфицированных</a:t>
            </a:r>
            <a:br>
              <a:rPr lang="ru-RU" b="1" dirty="0">
                <a:solidFill>
                  <a:schemeClr val="accent2">
                    <a:lumMod val="75000"/>
                  </a:schemeClr>
                </a:solidFill>
              </a:rPr>
            </a:b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 descr="туберкулез при вич лечение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915" y="2196306"/>
            <a:ext cx="4417454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abp08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abp08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abp08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abp08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://vashnevrolog.ru/wp-content/uploads/2015/03/mozg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539" y="2176530"/>
            <a:ext cx="4148920" cy="376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09093"/>
            <a:ext cx="9594761" cy="62329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уберкулеза проводится: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приказом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МЗ РФ №951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29.12.2014.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методических рекомендаций по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совершенствованию диагностики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лечения»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Федеральные клинические рекомендации по диагностике и лечению туберкулеза у больных ВИЧ-инфекцией».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2015г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ВИЧ - инфекции проводится в соответствии: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МЗ РФ №758 н от 09.11.2012 г.» Об утверждении стандарта специализированной помощи при болезни, вызванной вирусом иммунодефицита человека(ВИЧ)»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МЗ РФ от 08.11.2012 №689н «Об утверждении порядка оказания медицинской помощи взрослому населению при заболевании, вызываемом вирусом иммунодефицита человека (ВИЧ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)»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«Инструкция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туберкулеза у взрослых больных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ВИЧ-инфекцией» утвержденная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феврале 2016г</a:t>
            </a: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41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93244" y="947981"/>
            <a:ext cx="8698486" cy="4679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Целью ХП туберкулеза у ВИЧ-инфицированных пациентов является снижение риска развития туберкулеза в результате заражения (первичного или повторного) и/или реактивации латентной туберкулезной инфекции (ЛТИ). Термин «латентная туберкулезная инфекция» употребляется в отношении пациентов, инфицированных микобактериями туберкулеза при отсутствии признаков активности туберкулезного процесса по клиническим, лабораторным и рентгенологическим данным.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5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6726" y="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Влияние ВИЧ – инфекции на противотуберкулезный иммунитет</a:t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20800"/>
            <a:ext cx="9406824" cy="523454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ВИЧ-инфекция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существенно влияет на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иммунореактивности при туберкулезе.</a:t>
            </a:r>
            <a:r>
              <a:rPr lang="ru-RU" sz="2800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ВИЧ разрушает ключевые клетки противотуберкулезного иммунитета: лимфоциты (Т-хелперы), макрофаги и повышает опасность контакта с больными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ТБ, и способствует: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ктивации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имеющейся латентной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туберкулезной инфекции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развитию заболевания и 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прогрессированию </a:t>
            </a:r>
            <a:r>
              <a:rPr lang="ru-RU" sz="2800" dirty="0" smtClean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затихшего излеченного ТБ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коротечному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злокачественному течению ТБ.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Предрасполагает к развитию тяжелых осложнений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87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7426"/>
            <a:ext cx="9646276" cy="5874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назначаются больным сразу после подтверждения диагноза. Стоит быть готовым к тому, что они займут достаточно большой период, который длится не менее полугода. Однако при агрессивном течении, как это бывает на фоне иммунодефицита, лечение ВИЧ-больных туберкулёзом может занять вплоть до 2 лет.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Непосредственно лечение ВИЧ и туберкулёза предусматривает приём противотуберкулёзных препаратов и антиретровирусной терапии.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проведения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химиопрофилактики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туберкулеза у больных ВИЧ-инфекцией: снижение количества CD4+-лимфоцитов до 350 клеток/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мкл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7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70456"/>
            <a:ext cx="9697792" cy="577156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Химиотерапия туберкулеза у ВИЧ-инфицированных и больных СПИДом в принципе ничем не отличается от режимов лечения ВИЧ-отрицательных больных и проводится по общим правилам. ВИЧ-инфицированные больные с впервые выявленным туберкулезом легких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интенсивную фазу химиотерапии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2—3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получают четыре основных противотуберкулезных препарата: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пиразинамид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этамбутол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Следует отметить, что такие антиретровирусные препараты, как ингибиторы протеазы, инактивируются ферментом, активность которого повышается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64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218942"/>
            <a:ext cx="9728200" cy="6529588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лекарственной устойчивости МБТ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 коррекцию химиотерапии и удлиняют сроки интенсивной фазы лечения. Возможно сочетание основных, к которым сохранилась чувствительность МБТ, и резервных препаратов, однако комбинация должна состоять из пяти препаратов, из которых не менее двух должны быть резервными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резервным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относятся: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этионамид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протионамид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(препараты группы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тиамидов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канамицин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амикацин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(препараты группы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аминогликозидов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капреомицин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(препарат группы полипептидов);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циклосерин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 парааминосалициловая кислота (ПАСК);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ломефлоксацин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ципрофлоксацин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офлоксацин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левофлоксацин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моксифлоксацин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(препараты группы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фторхинолонов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66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Показанием для фазы продолжения лечения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прекращение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бактериовыделения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микроскопии мокроты и положительная клинико-рентгенологическая динамика процесса в легких. Фаза продолжения лечения продолжается 4-6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рифампицином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изониазидом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этамбутолом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671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643944" y="1635616"/>
            <a:ext cx="8596313" cy="4354893"/>
          </a:xfrm>
        </p:spPr>
        <p:txBody>
          <a:bodyPr>
            <a:normAutofit/>
          </a:bodyPr>
          <a:lstStyle/>
          <a:p>
            <a:pPr algn="just"/>
            <a:r>
              <a:rPr lang="ru-RU" sz="2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продолжительность лечения 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сроками прекращения </a:t>
            </a:r>
            <a:r>
              <a:rPr lang="ru-RU" sz="2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бактериовыделения</a:t>
            </a: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стабилизацией процесса в легких. В связи с риском малой эффективности комбинации резервных препаратов, а также рецидивов туберкулеза, вызванного множественно-устойчивыми штаммами МБТ, химиотерапию проводят в течение не менее 18—22 мес. При этом очень важно обеспечить длительное лечение таких больных 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275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6616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743200"/>
            <a:ext cx="8596668" cy="32981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34" y="1120462"/>
            <a:ext cx="8745967" cy="5499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548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618186"/>
            <a:ext cx="8596313" cy="54857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Терапия СПИДа и туберкулёза лёгких или иных органов предусматривает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большого количества лекарственных средств. При этом они могут оказывать токсическое влияние на работу и функцию других органов, поэтому следует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питаться, принимать лекарства после еды.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приёма медикаментов, в доме, где проживает пациент, проводится дезинфекция против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туберкулёза,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которая поможет предупредить заражение иных членов семьи, а также развитие рецидива.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9923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68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Прогноз при туберкулёзе и ВИЧ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Объект 9" descr="вич туберкулез прогноз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75008" y="1506828"/>
            <a:ext cx="7495505" cy="50356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3358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0919"/>
            <a:ext cx="8596668" cy="4650444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Многих пациентов интересует вопрос о продолжительности жизни при туберкулёзе и ВИЧ-инфекции. Она зависит от многих факторов, прежде всего от запущенности патологии и наличия вторичных поражений внутренних органов, которые можно увидеть на фото. Прогноз при ВИЧ и туберкулёзе лёгких зависит от уровня CD4, чем они ниже, тем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вероятен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летальный исход.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отметить, что при терминальной стадии СПИДа любая терапия не приносит желаемого результата.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туберкулёзе лёгких и ВИЧ, инвалидность оформляется по результатам исследований, если они показывают, что пациент полностью утратил жизненно необходимые функции и не может самостоятельно за собой ухаживать.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673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592428"/>
            <a:ext cx="9453093" cy="54495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касается эффективности лечении туберкулеза при СПИДе, то она очень низкая: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благоприятное течение – 20-25%,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смертность – 50-67,7%,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 к туберкулезу присоединяется СПИД, продолжительность жизни больных от момента выявления этого факта составляет в среднем 485 дней;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одновременном выявлении обоих заболеваний – 669 дней;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присоединении туберкулеза у больных СПИДом –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среднем – 820 дней.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357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сочетанного развития туберкулеза и других СПИД- индикаторных заболеваний (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пневмоцистная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пневмония, токсоплазмоз,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цитомегаловирусная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инфекция, саркома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Капоши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pic>
        <p:nvPicPr>
          <p:cNvPr id="3074" name="Picture 2" descr="http://lechenierebenka.ru/images/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543" y="1071830"/>
            <a:ext cx="428625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4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69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Неэффективность лечения больных туберкулезом и СПИДом обусловлена: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несвоевременным и поздним выявлением туберкулеза и ВИЧ-инфекции, 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прогрессирующим их течение на фоне иммунодефицита, 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наличием тяжелых сопутствующих заболеваний,</a:t>
            </a: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резистентностью микобактерий к </a:t>
            </a:r>
            <a:r>
              <a:rPr lang="ru-RU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антимикобактериальным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препаратам,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низкой приверженностью больных 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лечению,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несвоевременным и неполным определением ВН и клеток СД-4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9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Сравнительная характеристика сочетанными заболеваниями туберкулеза и ВИЧ - инфекции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5601059"/>
              </p:ext>
            </p:extLst>
          </p:nvPr>
        </p:nvGraphicFramePr>
        <p:xfrm>
          <a:off x="677863" y="2160588"/>
          <a:ext cx="8596312" cy="448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78"/>
                <a:gridCol w="2149078"/>
                <a:gridCol w="2149078"/>
                <a:gridCol w="214907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2014г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2015г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2016г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Впервые выявленные (</a:t>
                      </a:r>
                      <a:r>
                        <a:rPr lang="en-US" sz="2400" dirty="0" smtClean="0"/>
                        <a:t>tbc)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2224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1972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1941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ВИЧ</a:t>
                      </a:r>
                      <a:r>
                        <a:rPr lang="ru-RU" sz="2400" baseline="0" dirty="0" smtClean="0"/>
                        <a:t> среди в\в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554 </a:t>
                      </a:r>
                      <a:r>
                        <a:rPr lang="ru-RU" sz="2400" dirty="0" smtClean="0"/>
                        <a:t>(24,9%)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617</a:t>
                      </a:r>
                      <a:r>
                        <a:rPr lang="ru-RU" sz="2400" dirty="0" smtClean="0"/>
                        <a:t> (31,3%)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695 </a:t>
                      </a:r>
                      <a:r>
                        <a:rPr lang="ru-RU" sz="2400" dirty="0" smtClean="0"/>
                        <a:t>(35,8%)</a:t>
                      </a:r>
                      <a:endParaRPr lang="ru-RU" sz="2400" dirty="0"/>
                    </a:p>
                  </a:txBody>
                  <a:tcPr/>
                </a:tc>
              </a:tr>
              <a:tr h="20418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Контингенты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5642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5155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4877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ВИЧ среди контингентов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1319 </a:t>
                      </a:r>
                      <a:r>
                        <a:rPr lang="ru-RU" sz="2400" dirty="0" smtClean="0"/>
                        <a:t>(23,4%)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1553</a:t>
                      </a:r>
                      <a:r>
                        <a:rPr lang="ru-RU" sz="2400" dirty="0" smtClean="0"/>
                        <a:t> (30,1%)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625</a:t>
                      </a:r>
                      <a:r>
                        <a:rPr lang="ru-RU" sz="2400" dirty="0" smtClean="0"/>
                        <a:t> (33,3%)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Умерло от ВИЧ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358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449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rgbClr val="FF0000"/>
                          </a:solidFill>
                        </a:rPr>
                        <a:t>638</a:t>
                      </a:r>
                      <a:endParaRPr lang="ru-RU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6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таблицы видно, что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 отмечается рост числа больных сочетанными заболеваниями ВИЧ-инфекцией и туберкулезом. Ежегодный рост регистрации новых случаев сочетанной инфекции связан с распространенностью обеих инфекций в популяции и высокой частотой активации латентного туберкулеза на поздних стадиях ВИЧ-инфекции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128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Профилактика туберкулёза у ВИЧ-инфицированных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Объект 3" descr="профилактика туберкулёза при вич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711" y="1930401"/>
            <a:ext cx="6542466" cy="4251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827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305317"/>
            <a:ext cx="8596668" cy="428866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Стоит помнить, что профилактика туберкулёза при ВИЧ должна быть на первом месте у каждого пациента. Она предусматривает своевременное проведение вакцинации БЦЖ, это актуально для детей. Однако, если малыш уже заразился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ВИЧ - инфекцией,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подобная манипуляция противопоказана, так как это может спровоцировать развитие вторичных патологий.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укрепления иммунитета рекомендуется употреблять побольше витаминизированной пищи, стараться избегать контакта с людьми, которые вероятно болеют этим недугом.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06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необходимо соблюдать правила личной гигиены, обязательно тщательно мыть руки после посещения общественных мест. Именно там зачастую удаётся подцепить микобактерии.</a:t>
            </a:r>
          </a:p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человека уже имеется СПИД, важно придерживаться антиретровирусной терапии и строго следовать указаниям врача, чтобы снизить вероятность заражения различными инфекциями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25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50761"/>
            <a:ext cx="10277475" cy="55912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медицинских работников и пациентов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большую опасность представляет контакт с возбудителями, передающимися через кровь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Риск заражения у мед работников, имеющих дело со специальными манипуляциями, связанными с повреждением пациента составляют 0,5-1%. В основном это врачи хирурги, акушеры, стоматологи и сотрудники лабораторной службы.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профессионального инфицирования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любых контактах с биологическими жидкостями пациента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использовать средства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защиты.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Надевать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перчатки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необходимо при контакте со слизистыми оболочками, кожей, а так же биологическими жидкостями любого пациента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Если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предполагает разбрызгивание крови или биологических жидкостей, при работе необходимо надевать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 экраны или очк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для защиты кожи лица, слизистых оболочек глаз, рта.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Хирургические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халаты,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непромокаемые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фартуки,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бахилы, нарукавники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предохраняют одежду и кожу персонала от попадания на них крови и биологических жидкостей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88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7425" y="1965951"/>
            <a:ext cx="107924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соблюдать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предосторожности при проведении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манипуляций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колющими и режущими инструментами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(иглами, скальпелями, ножницами и др.);использовать безопасные технологии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Медицинские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работники с ранами на руках,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эксудативным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поражением кожи, мокнущими дерматитами отстраняются на время заболевания от медицинского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обслуживания больных,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с предметами ухода за ними.</a:t>
            </a:r>
          </a:p>
          <a:p>
            <a:r>
              <a:rPr lang="ru-RU" sz="2400" dirty="0" smtClean="0"/>
              <a:t> 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Недопустимо производить забор крови из вены через иглу непосредственно в пробирку.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Все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по забору крови и сыворотки должны выполняться при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автоматических пипеток,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дозаторов, </a:t>
            </a:r>
            <a:r>
              <a:rPr lang="ru-RU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вакутейнеров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820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02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8034" y="1443841"/>
            <a:ext cx="98265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Любые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емкости с кровью, другими биологическими жидкостями, тканями, кусочками органов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сразу же на месте забора должны плотно закрываться резиновыми или пластмассовыми пробками и помещаться в контейнер.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лечебных стационарах кровь и другие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биоматериалы должны транспортироваться в штативах, помещенных в контейнеры, биксы или пеналы,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дно которых кладется 4-слойная сухая салфетка (на случай боя посуды или нечаянного опрокидывания).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 крови и других биоматериалов из лечебных учреждений в лаборатории, расположенные за пределами данных учреждений, должны осуществляться также в контейнерах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(биксах, пеналах), исключающих самопроизвольное или преднамеренное открывание их крышек в пути следования (замок, пломбировка).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При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операциях необходимо использование методики «нейтрального поля».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8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8207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210615"/>
            <a:ext cx="8596668" cy="483074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профилактике туберкулеза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ля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уменьшения в воздухе контактных аэрозолей, содержащих МБТ,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 пациентам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противотуберкулезных амбулаторных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стационарных отделений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выдаются хирургические маски.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Маски также выдаются лицам, посещающим пациентов в стационарах и сопровождающим пациентов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медицинскими работниками респираторов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клапаном выдоха серии АЛИНА® - 316 - (против аэрозольный респиратор с клапаном выдоха) - является респиратором третьего (высшего FFP3D, ГОСТ Р 12.4.191-99) класса защиты, предназначен для использования при возможном контакте с наиболее опасными возбудителями заболеваний (чума,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туберкулез,</a:t>
            </a:r>
            <a:r>
              <a:rPr lang="ru-RU" sz="2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атипичная пневмония, "свиной" грипп, "птичий" грипп, грипп).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endParaRPr lang="ru-RU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33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159099"/>
            <a:ext cx="9381066" cy="569890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иммунодефицита проникает в организм через заражённые биологические жидкости, это может быть кровь, сперма, также частицы возбудителя инфекции содержатся в моче, грудном молоке больного.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Хотя туберкулёз и ВИЧ имеют совершенно разные пути инфицирования, заразится ими можно и одномоментно. А всё потому, что первый передаётся воздушно-капельным путём, и чтобы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микобактерия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проникла в организм, необязательно вступать в половые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пользоваться одной иглой, как это часто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наркоманов.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377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 и СПИД, профилактика которых не так уж и сложна, зачастую протекают вместе, тем самым усложняя состояние пациентов. Чтобы подобного не случилось, рекомендуется не пренебрегать советами врачей и употреблять все прописанные медикаменты, ведь на фоне ослабленного иммунитета любая инфекция может стать фатальной.</a:t>
            </a:r>
          </a:p>
        </p:txBody>
      </p:sp>
    </p:spTree>
    <p:extLst>
      <p:ext uri="{BB962C8B-B14F-4D97-AF65-F5344CB8AC3E}">
        <p14:creationId xmlns:p14="http://schemas.microsoft.com/office/powerpoint/2010/main" val="426979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00767"/>
            <a:ext cx="8596668" cy="4740596"/>
          </a:xfrm>
        </p:spPr>
        <p:txBody>
          <a:bodyPr/>
          <a:lstStyle/>
          <a:p>
            <a:pPr marL="0" indent="0" algn="ctr">
              <a:buNone/>
            </a:pPr>
            <a:endParaRPr lang="ru-RU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Для торжества </a:t>
            </a:r>
            <a:r>
              <a:rPr lang="ru-RU" sz="4400" b="1" dirty="0">
                <a:solidFill>
                  <a:srgbClr val="FF0000"/>
                </a:solidFill>
              </a:rPr>
              <a:t>зла достаточно одного условия, чтобы </a:t>
            </a:r>
            <a:r>
              <a:rPr lang="ru-RU" sz="4400" b="1" dirty="0" smtClean="0">
                <a:solidFill>
                  <a:srgbClr val="FF0000"/>
                </a:solidFill>
              </a:rPr>
              <a:t>«добрые» </a:t>
            </a:r>
            <a:r>
              <a:rPr lang="ru-RU" sz="4400" b="1" dirty="0">
                <a:solidFill>
                  <a:srgbClr val="FF0000"/>
                </a:solidFill>
              </a:rPr>
              <a:t>люди сидели сложа руки</a:t>
            </a:r>
          </a:p>
          <a:p>
            <a:pPr marL="0" indent="0" algn="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 algn="r">
              <a:buNone/>
            </a:pPr>
            <a:r>
              <a:rPr lang="ru-RU" sz="2400" dirty="0" smtClean="0">
                <a:solidFill>
                  <a:srgbClr val="FF0000"/>
                </a:solidFill>
              </a:rPr>
              <a:t>Забытый </a:t>
            </a:r>
            <a:r>
              <a:rPr lang="ru-RU" sz="2400" dirty="0">
                <a:solidFill>
                  <a:srgbClr val="FF0000"/>
                </a:solidFill>
              </a:rPr>
              <a:t>философ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578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club-svitanok.org.ua/wp-content/uploads/2010/10/tb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1" y="798490"/>
            <a:ext cx="8488391" cy="5100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318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77336" y="4393127"/>
            <a:ext cx="8596668" cy="1570962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БЛАГОДАРЮ ЗА ВНИМАНИЕ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3074" name="Picture 2" descr="https://63.imls.ru/Files/User/fbb326ed-a945-4ace-aed5-69eb9f16f6ab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6" y="609599"/>
            <a:ext cx="8891667" cy="384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53792" y="1997037"/>
            <a:ext cx="84666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ВИЧ туберкулез несомненно начнёт сразу же размножаться и провоцировать возникновение соответствующей симптоматики, ведь из-за сниженного иммунитета организм не в состоянии справиться с возбудителем.</a:t>
            </a:r>
            <a:endParaRPr lang="ru-RU" sz="28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44646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2052" name="Picture 4" descr="http://animal-store.ru/img/2015/050204/5626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4310442"/>
            <a:ext cx="3618963" cy="254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versia.ru/imgs/thumbs_news/1395389549_758588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252" y="4310442"/>
            <a:ext cx="3333750" cy="250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право 9"/>
          <p:cNvSpPr/>
          <p:nvPr/>
        </p:nvSpPr>
        <p:spPr>
          <a:xfrm>
            <a:off x="4567299" y="53206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96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Влияние ТБ на ВИЧ – инфекцию:</a:t>
            </a:r>
            <a:br>
              <a:rPr lang="ru-RU" dirty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77334" y="1622739"/>
            <a:ext cx="8596668" cy="441862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Ускоряет прогрессирование ВИЧ – инфекции и переход её в СПИД</a:t>
            </a:r>
          </a:p>
          <a:p>
            <a:pPr algn="ctr"/>
            <a:endParaRPr lang="ru-RU" dirty="0"/>
          </a:p>
        </p:txBody>
      </p:sp>
      <p:pic>
        <p:nvPicPr>
          <p:cNvPr id="1026" name="Picture 2" descr="http://1tuberkulez.ru/wp-content/uploads/2015/03/palochka-koha-250x1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92" y="4185634"/>
            <a:ext cx="3283800" cy="242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7gy.ru/images/stories/bolezni/sp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161" y="4185635"/>
            <a:ext cx="3747751" cy="242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вправо 2"/>
          <p:cNvSpPr/>
          <p:nvPr/>
        </p:nvSpPr>
        <p:spPr>
          <a:xfrm>
            <a:off x="4488481" y="51820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856113" y="5666704"/>
            <a:ext cx="45719" cy="982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05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36919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517" y="1159098"/>
            <a:ext cx="8596668" cy="569890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пациента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выявляется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туберкулёз, врач обязательно должен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заподозрить ВИЧ (СПИД) и для его подтверждения проводятся соответствующие анализы. Одновременно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больные ВИЧ – инфекцией рассматриваются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возможные носители микобактерий.</a:t>
            </a:r>
          </a:p>
          <a:p>
            <a:pPr marL="0" indent="0" algn="just">
              <a:buNone/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 у ВИЧ-инфицированных может протекать согласно следующим вариантам: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Туберкулёз и ВИЧ-инфекция проникли в организм одномоментно.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Патология лёгких возникла на фоне уже имеющегося иммунодефицита.</a:t>
            </a:r>
          </a:p>
          <a:p>
            <a:pPr lvl="0" algn="just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Вирус иммунодефицита проник в организм, заражённый микобактериями раньше.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01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38187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Пациенты, попадающие в первую категорию, подвергаются наибольшему риску, так как у них болезни могут протекать стремительно и за короткий промежуток времени могут привести к летальному исходу.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допустить развития тяжёлых состояний, следует рассмотреть, можно ли вылечить туберкулёз при ВИЧ-инфекции, а также основные признаки этих патологий.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677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878</TotalTime>
  <Words>2705</Words>
  <Application>Microsoft Office PowerPoint</Application>
  <PresentationFormat>Широкоэкранный</PresentationFormat>
  <Paragraphs>188</Paragraphs>
  <Slides>53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53</vt:i4>
      </vt:variant>
    </vt:vector>
  </HeadingPairs>
  <TitlesOfParts>
    <vt:vector size="59" baseType="lpstr">
      <vt:lpstr>Arial</vt:lpstr>
      <vt:lpstr>Calibri</vt:lpstr>
      <vt:lpstr>Times New Roman</vt:lpstr>
      <vt:lpstr>Trebuchet MS</vt:lpstr>
      <vt:lpstr>Wingdings 3</vt:lpstr>
      <vt:lpstr>Грань</vt:lpstr>
      <vt:lpstr>«Ключевые аспекты противодействия распространения ВИЧ»</vt:lpstr>
      <vt:lpstr>Презентация PowerPoint</vt:lpstr>
      <vt:lpstr>Влияние ВИЧ – инфекции на противотуберкулезный иммунитет </vt:lpstr>
      <vt:lpstr>Презентация PowerPoint</vt:lpstr>
      <vt:lpstr>Презентация PowerPoint</vt:lpstr>
      <vt:lpstr>Презентация PowerPoint</vt:lpstr>
      <vt:lpstr>Влияние ТБ на ВИЧ – инфекцию: </vt:lpstr>
      <vt:lpstr>Презентация PowerPoint</vt:lpstr>
      <vt:lpstr>Презентация PowerPoint</vt:lpstr>
      <vt:lpstr>Формы туберкулёза в сочетании с ВИЧ-инфекцией </vt:lpstr>
      <vt:lpstr>Презентация PowerPoint</vt:lpstr>
      <vt:lpstr>Клиническая картина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протекает туберкулёз у ВИЧ-инфицированных детей? </vt:lpstr>
      <vt:lpstr>Презентация PowerPoint</vt:lpstr>
      <vt:lpstr>Презентация PowerPoint</vt:lpstr>
      <vt:lpstr>Диагностика туберкулёза у ВИЧ-инфицированных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Методы лечения туберкулёза у ВИЧ-инфицированных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Прогноз при туберкулёзе и ВИЧ </vt:lpstr>
      <vt:lpstr>Презентация PowerPoint</vt:lpstr>
      <vt:lpstr>Презентация PowerPoint</vt:lpstr>
      <vt:lpstr>Презентация PowerPoint</vt:lpstr>
      <vt:lpstr>Сравнительная характеристика сочетанными заболеваниями туберкулеза и ВИЧ - инфекции</vt:lpstr>
      <vt:lpstr>Презентация PowerPoint</vt:lpstr>
      <vt:lpstr>Профилактика туберкулёза у ВИЧ-инфицированных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Старшая медицинская сестра туберкулезного стационарного отделения №1 ГБУЗ  «СОКПТД» Васильева Людмила Анатольевна</dc:title>
  <dc:creator>lenovo</dc:creator>
  <cp:lastModifiedBy>lenovo</cp:lastModifiedBy>
  <cp:revision>76</cp:revision>
  <dcterms:created xsi:type="dcterms:W3CDTF">2017-10-23T12:18:17Z</dcterms:created>
  <dcterms:modified xsi:type="dcterms:W3CDTF">2017-11-27T04:31:43Z</dcterms:modified>
</cp:coreProperties>
</file>