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63" r:id="rId3"/>
    <p:sldId id="264" r:id="rId4"/>
    <p:sldId id="259" r:id="rId5"/>
    <p:sldId id="260" r:id="rId6"/>
    <p:sldId id="261" r:id="rId7"/>
    <p:sldId id="262" r:id="rId8"/>
    <p:sldId id="258" r:id="rId9"/>
    <p:sldId id="25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9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E201A-C1F6-44D1-8715-79285396EC87}" type="datetimeFigureOut">
              <a:rPr lang="ru-RU" smtClean="0"/>
              <a:t>01.12.2017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55A341-EA79-454A-8F27-042AA944D7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43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 txBox="1">
            <a:spLocks noGrp="1" noChangeArrowheads="1"/>
          </p:cNvSpPr>
          <p:nvPr/>
        </p:nvSpPr>
        <p:spPr bwMode="auto">
          <a:xfrm>
            <a:off x="3854450" y="9434513"/>
            <a:ext cx="2943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094" tIns="45866" rIns="92094" bIns="45866" anchor="b"/>
          <a:lstStyle>
            <a:lvl1pPr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5488" algn="l"/>
                <a:tab pos="1450975" algn="l"/>
                <a:tab pos="2178050" algn="l"/>
                <a:tab pos="29035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buSzPct val="45000"/>
              <a:buFont typeface="Wingdings" panose="05000000000000000000" pitchFamily="2" charset="2"/>
              <a:buNone/>
            </a:pPr>
            <a:fld id="{DE11A480-08A9-476F-B4C2-552E7F8DBDB4}" type="slidenum">
              <a:rPr lang="ru-RU" altLang="ru-RU" sz="1200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buSzPct val="45000"/>
                <a:buFont typeface="Wingdings" panose="05000000000000000000" pitchFamily="2" charset="2"/>
                <a:buNone/>
              </a:pPr>
              <a:t>4</a:t>
            </a:fld>
            <a:endParaRPr lang="ru-RU" altLang="ru-RU" sz="12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0488" y="742950"/>
            <a:ext cx="6619875" cy="37242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8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4875" y="4718050"/>
            <a:ext cx="4989513" cy="4467225"/>
          </a:xfrm>
          <a:extLst/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Перекрест путей </a:t>
            </a:r>
            <a:r>
              <a:rPr lang="ru-RU" altLang="ru-RU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наркотрафика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altLang="ru-RU" dirty="0" smtClean="0">
                <a:solidFill>
                  <a:srgbClr val="33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 инъекционных наркотиков</a:t>
            </a:r>
            <a:endParaRPr lang="ru-RU" altLang="ru-RU" sz="800" dirty="0" smtClean="0">
              <a:solidFill>
                <a:srgbClr val="3333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800" dirty="0" smtClean="0">
                <a:solidFill>
                  <a:srgbClr val="7030A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Низкая приверженность к АРТ</a:t>
            </a:r>
            <a:endParaRPr lang="ru-RU" altLang="ru-RU" sz="800" dirty="0" smtClean="0">
              <a:solidFill>
                <a:srgbClr val="333300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800" dirty="0" smtClean="0">
                <a:solidFill>
                  <a:srgbClr val="33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Отсутствие подготовленных кадров и опыта лечения ВИЧ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  <a:defRPr/>
            </a:pPr>
            <a:r>
              <a:rPr lang="ru-RU" altLang="ru-RU" sz="800" dirty="0" smtClean="0">
                <a:solidFill>
                  <a:srgbClr val="3333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Невозможность правильного оказания медпомощи из-за полного отсутствия материальной базы</a:t>
            </a:r>
            <a:endParaRPr lang="ru-RU" altLang="ru-RU" sz="800" dirty="0" smtClean="0">
              <a:solidFill>
                <a:srgbClr val="3333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Отсутствие единой координации </a:t>
            </a:r>
            <a:r>
              <a:rPr lang="ru-RU" alt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деле борьбы с распространением наркотиков в субъекте</a:t>
            </a:r>
            <a:endParaRPr lang="ru-RU" altLang="ru-RU" sz="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altLang="ru-RU" dirty="0" smtClean="0">
                <a:solidFill>
                  <a:srgbClr val="33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Социально-экономические </a:t>
            </a: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потрясения </a:t>
            </a:r>
            <a:r>
              <a:rPr lang="ru-RU" altLang="ru-RU" dirty="0" smtClean="0">
                <a:solidFill>
                  <a:srgbClr val="33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90-х и начала нулевых годов</a:t>
            </a:r>
            <a:endParaRPr lang="ru-RU" altLang="ru-RU" sz="800" dirty="0" smtClean="0">
              <a:solidFill>
                <a:srgbClr val="3333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Непринятие обществом </a:t>
            </a:r>
            <a:r>
              <a:rPr lang="ru-RU" altLang="ru-RU" dirty="0" smtClean="0">
                <a:solidFill>
                  <a:srgbClr val="3333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новой проблемы с ВИЧ</a:t>
            </a:r>
            <a:endParaRPr lang="ru-RU" altLang="ru-RU" sz="800" dirty="0" smtClean="0">
              <a:solidFill>
                <a:srgbClr val="3333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14350" indent="-514350" eaLnBrk="1" hangingPunct="1">
              <a:buFontTx/>
              <a:buAutoNum type="arabicPeriod"/>
              <a:defRPr/>
            </a:pPr>
            <a:r>
              <a:rPr lang="ru-RU" altLang="ru-RU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Низкая приверженность к АРТ</a:t>
            </a:r>
            <a:endParaRPr lang="ru-RU" altLang="ru-RU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014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spid-vich-zppp.ru/prazdniki/vsemirnyj-den-borby-so-spidom-1-dekabrya-2017-god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6" y="2404534"/>
            <a:ext cx="8436004" cy="1646302"/>
          </a:xfrm>
        </p:spPr>
        <p:txBody>
          <a:bodyPr/>
          <a:lstStyle/>
          <a:p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 ноября - 3 декабря 2017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года.</a:t>
            </a:r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Всероссийская 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акция</a:t>
            </a:r>
            <a:b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СТОПВИЧСПИД</a:t>
            </a: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декабря - всемирный день</a:t>
            </a:r>
            <a:b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борьбы со </a:t>
            </a:r>
            <a:r>
              <a:rPr lang="ru-RU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СПИДом</a:t>
            </a:r>
            <a:endParaRPr lang="ru-RU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12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982663" y="260350"/>
            <a:ext cx="8578851" cy="922338"/>
          </a:xfrm>
        </p:spPr>
        <p:txBody>
          <a:bodyPr/>
          <a:lstStyle/>
          <a:p>
            <a:r>
              <a:rPr lang="ru-RU" altLang="ru-RU" smtClean="0"/>
              <a:t>Всемирный день борьбы со СПИДом</a:t>
            </a:r>
          </a:p>
        </p:txBody>
      </p:sp>
      <p:sp>
        <p:nvSpPr>
          <p:cNvPr id="56323" name="Содержимое 2"/>
          <p:cNvSpPr>
            <a:spLocks noGrp="1"/>
          </p:cNvSpPr>
          <p:nvPr>
            <p:ph idx="1"/>
          </p:nvPr>
        </p:nvSpPr>
        <p:spPr>
          <a:xfrm>
            <a:off x="716692" y="1342769"/>
            <a:ext cx="8557310" cy="469859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alt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тема: </a:t>
            </a:r>
          </a:p>
          <a:p>
            <a:pPr marL="0" indent="0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«Усиление воздействия (на эпидемию СПИДа) через прозрачность, подотчетность и партнерство» (в США)</a:t>
            </a:r>
          </a:p>
          <a:p>
            <a:pPr marL="0" indent="0">
              <a:buNone/>
            </a:pP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«Моё здоровье — это моё право» </a:t>
            </a:r>
            <a:b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(во всём мире, ЮНЕЙДС)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Подробнее: 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https://spid-vich-zppp.ru/prazdniki/vsemirnyj-den-borby-so-spidom-1-dekabrya-2017-goda.html</a:t>
            </a: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6324" name="Picture 1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091" y="65903"/>
            <a:ext cx="1908175" cy="146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53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03654" y="362465"/>
            <a:ext cx="10264347" cy="5298561"/>
          </a:xfrm>
        </p:spPr>
        <p:txBody>
          <a:bodyPr>
            <a:normAutofit fontScale="92500"/>
          </a:bodyPr>
          <a:lstStyle/>
          <a:p>
            <a:pPr algn="ctr"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приоритеты сегодня и всегда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  <a:defRPr/>
            </a:pPr>
            <a:endParaRPr lang="ru-RU" altLang="ru-RU" sz="900" dirty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новых случаев 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заражения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ВИЧ-инфекцией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всеобщего охвата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качественной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первичной и специализированной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помощью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ЛЖВ и контактных с ними лиц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Искоренение передачи ВИЧ-инфекции от матери к ребенку,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детской и материнской смертности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стигмы и дискриминации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людей, затронутых и уязвимых к ВИЧ</a:t>
            </a:r>
            <a:endParaRPr lang="en-US" alt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организационного, нормативно-правового и ресурсного обеспечения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лечебно-диагностической и профилактической деятельности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государственной системы прогнозирования и мониторинга эффективности 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мер,  реализуемых в части противодействия эпидемии ВИЧ-инфекции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ru-RU" alt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ВОЗ:</a:t>
            </a:r>
          </a:p>
        </p:txBody>
      </p:sp>
      <p:pic>
        <p:nvPicPr>
          <p:cNvPr id="5734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258" y="5280454"/>
            <a:ext cx="9662744" cy="1577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52364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"/>
            <a:ext cx="1719263" cy="18716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2640013" y="1412876"/>
            <a:ext cx="37846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Пораженность ВИЧ-инфекцией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500" b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(на 100 000 населения</a:t>
            </a:r>
            <a:r>
              <a:rPr lang="ru-RU" altLang="ru-RU" sz="1500" b="1">
                <a:solidFill>
                  <a:srgbClr val="7030A0"/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00356" name="Rectangle 2"/>
          <p:cNvSpPr>
            <a:spLocks noChangeArrowheads="1"/>
          </p:cNvSpPr>
          <p:nvPr/>
        </p:nvSpPr>
        <p:spPr bwMode="auto">
          <a:xfrm>
            <a:off x="7104064" y="620714"/>
            <a:ext cx="2954337" cy="485775"/>
          </a:xfrm>
          <a:prstGeom prst="rect">
            <a:avLst/>
          </a:prstGeom>
          <a:noFill/>
          <a:ln>
            <a:noFill/>
          </a:ln>
          <a:extLst/>
        </p:spPr>
        <p:txBody>
          <a:bodyPr lIns="67500" tIns="35100" rIns="67500" bIns="351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13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Диспансерное наблюдение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ru-RU" sz="13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3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ВИЧ-инфицированных</a:t>
            </a:r>
          </a:p>
        </p:txBody>
      </p:sp>
      <p:sp>
        <p:nvSpPr>
          <p:cNvPr id="100357" name="Text Box 3"/>
          <p:cNvSpPr txBox="1">
            <a:spLocks noChangeArrowheads="1"/>
          </p:cNvSpPr>
          <p:nvPr/>
        </p:nvSpPr>
        <p:spPr bwMode="auto">
          <a:xfrm>
            <a:off x="6240464" y="3860801"/>
            <a:ext cx="4537075" cy="487363"/>
          </a:xfrm>
          <a:prstGeom prst="rect">
            <a:avLst/>
          </a:prstGeom>
          <a:noFill/>
          <a:ln>
            <a:noFill/>
          </a:ln>
          <a:extLst/>
        </p:spPr>
        <p:txBody>
          <a:bodyPr lIns="67500" tIns="35100" rIns="67500" bIns="351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938"/>
              </a:spcBef>
              <a:buNone/>
              <a:defRPr/>
            </a:pPr>
            <a:r>
              <a:rPr lang="ru-RU" altLang="ru-RU" sz="135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</a:t>
            </a:r>
            <a:r>
              <a:rPr lang="ru-RU" altLang="ru-RU" sz="1350" b="1" dirty="0">
                <a:solidFill>
                  <a:srgbClr val="7030A0"/>
                </a:solidFill>
                <a:latin typeface="Cambria" panose="02040503050406030204" pitchFamily="18" charset="0"/>
              </a:rPr>
              <a:t> на диспансерном наблюдении</a:t>
            </a:r>
            <a:br>
              <a:rPr lang="ru-RU" altLang="ru-RU" sz="1350" b="1" dirty="0">
                <a:solidFill>
                  <a:srgbClr val="7030A0"/>
                </a:solidFill>
                <a:latin typeface="Cambria" panose="02040503050406030204" pitchFamily="18" charset="0"/>
              </a:rPr>
            </a:br>
            <a:r>
              <a:rPr lang="ru-RU" altLang="ru-RU" sz="1350" b="1" dirty="0">
                <a:solidFill>
                  <a:srgbClr val="7030A0"/>
                </a:solidFill>
                <a:latin typeface="Cambria" panose="02040503050406030204" pitchFamily="18" charset="0"/>
              </a:rPr>
              <a:t> на 01.01.2017 находятся </a:t>
            </a:r>
            <a:r>
              <a:rPr lang="ru-RU" altLang="ru-RU" sz="1350" b="1" dirty="0">
                <a:latin typeface="Cambria" panose="02040503050406030204" pitchFamily="18" charset="0"/>
              </a:rPr>
              <a:t>30 272 человек</a:t>
            </a:r>
          </a:p>
        </p:txBody>
      </p:sp>
      <p:graphicFrame>
        <p:nvGraphicFramePr>
          <p:cNvPr id="12294" name="Object 4"/>
          <p:cNvGraphicFramePr>
            <a:graphicFrameLocks noChangeAspect="1"/>
          </p:cNvGraphicFramePr>
          <p:nvPr/>
        </p:nvGraphicFramePr>
        <p:xfrm>
          <a:off x="6945314" y="1217614"/>
          <a:ext cx="3608387" cy="233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6" imgW="3615241" imgH="2341067" progId="Excel.Chart.8">
                  <p:embed/>
                </p:oleObj>
              </mc:Choice>
              <mc:Fallback>
                <p:oleObj name="Chart" r:id="rId6" imgW="3615241" imgH="2341067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5314" y="1217614"/>
                        <a:ext cx="3608387" cy="2332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59" name="Text Box 5"/>
          <p:cNvSpPr txBox="1">
            <a:spLocks noChangeArrowheads="1"/>
          </p:cNvSpPr>
          <p:nvPr/>
        </p:nvSpPr>
        <p:spPr bwMode="auto">
          <a:xfrm>
            <a:off x="3216275" y="549276"/>
            <a:ext cx="2941638" cy="676275"/>
          </a:xfrm>
          <a:prstGeom prst="rect">
            <a:avLst/>
          </a:prstGeom>
          <a:noFill/>
          <a:ln>
            <a:noFill/>
          </a:ln>
          <a:extLst/>
        </p:spPr>
        <p:txBody>
          <a:bodyPr lIns="67500" tIns="35100" rIns="67500" bIns="351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spcAft>
                <a:spcPts val="2550"/>
              </a:spcAft>
              <a:buNone/>
              <a:defRPr/>
            </a:pPr>
            <a: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Самарская область</a:t>
            </a:r>
            <a:br>
              <a:rPr lang="ru-RU" alt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3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(3,2 млн. чел.)</a:t>
            </a:r>
          </a:p>
        </p:txBody>
      </p:sp>
      <p:graphicFrame>
        <p:nvGraphicFramePr>
          <p:cNvPr id="12296" name="Object 7"/>
          <p:cNvGraphicFramePr>
            <a:graphicFrameLocks noChangeAspect="1"/>
          </p:cNvGraphicFramePr>
          <p:nvPr/>
        </p:nvGraphicFramePr>
        <p:xfrm>
          <a:off x="1898650" y="1763713"/>
          <a:ext cx="4535488" cy="314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8" imgW="4535817" imgH="3145809" progId="Excel.Chart.8">
                  <p:embed/>
                </p:oleObj>
              </mc:Choice>
              <mc:Fallback>
                <p:oleObj r:id="rId8" imgW="4535817" imgH="3145809" progId="Excel.Char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8650" y="1763713"/>
                        <a:ext cx="4535488" cy="314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2208214" y="5013325"/>
            <a:ext cx="3654425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ts val="938"/>
              </a:spcBef>
              <a:buNone/>
            </a:pPr>
            <a:r>
              <a:rPr lang="ru-RU" altLang="ru-RU" sz="2100" b="1">
                <a:solidFill>
                  <a:srgbClr val="7030A0"/>
                </a:solidFill>
                <a:latin typeface="Cambria" panose="02040503050406030204" pitchFamily="18" charset="0"/>
              </a:rPr>
              <a:t>1,1% населения региона</a:t>
            </a:r>
          </a:p>
        </p:txBody>
      </p:sp>
      <p:sp>
        <p:nvSpPr>
          <p:cNvPr id="12298" name="TextBox 10"/>
          <p:cNvSpPr txBox="1">
            <a:spLocks noChangeArrowheads="1"/>
          </p:cNvSpPr>
          <p:nvPr/>
        </p:nvSpPr>
        <p:spPr bwMode="auto">
          <a:xfrm>
            <a:off x="7319963" y="4581525"/>
            <a:ext cx="30210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Times New Roman" panose="02020603050405020304" pitchFamily="18" charset="0"/>
                <a:cs typeface="Times New Roman" panose="02020603050405020304" pitchFamily="18" charset="0"/>
              </a:rPr>
              <a:t>ЛЖВ</a:t>
            </a:r>
            <a:r>
              <a:rPr lang="ru-RU" altLang="ru-RU" sz="1800" b="1">
                <a:latin typeface="Cambria" panose="02040503050406030204" pitchFamily="18" charset="0"/>
              </a:rPr>
              <a:t> – 34 377 человек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82888" y="5589589"/>
            <a:ext cx="751205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altLang="ru-RU" sz="2000" b="1" dirty="0" err="1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Эпидситуация</a:t>
            </a: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cs typeface="Times New Roman" panose="02020603050405020304" pitchFamily="18" charset="0"/>
              </a:rPr>
              <a:t> по ВИЧ-инфекции в Самарской области остается напряженной !</a:t>
            </a:r>
          </a:p>
        </p:txBody>
      </p:sp>
    </p:spTree>
    <p:extLst>
      <p:ext uri="{BB962C8B-B14F-4D97-AF65-F5344CB8AC3E}">
        <p14:creationId xmlns:p14="http://schemas.microsoft.com/office/powerpoint/2010/main" val="26107975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603156" y="1573427"/>
            <a:ext cx="8064843" cy="1053886"/>
          </a:xfrm>
        </p:spPr>
        <p:txBody>
          <a:bodyPr/>
          <a:lstStyle/>
          <a:p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Ежедневная регистрация новых случаев </a:t>
            </a:r>
            <a:r>
              <a:rPr lang="ru-RU" alt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ВИЧ - инфекции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летальных исходов в 2000-2017гг.</a:t>
            </a:r>
            <a:endParaRPr lang="ru-RU" altLang="ru-RU" sz="2800" dirty="0"/>
          </a:p>
        </p:txBody>
      </p:sp>
      <p:graphicFrame>
        <p:nvGraphicFramePr>
          <p:cNvPr id="14339" name="Объект 21"/>
          <p:cNvGraphicFramePr>
            <a:graphicFrameLocks noGrp="1"/>
          </p:cNvGraphicFramePr>
          <p:nvPr>
            <p:ph idx="1"/>
          </p:nvPr>
        </p:nvGraphicFramePr>
        <p:xfrm>
          <a:off x="2063750" y="2060575"/>
          <a:ext cx="7988300" cy="445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r:id="rId3" imgW="7986452" imgH="4456562" progId="Excel.Chart.8">
                  <p:embed/>
                </p:oleObj>
              </mc:Choice>
              <mc:Fallback>
                <p:oleObj r:id="rId3" imgW="7986452" imgH="4456562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0" y="2060575"/>
                        <a:ext cx="7988300" cy="4452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340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5364163" cy="172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6972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prostmain_80263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776" y="1052513"/>
            <a:ext cx="4594225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6413" y="765176"/>
            <a:ext cx="4252912" cy="417671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altLang="ru-RU" sz="2000" dirty="0"/>
              <a:t>     Преобладают мужчины (60%), </a:t>
            </a:r>
            <a:br>
              <a:rPr lang="ru-RU" altLang="ru-RU" sz="2000" dirty="0"/>
            </a:br>
            <a:r>
              <a:rPr lang="ru-RU" altLang="ru-RU" sz="2000" dirty="0"/>
              <a:t>с 2002 года доля женщин</a:t>
            </a:r>
            <a:r>
              <a:rPr lang="en-US" altLang="ru-RU" sz="2000" dirty="0"/>
              <a:t> </a:t>
            </a:r>
            <a:r>
              <a:rPr lang="ru-RU" altLang="ru-RU" sz="2000" dirty="0"/>
              <a:t>увеличивается </a:t>
            </a:r>
            <a:r>
              <a:rPr lang="ru-RU" altLang="ru-RU" sz="2000" u="sng" dirty="0"/>
              <a:t>до 40%</a:t>
            </a:r>
            <a:r>
              <a:rPr lang="ru-RU" altLang="ru-RU" sz="2000" dirty="0"/>
              <a:t> </a:t>
            </a:r>
            <a:br>
              <a:rPr lang="ru-RU" altLang="ru-RU" sz="2000" dirty="0"/>
            </a:br>
            <a:r>
              <a:rPr lang="ru-RU" altLang="ru-RU" sz="2000" dirty="0">
                <a:solidFill>
                  <a:srgbClr val="0070C0"/>
                </a:solidFill>
              </a:rPr>
              <a:t>(в Самарской области – 40,7%)</a:t>
            </a:r>
          </a:p>
          <a:p>
            <a:pPr algn="ctr">
              <a:lnSpc>
                <a:spcPct val="80000"/>
              </a:lnSpc>
              <a:defRPr/>
            </a:pPr>
            <a:endParaRPr lang="ru-RU" altLang="ru-RU" dirty="0">
              <a:solidFill>
                <a:srgbClr val="FFFF0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ru-RU" altLang="ru-RU" dirty="0">
                <a:solidFill>
                  <a:srgbClr val="0070C0"/>
                </a:solidFill>
              </a:rPr>
              <a:t>     от 30 до 60 % </a:t>
            </a:r>
            <a:r>
              <a:rPr lang="ru-RU" altLang="ru-RU" dirty="0"/>
              <a:t>лиц, оказывающих платные   сексуальные услуги, - </a:t>
            </a:r>
            <a:r>
              <a:rPr lang="ru-RU" altLang="ru-RU" sz="2000" dirty="0"/>
              <a:t>потребители</a:t>
            </a:r>
            <a:r>
              <a:rPr lang="ru-RU" altLang="ru-RU" dirty="0"/>
              <a:t> инъекционных наркотиков, страдают инфекциями, передающимися половым путем,</a:t>
            </a:r>
          </a:p>
          <a:p>
            <a:pPr marL="0" indent="0" algn="ctr">
              <a:lnSpc>
                <a:spcPct val="80000"/>
              </a:lnSpc>
              <a:buNone/>
              <a:defRPr/>
            </a:pPr>
            <a:r>
              <a:rPr lang="ru-RU" altLang="ru-RU" dirty="0"/>
              <a:t> в т. ч. сифилисом, вирусными гепатитами, ВИЧ-инфекцией</a:t>
            </a:r>
          </a:p>
          <a:p>
            <a:pPr algn="ctr">
              <a:lnSpc>
                <a:spcPct val="80000"/>
              </a:lnSpc>
              <a:defRPr/>
            </a:pPr>
            <a:endParaRPr lang="ru-RU" altLang="ru-RU" dirty="0"/>
          </a:p>
          <a:p>
            <a:pPr algn="ctr">
              <a:lnSpc>
                <a:spcPct val="80000"/>
              </a:lnSpc>
              <a:defRPr/>
            </a:pPr>
            <a:r>
              <a:rPr lang="ru-RU" altLang="ru-RU" dirty="0">
                <a:solidFill>
                  <a:srgbClr val="0070C0"/>
                </a:solidFill>
              </a:rPr>
              <a:t>15 до 50% </a:t>
            </a:r>
            <a:r>
              <a:rPr lang="ru-RU" altLang="ru-RU" dirty="0"/>
              <a:t>потребителей внутривенных наркотиков женского пола, так или иначе  вовлечены в секс-бизнес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524000" y="5013326"/>
            <a:ext cx="9144000" cy="73025"/>
          </a:xfrm>
          <a:prstGeom prst="line">
            <a:avLst/>
          </a:prstGeom>
          <a:noFill/>
          <a:ln w="38100">
            <a:solidFill>
              <a:schemeClr val="bg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524000" y="5300664"/>
            <a:ext cx="9144000" cy="155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latin typeface="Arial" panose="020B0604020202020204" pitchFamily="34" charset="0"/>
              </a:rPr>
              <a:t>Основной фактор передачи ВИЧ - половой: </a:t>
            </a:r>
            <a:r>
              <a:rPr lang="ru-RU" altLang="ru-RU" sz="1800" b="1">
                <a:solidFill>
                  <a:srgbClr val="FFFF00"/>
                </a:solidFill>
                <a:latin typeface="Arial" panose="020B0604020202020204" pitchFamily="34" charset="0"/>
              </a:rPr>
              <a:t>в  2016г. – 49% выявленных ВИЧ+,</a:t>
            </a:r>
            <a:br>
              <a:rPr lang="ru-RU" altLang="ru-RU" sz="1800" b="1">
                <a:solidFill>
                  <a:srgbClr val="FFFF00"/>
                </a:solidFill>
                <a:latin typeface="Arial" panose="020B0604020202020204" pitchFamily="34" charset="0"/>
              </a:rPr>
            </a:br>
            <a:r>
              <a:rPr lang="ru-RU" altLang="ru-RU" sz="1800" b="1">
                <a:latin typeface="Arial" panose="020B0604020202020204" pitchFamily="34" charset="0"/>
              </a:rPr>
              <a:t>(в 2010г.- 41,2%,  2009 г. – 38,9%,  2006 г. – 35,8%)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FFFF00"/>
                </a:solidFill>
                <a:latin typeface="Arial" panose="020B0604020202020204" pitchFamily="34" charset="0"/>
              </a:rPr>
              <a:t>В Самарской области – 62,4%</a:t>
            </a:r>
            <a:endParaRPr lang="ru-RU" altLang="ru-RU" sz="1600" b="1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15366" name="Rectangle 6"/>
          <p:cNvSpPr>
            <a:spLocks/>
          </p:cNvSpPr>
          <p:nvPr/>
        </p:nvSpPr>
        <p:spPr bwMode="auto">
          <a:xfrm>
            <a:off x="1524000" y="-242888"/>
            <a:ext cx="9144000" cy="1079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2400" b="1">
                <a:latin typeface="Arial" panose="020B0604020202020204" pitchFamily="34" charset="0"/>
              </a:rPr>
              <a:t>Особенности развития эпидемии  ВИЧ-инфекцией в РФ</a:t>
            </a:r>
          </a:p>
        </p:txBody>
      </p:sp>
    </p:spTree>
    <p:extLst>
      <p:ext uri="{BB962C8B-B14F-4D97-AF65-F5344CB8AC3E}">
        <p14:creationId xmlns:p14="http://schemas.microsoft.com/office/powerpoint/2010/main" val="892640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5175250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847851" y="4365625"/>
            <a:ext cx="2232025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000" b="1" dirty="0"/>
              <a:t>*по данным Приволжского окружного центра по профилактике и борьбе со СПИД</a:t>
            </a:r>
          </a:p>
        </p:txBody>
      </p:sp>
      <p:pic>
        <p:nvPicPr>
          <p:cNvPr id="1741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3114" y="3587750"/>
            <a:ext cx="5292725" cy="327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6" y="333376"/>
            <a:ext cx="4391025" cy="316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717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1524000" y="0"/>
            <a:ext cx="9144000" cy="723900"/>
            <a:chOff x="0" y="0"/>
            <a:chExt cx="5760" cy="456"/>
          </a:xfrm>
        </p:grpSpPr>
        <p:sp>
          <p:nvSpPr>
            <p:cNvPr id="20480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61569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/>
          </p:spPr>
          <p:txBody>
            <a:bodyPr lIns="900000" tIns="0" bIns="0" anchor="ctr"/>
            <a:lstStyle/>
            <a:p>
              <a:pPr algn="ctr">
                <a:spcBef>
                  <a:spcPct val="20000"/>
                </a:spcBef>
                <a:defRPr/>
              </a:pPr>
              <a:endParaRPr lang="ru-RU" b="1" dirty="0">
                <a:solidFill>
                  <a:srgbClr val="19324B"/>
                </a:solidFill>
              </a:endParaRPr>
            </a:p>
            <a:p>
              <a:pPr algn="ctr">
                <a:spcBef>
                  <a:spcPct val="20000"/>
                </a:spcBef>
                <a:defRPr/>
              </a:pPr>
              <a:endParaRPr lang="ru-RU" b="1" dirty="0">
                <a:solidFill>
                  <a:srgbClr val="19324B"/>
                </a:solidFill>
              </a:endParaRPr>
            </a:p>
            <a:p>
              <a:pPr algn="ctr">
                <a:spcBef>
                  <a:spcPct val="20000"/>
                </a:spcBef>
                <a:defRPr/>
              </a:pPr>
              <a:r>
                <a:rPr lang="ru-RU" b="1" dirty="0">
                  <a:solidFill>
                    <a:srgbClr val="19324B"/>
                  </a:solidFill>
                </a:rPr>
                <a:t>Особенности развития эпидемии</a:t>
              </a:r>
              <a:r>
                <a:rPr lang="ru-RU" dirty="0">
                  <a:solidFill>
                    <a:srgbClr val="19324B"/>
                  </a:solidFill>
                </a:rPr>
                <a:t> </a:t>
              </a:r>
              <a:r>
                <a:rPr lang="ru-RU" b="1" dirty="0">
                  <a:solidFill>
                    <a:srgbClr val="19324B"/>
                  </a:solidFill>
                </a:rPr>
                <a:t> ВИЧ-инфекцией в РФ</a:t>
              </a:r>
            </a:p>
            <a:p>
              <a:pPr algn="ctr">
                <a:spcBef>
                  <a:spcPct val="20000"/>
                </a:spcBef>
                <a:defRPr/>
              </a:pPr>
              <a:endParaRPr lang="ru-RU" b="1" dirty="0">
                <a:solidFill>
                  <a:srgbClr val="19324B"/>
                </a:solidFill>
              </a:endParaRPr>
            </a:p>
            <a:p>
              <a:pPr algn="ctr">
                <a:lnSpc>
                  <a:spcPct val="75000"/>
                </a:lnSpc>
                <a:defRPr/>
              </a:pPr>
              <a:endParaRPr lang="ru-RU" sz="2400" b="1" dirty="0">
                <a:solidFill>
                  <a:srgbClr val="1D3A5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endParaRPr>
            </a:p>
          </p:txBody>
        </p:sp>
        <p:sp>
          <p:nvSpPr>
            <p:cNvPr id="9223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453" cy="453"/>
            </a:xfrm>
            <a:prstGeom prst="rtTriangle">
              <a:avLst/>
            </a:prstGeom>
            <a:solidFill>
              <a:srgbClr val="24496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panose="020B0604020202020204" pitchFamily="34" charset="0"/>
              </a:endParaRPr>
            </a:p>
          </p:txBody>
        </p:sp>
        <p:sp>
          <p:nvSpPr>
            <p:cNvPr id="9224" name="AutoShape 5"/>
            <p:cNvSpPr>
              <a:spLocks noChangeAspect="1" noChangeArrowheads="1"/>
            </p:cNvSpPr>
            <p:nvPr/>
          </p:nvSpPr>
          <p:spPr bwMode="auto">
            <a:xfrm>
              <a:off x="0" y="275"/>
              <a:ext cx="181" cy="181"/>
            </a:xfrm>
            <a:prstGeom prst="rtTriangle">
              <a:avLst/>
            </a:prstGeom>
            <a:solidFill>
              <a:srgbClr val="CC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ru-RU" altLang="ru-RU" sz="1800">
                <a:latin typeface="Arial" panose="020B0604020202020204" pitchFamily="34" charset="0"/>
              </a:endParaRPr>
            </a:p>
          </p:txBody>
        </p:sp>
      </p:grpSp>
      <p:sp>
        <p:nvSpPr>
          <p:cNvPr id="9219" name="Rectangle 6"/>
          <p:cNvSpPr>
            <a:spLocks noChangeArrowheads="1"/>
          </p:cNvSpPr>
          <p:nvPr/>
        </p:nvSpPr>
        <p:spPr bwMode="auto">
          <a:xfrm>
            <a:off x="1703388" y="692150"/>
            <a:ext cx="8642350" cy="6477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ru-RU" sz="1800" b="1" u="sng">
                <a:latin typeface="Arial" panose="020B0604020202020204" pitchFamily="34" charset="0"/>
              </a:rPr>
              <a:t>Экономическая составляющая</a:t>
            </a:r>
            <a:r>
              <a:rPr lang="ru-RU" altLang="ru-RU" sz="180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body" idx="4294967295"/>
          </p:nvPr>
        </p:nvSpPr>
        <p:spPr>
          <a:xfrm>
            <a:off x="1524001" y="1341439"/>
            <a:ext cx="8893175" cy="3455987"/>
          </a:xfrm>
        </p:spPr>
        <p:txBody>
          <a:bodyPr/>
          <a:lstStyle/>
          <a:p>
            <a:pPr algn="just">
              <a:lnSpc>
                <a:spcPct val="80000"/>
              </a:lnSpc>
              <a:defRPr/>
            </a:pPr>
            <a:endParaRPr lang="ru-RU" sz="1600" b="1" dirty="0">
              <a:effectLst>
                <a:outerShdw blurRad="38100" dist="38100" dir="2700000" algn="tl">
                  <a:srgbClr val="808080"/>
                </a:outerShdw>
              </a:effectLst>
            </a:endParaRP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Нагрузка на систему здравоохранения в субъектах РФ </a:t>
            </a:r>
            <a:r>
              <a:rPr lang="ru-RU" sz="2000" b="1" dirty="0"/>
              <a:t>возрастает и напрямую зависит от количества ВИЧ-инфицированных проживающих на территории субъекта,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нуждающихся в  диспансерном наблюдении и лечении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Увеличивается  объем расходов  на содержание</a:t>
            </a:r>
            <a:r>
              <a:rPr lang="ru-RU" sz="2000" b="1" dirty="0"/>
              <a:t> в домах ребенка и детских </a:t>
            </a:r>
            <a:r>
              <a:rPr lang="ru-RU" sz="2000" b="1" dirty="0" err="1"/>
              <a:t>интернатных</a:t>
            </a:r>
            <a:r>
              <a:rPr lang="ru-RU" sz="2000" b="1" dirty="0"/>
              <a:t> учреждениях 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</a:rPr>
              <a:t>отказных детей</a:t>
            </a:r>
            <a:r>
              <a:rPr lang="ru-RU" sz="2000" b="1" dirty="0"/>
              <a:t>, рожденных ВИЧ+ матерями</a:t>
            </a:r>
          </a:p>
          <a:p>
            <a:pPr marL="457200" indent="-457200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ru-RU" altLang="ru-RU" sz="2000" b="1" dirty="0"/>
              <a:t>Количество ВИЧ-инфицированных в учреждениях </a:t>
            </a:r>
            <a:r>
              <a:rPr lang="ru-RU" altLang="ru-RU" sz="2000" b="1" dirty="0">
                <a:solidFill>
                  <a:schemeClr val="accent1"/>
                </a:solidFill>
              </a:rPr>
              <a:t>ГУФСИН </a:t>
            </a:r>
            <a:r>
              <a:rPr lang="ru-RU" altLang="ru-RU" sz="2000" b="1" dirty="0"/>
              <a:t>за 17 лет увеличилось  </a:t>
            </a:r>
            <a:r>
              <a:rPr lang="ru-RU" altLang="ru-RU" sz="2000" b="1" u="sng" dirty="0"/>
              <a:t>в 4 раза (на 01.01.2017 – 63,8 тысяч)</a:t>
            </a:r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endParaRPr lang="ru-RU" sz="2000" b="1" dirty="0"/>
          </a:p>
          <a:p>
            <a:pPr marL="457200" indent="-457200" algn="just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endParaRPr lang="ru-RU" sz="2000" dirty="0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1524000" y="4149726"/>
            <a:ext cx="9144000" cy="2519363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2000" b="1" dirty="0"/>
              <a:t>ВИЧ-инфекция - это черная дыра, </a:t>
            </a:r>
            <a:r>
              <a:rPr lang="ru-RU" altLang="ru-RU" b="1" dirty="0"/>
              <a:t>которая </a:t>
            </a:r>
            <a:r>
              <a:rPr lang="ru-RU" altLang="ru-RU" sz="2000" b="1" dirty="0"/>
              <a:t>затягивает в свою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2000" b="1" dirty="0"/>
              <a:t> воронку жизни людей и отнимает у их близких право на счастье и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2000" b="1" dirty="0"/>
              <a:t>душевное здоровье, отнимает средства у общества на улучшение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2000" b="1" dirty="0"/>
              <a:t> здравоохранения, на увеличение социальных выплат, зарплат,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2000" b="1" dirty="0"/>
              <a:t> пенсий и т.д.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defRPr/>
            </a:pPr>
            <a:r>
              <a:rPr lang="ru-RU" altLang="ru-RU" sz="2000" b="1" dirty="0">
                <a:solidFill>
                  <a:schemeClr val="accent1">
                    <a:lumMod val="50000"/>
                  </a:schemeClr>
                </a:solidFill>
              </a:rPr>
              <a:t>Это социальное явление, которое в конечном счете касается каждого</a:t>
            </a:r>
          </a:p>
        </p:txBody>
      </p:sp>
    </p:spTree>
    <p:extLst>
      <p:ext uri="{BB962C8B-B14F-4D97-AF65-F5344CB8AC3E}">
        <p14:creationId xmlns:p14="http://schemas.microsoft.com/office/powerpoint/2010/main" val="42823169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2" y="167610"/>
            <a:ext cx="2266950" cy="3171825"/>
          </a:xfrm>
        </p:spPr>
      </p:pic>
      <p:sp>
        <p:nvSpPr>
          <p:cNvPr id="5" name="Прямоугольник 4"/>
          <p:cNvSpPr/>
          <p:nvPr/>
        </p:nvSpPr>
        <p:spPr>
          <a:xfrm>
            <a:off x="107092" y="3522358"/>
            <a:ext cx="280910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Медведева</a:t>
            </a:r>
            <a:br>
              <a:rPr lang="ru-RU" dirty="0"/>
            </a:br>
            <a:r>
              <a:rPr lang="ru-RU" dirty="0"/>
              <a:t>Светлана Владимировна </a:t>
            </a:r>
          </a:p>
          <a:p>
            <a:r>
              <a:rPr lang="ru-RU" dirty="0"/>
              <a:t>Президент Фонда социально-культурных инициатив, председатель Организационного комитета Всероссийской акции "Стоп ВИЧ/СПИД"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7865" y="167610"/>
            <a:ext cx="2266950" cy="317182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3344563" y="3522358"/>
            <a:ext cx="36081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Скворцова</a:t>
            </a:r>
            <a:br>
              <a:rPr lang="ru-RU" dirty="0"/>
            </a:br>
            <a:r>
              <a:rPr lang="ru-RU" dirty="0"/>
              <a:t>Вероника Игоревна </a:t>
            </a:r>
          </a:p>
          <a:p>
            <a:r>
              <a:rPr lang="ru-RU" dirty="0"/>
              <a:t>Министр здравоохранения Российской Федерации, сопредседатель Организационного комитета Всероссийской акции "Стоп ВИЧ/СПИД" 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2549" y="192580"/>
            <a:ext cx="2266950" cy="317182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6367848" y="3624648"/>
            <a:ext cx="27761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Васильева</a:t>
            </a:r>
            <a:br>
              <a:rPr lang="ru-RU" dirty="0"/>
            </a:br>
            <a:r>
              <a:rPr lang="ru-RU" dirty="0"/>
              <a:t>Ольга Юрьевна </a:t>
            </a:r>
          </a:p>
          <a:p>
            <a:r>
              <a:rPr lang="ru-RU" dirty="0"/>
              <a:t>Министр образования и науки Российской Федерации, сопредседатель Организационного комитета Всероссийской акции "Стоп ВИЧ/СПИД"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9" y="167609"/>
            <a:ext cx="2266950" cy="3171825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9069858" y="3522358"/>
            <a:ext cx="290205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Никифоров</a:t>
            </a:r>
            <a:br>
              <a:rPr lang="ru-RU" dirty="0"/>
            </a:br>
            <a:r>
              <a:rPr lang="ru-RU" dirty="0"/>
              <a:t>Николай Анатольевич </a:t>
            </a:r>
          </a:p>
          <a:p>
            <a:r>
              <a:rPr lang="ru-RU" dirty="0"/>
              <a:t>Министр связи и массовых коммуникаций Российской Федерации, сопредседатель Организационного комитета Всероссийской акции "Стоп ВИЧ/СПИД" </a:t>
            </a:r>
          </a:p>
        </p:txBody>
      </p:sp>
    </p:spTree>
    <p:extLst>
      <p:ext uri="{BB962C8B-B14F-4D97-AF65-F5344CB8AC3E}">
        <p14:creationId xmlns:p14="http://schemas.microsoft.com/office/powerpoint/2010/main" val="400140971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</TotalTime>
  <Words>401</Words>
  <Application>Microsoft Office PowerPoint</Application>
  <PresentationFormat>Произвольный</PresentationFormat>
  <Paragraphs>67</Paragraphs>
  <Slides>9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Грань</vt:lpstr>
      <vt:lpstr>Chart</vt:lpstr>
      <vt:lpstr>Диаграмма Microsoft Excel</vt:lpstr>
      <vt:lpstr>27 ноября - 3 декабря 2017 года. Всероссийская акция СТОПВИЧСПИД 1 декабря - всемирный день борьбы со СПИДом</vt:lpstr>
      <vt:lpstr>Всемирный день борьбы со СПИДом</vt:lpstr>
      <vt:lpstr>Презентация PowerPoint</vt:lpstr>
      <vt:lpstr>Презентация PowerPoint</vt:lpstr>
      <vt:lpstr>Ежедневная регистрация новых случаев ВИЧ - инфекции и летальных исходов в 2000-2017гг.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27 ноября - 3 декабря 2017 года. Всероссийская акция СТОПВИЧСПИД 1 декабря - всемирный день борьбы со спидом</dc:title>
  <dc:creator>Хворова Елена Викторовна</dc:creator>
  <cp:lastModifiedBy>Admin</cp:lastModifiedBy>
  <cp:revision>4</cp:revision>
  <dcterms:created xsi:type="dcterms:W3CDTF">2017-11-20T11:49:52Z</dcterms:created>
  <dcterms:modified xsi:type="dcterms:W3CDTF">2017-12-01T06:43:07Z</dcterms:modified>
</cp:coreProperties>
</file>