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56" r:id="rId3"/>
    <p:sldId id="262" r:id="rId4"/>
    <p:sldId id="263" r:id="rId5"/>
    <p:sldId id="261" r:id="rId6"/>
    <p:sldId id="260" r:id="rId7"/>
    <p:sldId id="259" r:id="rId8"/>
    <p:sldId id="266" r:id="rId9"/>
    <p:sldId id="265" r:id="rId10"/>
    <p:sldId id="267" r:id="rId11"/>
    <p:sldId id="258" r:id="rId12"/>
    <p:sldId id="269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Интернет, наш сайт</c:v>
                </c:pt>
                <c:pt idx="1">
                  <c:v>Женская консультация</c:v>
                </c:pt>
                <c:pt idx="2">
                  <c:v>Друзья, знакомые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0.16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Да, полностью довольны</c:v>
                </c:pt>
                <c:pt idx="1">
                  <c:v>В основном получили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0.98</c:v>
                </c:pt>
                <c:pt idx="1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8D37C-68A8-4C50-B77E-3A87620A7DA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CA7A1-3C37-48FD-94BF-61090DDC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53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gb2.ru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A7A1-3C37-48FD-94BF-61090DDC6B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задачи и пожелания мы обязательно учтем</a:t>
            </a:r>
            <a:r>
              <a:rPr lang="ru-RU" baseline="0" dirty="0" smtClean="0"/>
              <a:t> и добавим в план наших лекций. Что же касается грудного вскармливания, то в нашем роддоме есть специалисты. Которые консультируют по этой теме каждую, родившую у нас, </a:t>
            </a:r>
            <a:r>
              <a:rPr lang="ru-RU" baseline="0" smtClean="0"/>
              <a:t>женщину индивидуально.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A7A1-3C37-48FD-94BF-61090DDC6BE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Курсы играют огромную роль в подготовке беременных к родам. Пройдя весь курс подготовки уходят страхи, меняется настроение, появляется позитивный настрой на роды. Беременная чувствует себя уверенно и с нетерпением ждет рождения ребенка. А рождение ребенка самое радостное и ответственное событие в жизни. Мы сознаем это и помогаем стать счастливой мамой. Специалисты роддома делают все возможное, что бы подготовить к родам, предупредить возможные осложнения, обеспечить безопасность и комфорт родов и, конечно же, помочь малышу появится на свет здоровым.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A7A1-3C37-48FD-94BF-61090DDC6BE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Беременность — это чудесный, таинственный и удивительный период в жизни женщины. В это время она переживает целую гамму эмоций: радость и восторг сменяются волнением и тревогами.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Но, вместе с тем, беременность — это еще и очень сложное время, как для будущей мамы, так и для и её близких. Каждый день приносит множество самых разнообразных вопросов, переживаний и порой даже страхов связанных с происходящими в организме изменениями, будущими родами и здоровьем малыша. И все эти страхи усугубляются «страшилками» от родственниц и знакомых со стародавним опытом, или рассказами из сети Интернет, а то откровенной дезинформацией от разнообразных шарлатанов, желающих заработать на доверчивости женщин.  С кем поделиться своими эмоциями? У кого узнать ответы на интересующие вопросы?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A7A1-3C37-48FD-94BF-61090DDC6BE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 чтобы помочь будущим мамам подготовиться к их новому положению, в нашем роддоме проводятся занятия по подготовке к родам и уходу за малышом. Эти занятия позволяют женщинам преодолеть все возникающие у них сомнения, познакомиться с персоналом роддома,  посетить роддом с экскурсией.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A7A1-3C37-48FD-94BF-61090DDC6BE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уже 17 лет основным модератором этих курсов являюсь, я, акушерка высшей квалификационной категории со стажем работы почти 40 лет.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Занятия у нас проходят еженедельно без перерывов, в среду в час дня. Специально разработанная программа, состоит из шести занятий, повторяющиеся каждые 6 недель.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A7A1-3C37-48FD-94BF-61090DDC6BE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удобства наших посетителей актуальная информация о курсах размещается на стендах родильного дома и на нашем сайте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http://tgb2.ru/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A7A1-3C37-48FD-94BF-61090DDC6BE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время занятий беременным читают лекции врачи - заведующие отделениями, показываем фильмы, проводим  простые практические занятия: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Течение беременности с физиологической и медицинской точки зрения.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проходят роды в целом и как проводятся   в нашем роддоме.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организовать грудное вскармливание.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Уход за новорожденным.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Партнерские роды: как подготовиться партнеру, что он будет делать на родах, преимущества партнерских родов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A7A1-3C37-48FD-94BF-61090DDC6BE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проводится экскурсия по роддому, во время которой я показываю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родзалы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палаты послеродового пребывания, приемный покой, обе реанимации, комнату выписки. Женщина может лично убедиться, в санитарном состоянии, ремонте, условиях пребывания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чего, поступая на роды, роженица попадает в знакомую обстановку, встречает среди персонала знакомые лица, что существенно влияет на эмоциональный состояние не только самой роженицы, но и сопровождающего ее партнера.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среднем курсы посещают от 30 до 50 человек каждую лекцию (примерно 2-2,5 тысячи в год), а на экскурсии приходиться людей даже делить на группы, так много желающих своими глазами увидеть условия пребывания в нашем роддоме.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A7A1-3C37-48FD-94BF-61090DDC6BE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Наши курсы отвечают основным характеристикам качества медицинской помощи:  профессиональная компетенция (лекции читают врачи высшей категории с большим стажем работы),  доступность (занятия бесплатные, не требуют предварительной записи, можно посещать любые лекции в любом порядке),  межличностные взаимоотношения (происходит знакомство будущих мам с персоналом, структурой роддома, организационными особенностями),  эффективность,  непрерывность,  безопасность, удобство,  соответствие ожиданиям пациентов.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A7A1-3C37-48FD-94BF-61090DDC6BE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целью мониторинга степени удовлетворенности пациентов пребыванием в нашем роддоме, мы разработали анкету слушателя и провели анкетирование 250 женщин, родивших в нашем роддоме и посещавших лекции.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A7A1-3C37-48FD-94BF-61090DDC6BE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b2.lan\Profiles\407gb2\Рабочий стол\фон6.jpg"/>
          <p:cNvPicPr>
            <a:picLocks noChangeAspect="1" noChangeArrowheads="1"/>
          </p:cNvPicPr>
          <p:nvPr/>
        </p:nvPicPr>
        <p:blipFill>
          <a:blip r:embed="rId3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Exo 2 Condensed" pitchFamily="50" charset="-52"/>
              </a:rPr>
              <a:t>Организация курсов подготовки к родам</a:t>
            </a:r>
            <a:r>
              <a:rPr lang="ru-RU" dirty="0" smtClean="0">
                <a:latin typeface="Exo 2 Condensed" pitchFamily="50" charset="-52"/>
              </a:rPr>
              <a:t/>
            </a:r>
            <a:br>
              <a:rPr lang="ru-RU" dirty="0" smtClean="0">
                <a:latin typeface="Exo 2 Condensed" pitchFamily="50" charset="-52"/>
              </a:rPr>
            </a:br>
            <a:r>
              <a:rPr lang="ru-RU" b="1" dirty="0" smtClean="0">
                <a:latin typeface="Exo 2 Condensed" pitchFamily="50" charset="-52"/>
              </a:rPr>
              <a:t> в родильном доме «ГБУЗ СО ТГКБ №2»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25671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Exo 2 Medium Condensed" pitchFamily="50" charset="-52"/>
              </a:rPr>
              <a:t>Кузьмина Маргарита Павловна, акушерка родового отделения</a:t>
            </a:r>
          </a:p>
          <a:p>
            <a:r>
              <a:rPr lang="ru-RU" dirty="0" smtClean="0">
                <a:solidFill>
                  <a:schemeClr val="tx1"/>
                </a:solidFill>
                <a:latin typeface="Exo 2 Medium Condensed" pitchFamily="50" charset="-52"/>
              </a:rPr>
              <a:t> ГБУЗ СО ТГКБ №2</a:t>
            </a:r>
          </a:p>
          <a:p>
            <a:r>
              <a:rPr lang="ru-RU" dirty="0" smtClean="0">
                <a:solidFill>
                  <a:schemeClr val="tx1"/>
                </a:solidFill>
                <a:latin typeface="Exo 2 Medium Condensed" pitchFamily="50" charset="-52"/>
              </a:rPr>
              <a:t>Тольятти, 2017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b2.lan\Profiles\407gb2\Рабочий стол\фон6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Exo 2 Condensed"/>
              </a:rPr>
              <a:t>Из какого источника вы узнали о существовании нашей школы?</a:t>
            </a:r>
            <a:endParaRPr lang="ru-RU" b="1" dirty="0">
              <a:latin typeface="Exo 2 Condense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9552" y="1397000"/>
          <a:ext cx="8136904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b2.lan\Profiles\407gb2\Рабочий стол\фон6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Exo 2 Condensed"/>
              </a:rPr>
              <a:t>Получили ли вы ответы на волнующие вас вопросы на наших </a:t>
            </a:r>
            <a:r>
              <a:rPr lang="ru-RU" b="1" dirty="0" err="1" smtClean="0">
                <a:latin typeface="Exo 2 Condensed"/>
              </a:rPr>
              <a:t>лециях</a:t>
            </a:r>
            <a:r>
              <a:rPr lang="ru-RU" b="1" dirty="0" smtClean="0">
                <a:latin typeface="Exo 2 Condensed"/>
              </a:rPr>
              <a:t>?</a:t>
            </a:r>
            <a:endParaRPr lang="ru-RU" b="1" dirty="0">
              <a:latin typeface="Exo 2 Condense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397000"/>
          <a:ext cx="842493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b2.lan\Profiles\407gb2\Рабочий стол\фон6.jpg"/>
          <p:cNvPicPr>
            <a:picLocks noChangeAspect="1" noChangeArrowheads="1"/>
          </p:cNvPicPr>
          <p:nvPr/>
        </p:nvPicPr>
        <p:blipFill>
          <a:blip r:embed="rId3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Exo 2 Condensed"/>
              </a:rPr>
              <a:t>На какие темы и вопросы вы хотели бы еще поговорить?</a:t>
            </a:r>
            <a:endParaRPr lang="ru-RU" b="1" dirty="0">
              <a:latin typeface="Exo 2 Condense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280920" cy="439248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Exo 2 Condensed"/>
              </a:rPr>
              <a:t>О грудном вскармливании 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Exo 2 Condensed"/>
              </a:rPr>
              <a:t>Первые дни жизни ребенка (что делать?)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Exo 2 Condensed"/>
              </a:rPr>
              <a:t>Экстренные ситуации (как действовать, кого вызывать)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Exo 2 Condensed"/>
              </a:rPr>
              <a:t>Психологический настрой семьи, окружения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b2.lan\Profiles\407gb2\Рабочий стол\фон6.jpg"/>
          <p:cNvPicPr>
            <a:picLocks noChangeAspect="1" noChangeArrowheads="1"/>
          </p:cNvPicPr>
          <p:nvPr/>
        </p:nvPicPr>
        <p:blipFill>
          <a:blip r:embed="rId3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Exo 2 Medium Condensed" pitchFamily="50" charset="-52"/>
              </a:rPr>
              <a:t>СПАСИБО ЗА ВНИМАНИЕ, МИЛОСТИ ПРОСИМ В НАШ РОДДОМ</a:t>
            </a:r>
            <a:endParaRPr lang="ru-RU" b="1" dirty="0">
              <a:latin typeface="Exo 2 Medium Condensed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gb2.lan\Profiles\407gb2\Рабочий стол\спасибо.jpg"/>
          <p:cNvPicPr>
            <a:picLocks noChangeAspect="1" noChangeArrowheads="1"/>
          </p:cNvPicPr>
          <p:nvPr/>
        </p:nvPicPr>
        <p:blipFill>
          <a:blip r:embed="rId4" cstate="print"/>
          <a:srcRect b="6551"/>
          <a:stretch>
            <a:fillRect/>
          </a:stretch>
        </p:blipFill>
        <p:spPr bwMode="auto">
          <a:xfrm>
            <a:off x="1619672" y="2132856"/>
            <a:ext cx="595198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b2.lan\Profiles\407gb2\Рабочий стол\фон6.jpg"/>
          <p:cNvPicPr>
            <a:picLocks noChangeAspect="1" noChangeArrowheads="1"/>
          </p:cNvPicPr>
          <p:nvPr/>
        </p:nvPicPr>
        <p:blipFill>
          <a:blip r:embed="rId3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files\Терминалы\407gb2\Мои документы\Кузьмина\Jenskiy-sait-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571500"/>
            <a:ext cx="85820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b2.lan\Profiles\407gb2\Рабочий стол\фон6.jpg"/>
          <p:cNvPicPr>
            <a:picLocks noChangeAspect="1" noChangeArrowheads="1"/>
          </p:cNvPicPr>
          <p:nvPr/>
        </p:nvPicPr>
        <p:blipFill>
          <a:blip r:embed="rId3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gb2.lan\Profiles\407gb2\Рабочий стол\сканирование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3650" y="3236913"/>
            <a:ext cx="5340350" cy="3621087"/>
          </a:xfrm>
          <a:prstGeom prst="rect">
            <a:avLst/>
          </a:prstGeom>
          <a:noFill/>
        </p:spPr>
      </p:pic>
      <p:pic>
        <p:nvPicPr>
          <p:cNvPr id="3075" name="Picture 3" descr="\\gb2.lan\Profiles\407gb2\Рабочий стол\сканирование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34035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b2.lan\Profiles\407gb2\Рабочий стол\фон6.jpg"/>
          <p:cNvPicPr>
            <a:picLocks noChangeAspect="1" noChangeArrowheads="1"/>
          </p:cNvPicPr>
          <p:nvPr/>
        </p:nvPicPr>
        <p:blipFill>
          <a:blip r:embed="rId3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\\gb2.lan\Profiles\407gb2\Рабочий стол\сканирование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08720"/>
            <a:ext cx="3909119" cy="5557391"/>
          </a:xfrm>
          <a:prstGeom prst="rect">
            <a:avLst/>
          </a:prstGeom>
          <a:noFill/>
        </p:spPr>
      </p:pic>
      <p:pic>
        <p:nvPicPr>
          <p:cNvPr id="2051" name="Picture 3" descr="\\gb2.lan\Profiles\407gb2\Рабочий стол\сканирование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04864"/>
            <a:ext cx="4415085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40466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Exo 2 Medium Condensed" pitchFamily="50" charset="-52"/>
              </a:rPr>
              <a:t>Кузьмина Маргарита Павловна</a:t>
            </a:r>
            <a:endParaRPr lang="ru-RU" sz="3600" b="1" dirty="0">
              <a:latin typeface="Exo 2 Medium Condensed" pitchFamily="50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b2.lan\Profiles\407gb2\Рабочий стол\фон6.jpg"/>
          <p:cNvPicPr>
            <a:picLocks noChangeAspect="1" noChangeArrowheads="1"/>
          </p:cNvPicPr>
          <p:nvPr/>
        </p:nvPicPr>
        <p:blipFill>
          <a:blip r:embed="rId3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 t="3453" b="3453"/>
          <a:stretch>
            <a:fillRect/>
          </a:stretch>
        </p:blipFill>
        <p:spPr bwMode="auto">
          <a:xfrm>
            <a:off x="323529" y="1700808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46336" y="-648563"/>
            <a:ext cx="48513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xo 2 Medium Condensed" pitchFamily="50" charset="-52"/>
                <a:ea typeface="Calibri" pitchFamily="34" charset="0"/>
                <a:cs typeface="Times New Roman" pitchFamily="18" charset="0"/>
              </a:rPr>
              <a:t>http://tgb2.ru/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xo 2 Medium Condensed" pitchFamily="50" charset="-5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b2.lan\Profiles\407gb2\Рабочий стол\фон6.jpg"/>
          <p:cNvPicPr>
            <a:picLocks noChangeAspect="1" noChangeArrowheads="1"/>
          </p:cNvPicPr>
          <p:nvPr/>
        </p:nvPicPr>
        <p:blipFill>
          <a:blip r:embed="rId3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Exo 2 Medium Condensed" pitchFamily="50" charset="-52"/>
              </a:rPr>
              <a:t>План лекций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692696"/>
          <a:ext cx="8640960" cy="581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664296"/>
                <a:gridCol w="4824536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  <a:ea typeface="Calibri"/>
                          <a:cs typeface="Times New Roman"/>
                        </a:rPr>
                        <a:t>Лекция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  <a:ea typeface="Calibri"/>
                          <a:cs typeface="Times New Roman"/>
                        </a:rPr>
                        <a:t>Модератор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22.11.2017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Роды. Это больно?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Равиль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Исмаилович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Денюков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заведующий отделением анестезиологии-реанимации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29.11.2017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Правовые вопросы.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течения третьего триместра беременности, питание, режим.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Елена Викторовна Фролова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заместитель главного врача по акушерско-гинекологической помощи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Маргарита Павловна Кузьмина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акушерка высшей квалификационной категории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06.12.2017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о родах.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Ольга Александровна Лесик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заведующая родовым отделением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13.12.2017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Экскурсия по роддому (возьмите  сменную обувь, т.к. бахилы рвутся  и теряются)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Маргарита Павловна Кузьмина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акушерка высшей квалификационной категории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20.12.2017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Уход за новорожденными, прививки, гигиена.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Людмила Евгеньевна Неклюдова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заведующая отделением новорожденных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27.12.2017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 родов (гигиена, начало половой жизни, контрацепция).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Валентина Валентиновна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Завырылина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и.о. заведующей акушерским обсервационным отделением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b2.lan\Profiles\407gb2\Рабочий стол\фон6.jpg"/>
          <p:cNvPicPr>
            <a:picLocks noChangeAspect="1" noChangeArrowheads="1"/>
          </p:cNvPicPr>
          <p:nvPr/>
        </p:nvPicPr>
        <p:blipFill>
          <a:blip r:embed="rId3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\\gb2.lan\Profiles\407gb2\Рабочий стол\сканирование0010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716016" cy="3356992"/>
          </a:xfrm>
          <a:prstGeom prst="rect">
            <a:avLst/>
          </a:prstGeom>
          <a:noFill/>
        </p:spPr>
      </p:pic>
      <p:pic>
        <p:nvPicPr>
          <p:cNvPr id="6147" name="Picture 3" descr="\\gb2.lan\Profiles\407gb2\Рабочий стол\сканирование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356992"/>
            <a:ext cx="4860032" cy="3501008"/>
          </a:xfrm>
          <a:prstGeom prst="rect">
            <a:avLst/>
          </a:prstGeom>
          <a:noFill/>
        </p:spPr>
      </p:pic>
      <p:pic>
        <p:nvPicPr>
          <p:cNvPr id="6148" name="Picture 4" descr="\\gb2.lan\Profiles\407gb2\Рабочий стол\сканирование0018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6992"/>
            <a:ext cx="4644008" cy="3501008"/>
          </a:xfrm>
          <a:prstGeom prst="rect">
            <a:avLst/>
          </a:prstGeom>
          <a:noFill/>
        </p:spPr>
      </p:pic>
      <p:pic>
        <p:nvPicPr>
          <p:cNvPr id="6149" name="Picture 5" descr="\\gb2.lan\Profiles\407gb2\Рабочий стол\сканирование00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0"/>
            <a:ext cx="4572000" cy="3356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b2.lan\Profiles\407gb2\Рабочий стол\фон6.jpg"/>
          <p:cNvPicPr>
            <a:picLocks noChangeAspect="1" noChangeArrowheads="1"/>
          </p:cNvPicPr>
          <p:nvPr/>
        </p:nvPicPr>
        <p:blipFill>
          <a:blip r:embed="rId3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Exo 2 Condensed" pitchFamily="50" charset="-52"/>
              </a:rPr>
              <a:t>Качество медицинской помощи</a:t>
            </a:r>
            <a:endParaRPr lang="ru-RU" b="1" dirty="0">
              <a:latin typeface="Exo 2 Condensed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340768"/>
            <a:ext cx="7416824" cy="551723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  </a:t>
            </a:r>
            <a:r>
              <a:rPr lang="ru-RU" dirty="0" smtClean="0">
                <a:solidFill>
                  <a:schemeClr val="tx1"/>
                </a:solidFill>
                <a:latin typeface="Exo 2 Medium Condensed" pitchFamily="50" charset="-52"/>
              </a:rPr>
              <a:t>профессиональная компетенция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Exo 2 Medium Condensed" pitchFamily="50" charset="-52"/>
              </a:rPr>
              <a:t>  доступность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Exo 2 Medium Condensed" pitchFamily="50" charset="-52"/>
              </a:rPr>
              <a:t>  межличностные взаимоотношения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Exo 2 Medium Condensed" pitchFamily="50" charset="-52"/>
              </a:rPr>
              <a:t>  эффективность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Exo 2 Medium Condensed" pitchFamily="50" charset="-52"/>
              </a:rPr>
              <a:t>  непрерывность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Exo 2 Medium Condensed" pitchFamily="50" charset="-52"/>
              </a:rPr>
              <a:t>  безопасность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Exo 2 Medium Condensed" pitchFamily="50" charset="-52"/>
              </a:rPr>
              <a:t>  удобство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Exo 2 Medium Condensed" pitchFamily="50" charset="-52"/>
              </a:rPr>
              <a:t>  соответствие ожиданиям пациентов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b2.lan\Profiles\407gb2\Рабочий стол\фон6.jpg"/>
          <p:cNvPicPr>
            <a:picLocks noChangeAspect="1" noChangeArrowheads="1"/>
          </p:cNvPicPr>
          <p:nvPr/>
        </p:nvPicPr>
        <p:blipFill>
          <a:blip r:embed="rId4" cstate="print">
            <a:lum bright="65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909763" y="0"/>
          <a:ext cx="4687887" cy="672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Документ" r:id="rId6" imgW="5925852" imgH="8538396" progId="Word.Document.12">
                  <p:embed/>
                </p:oleObj>
              </mc:Choice>
              <mc:Fallback>
                <p:oleObj name="Документ" r:id="rId6" imgW="5925852" imgH="8538396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0"/>
                        <a:ext cx="4687887" cy="672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673</Words>
  <Application>Microsoft Office PowerPoint</Application>
  <PresentationFormat>Экран (4:3)</PresentationFormat>
  <Paragraphs>80</Paragraphs>
  <Slides>13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Организация курсов подготовки к родам  в родильном доме «ГБУЗ СО ТГКБ №2» 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лекций </vt:lpstr>
      <vt:lpstr>Презентация PowerPoint</vt:lpstr>
      <vt:lpstr>Качество медицинской помощи</vt:lpstr>
      <vt:lpstr>Презентация PowerPoint</vt:lpstr>
      <vt:lpstr>Из какого источника вы узнали о существовании нашей школы?</vt:lpstr>
      <vt:lpstr>Получили ли вы ответы на волнующие вас вопросы на наших лециях?</vt:lpstr>
      <vt:lpstr>На какие темы и вопросы вы хотели бы еще поговорить?</vt:lpstr>
      <vt:lpstr>СПАСИБО ЗА ВНИМАНИЕ, МИЛОСТИ ПРОСИМ В НАШ РОДДОМ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407gb2</dc:creator>
  <cp:lastModifiedBy>Admin</cp:lastModifiedBy>
  <cp:revision>47</cp:revision>
  <dcterms:created xsi:type="dcterms:W3CDTF">2017-11-16T09:47:12Z</dcterms:created>
  <dcterms:modified xsi:type="dcterms:W3CDTF">2018-01-15T09:56:57Z</dcterms:modified>
</cp:coreProperties>
</file>