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258" r:id="rId5"/>
    <p:sldId id="286" r:id="rId6"/>
    <p:sldId id="265" r:id="rId7"/>
    <p:sldId id="263" r:id="rId8"/>
    <p:sldId id="283" r:id="rId9"/>
    <p:sldId id="264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74" r:id="rId18"/>
    <p:sldId id="275" r:id="rId19"/>
    <p:sldId id="287" r:id="rId20"/>
    <p:sldId id="288" r:id="rId21"/>
    <p:sldId id="278" r:id="rId22"/>
    <p:sldId id="284" r:id="rId23"/>
    <p:sldId id="289" r:id="rId24"/>
    <p:sldId id="279" r:id="rId25"/>
    <p:sldId id="280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офтальмологический прием</c:v>
                </c:pt>
                <c:pt idx="1">
                  <c:v>эндокринологический прием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2736</c:v>
                </c:pt>
                <c:pt idx="1">
                  <c:v>2223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офтальмологический прием</c:v>
                </c:pt>
                <c:pt idx="1">
                  <c:v>эндокринологический прием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4275</c:v>
                </c:pt>
                <c:pt idx="1">
                  <c:v>4446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247744"/>
        <c:axId val="35124288"/>
        <c:axId val="0"/>
      </c:bar3DChart>
      <c:catAx>
        <c:axId val="4124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124288"/>
        <c:crosses val="autoZero"/>
        <c:auto val="1"/>
        <c:lblAlgn val="ctr"/>
        <c:lblOffset val="100"/>
        <c:noMultiLvlLbl val="0"/>
      </c:catAx>
      <c:valAx>
        <c:axId val="3512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47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 dirty="0" smtClean="0">
                <a:solidFill>
                  <a:schemeClr val="tx1"/>
                </a:solidFill>
              </a:rPr>
              <a:t>Анализ нагрузки кардиологического приема за 2016 год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176825119082347E-2"/>
          <c:y val="0.13165841911819959"/>
          <c:w val="0.85244045883153496"/>
          <c:h val="0.721625651822606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август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кардиологический прием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кардиологический прием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октябрь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кардиологический прием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250304"/>
        <c:axId val="35126592"/>
        <c:axId val="74602368"/>
      </c:bar3DChart>
      <c:catAx>
        <c:axId val="4125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126592"/>
        <c:crosses val="autoZero"/>
        <c:auto val="1"/>
        <c:lblAlgn val="ctr"/>
        <c:lblOffset val="100"/>
        <c:noMultiLvlLbl val="0"/>
      </c:catAx>
      <c:valAx>
        <c:axId val="35126592"/>
        <c:scaling>
          <c:orientation val="minMax"/>
        </c:scaling>
        <c:delete val="0"/>
        <c:axPos val="l"/>
        <c:majorGridlines>
          <c:spPr>
            <a:ln w="762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50304"/>
        <c:crosses val="autoZero"/>
        <c:crossBetween val="between"/>
      </c:valAx>
      <c:serAx>
        <c:axId val="746023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2659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офтальмологический прием</c:v>
                </c:pt>
                <c:pt idx="1">
                  <c:v>эндокринологический прием</c:v>
                </c:pt>
                <c:pt idx="2">
                  <c:v>кардиологический прием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3790</c:v>
                </c:pt>
                <c:pt idx="1">
                  <c:v>3788</c:v>
                </c:pt>
                <c:pt idx="2">
                  <c:v>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54752"/>
        <c:axId val="43517632"/>
      </c:barChart>
      <c:catAx>
        <c:axId val="41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17632"/>
        <c:crosses val="autoZero"/>
        <c:auto val="1"/>
        <c:lblAlgn val="ctr"/>
        <c:lblOffset val="100"/>
        <c:noMultiLvlLbl val="0"/>
      </c:catAx>
      <c:valAx>
        <c:axId val="4351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B707-5087-4F02-97E2-5377F2AA2572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92089-33BE-45FF-89ED-1A498598E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9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2089-33BE-45FF-89ED-1A498598EC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2089-33BE-45FF-89ED-1A498598ECC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2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68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доступности специализированной медицинской помощи, путем расширения полномочий специалистов сестринского дела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71" y="4423919"/>
            <a:ext cx="1663109" cy="22266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3284984"/>
            <a:ext cx="5364088" cy="3557686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 Алена Александровна ,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ГБУЗ СО ТГП №1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Суслова Татьяна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Леонтиевна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медицинская сестра ГБУЗ СО ТГП №1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" y="3046640"/>
            <a:ext cx="1810682" cy="24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прием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6552729" cy="459797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год-офтальмологический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2015 года – эндокринологический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кардиологический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2882002"/>
            <a:ext cx="1810544" cy="3585235"/>
          </a:xfrm>
        </p:spPr>
      </p:pic>
    </p:spTree>
    <p:extLst>
      <p:ext uri="{BB962C8B-B14F-4D97-AF65-F5344CB8AC3E}">
        <p14:creationId xmlns:p14="http://schemas.microsoft.com/office/powerpoint/2010/main" val="34358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Офтальмологический прием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700716"/>
            <a:ext cx="6192688" cy="4132711"/>
          </a:xfrm>
        </p:spPr>
      </p:pic>
    </p:spTree>
    <p:extLst>
      <p:ext uri="{BB962C8B-B14F-4D97-AF65-F5344CB8AC3E}">
        <p14:creationId xmlns:p14="http://schemas.microsoft.com/office/powerpoint/2010/main" val="38379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8229600" cy="2952329"/>
          </a:xfrm>
        </p:spPr>
        <p:txBody>
          <a:bodyPr>
            <a:noAutofit/>
          </a:bodyPr>
          <a:lstStyle/>
          <a:p>
            <a:r>
              <a:rPr lang="ru-RU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Офтальмологический </a:t>
            </a:r>
            <a:r>
              <a:rPr lang="ru-RU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br>
              <a:rPr lang="ru-RU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 работе медицинской сестры офтальмологического кабинета:</a:t>
            </a:r>
            <a:br>
              <a:rPr lang="ru-RU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kern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диспансерное наблюдение за пациентами с глаукомой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(доврачебная) помощь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3915628" cy="278577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3456384" cy="2947975"/>
          </a:xfrm>
        </p:spPr>
      </p:pic>
    </p:spTree>
    <p:extLst>
      <p:ext uri="{BB962C8B-B14F-4D97-AF65-F5344CB8AC3E}">
        <p14:creationId xmlns:p14="http://schemas.microsoft.com/office/powerpoint/2010/main" val="11695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51" y="278837"/>
            <a:ext cx="8229600" cy="16101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Эндокринологический прием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2 медицинскими сестрами в 2 смены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2" y="3356992"/>
            <a:ext cx="4496438" cy="3000713"/>
          </a:xfrm>
        </p:spPr>
      </p:pic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40" y="2060848"/>
            <a:ext cx="3158298" cy="4576407"/>
          </a:xfrm>
        </p:spPr>
      </p:pic>
    </p:spTree>
    <p:extLst>
      <p:ext uri="{BB962C8B-B14F-4D97-AF65-F5344CB8AC3E}">
        <p14:creationId xmlns:p14="http://schemas.microsoft.com/office/powerpoint/2010/main" val="5230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Эндокринологический прием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6908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Эндокринологический прием медицинских сестер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диспансерной группой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рецептов на льготные лекарственные препараты без коррекции лечения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пациентов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санитарно-просветительная работа среди пациентов с ожирением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7" y="1927373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30759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Кардиологический прием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8122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26369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Кардиологический прием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медицинской сестры кардиологического приема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пациентов перенесших инфаркт миокарда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пакета документов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высокотехнологичной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помощи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МНО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0" y="2708920"/>
            <a:ext cx="7195619" cy="3672407"/>
          </a:xfrm>
        </p:spPr>
      </p:pic>
    </p:spTree>
    <p:extLst>
      <p:ext uri="{BB962C8B-B14F-4D97-AF65-F5344CB8AC3E}">
        <p14:creationId xmlns:p14="http://schemas.microsoft.com/office/powerpoint/2010/main" val="40080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5" y="1600200"/>
            <a:ext cx="5376234" cy="499715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мониторинг приема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Совета по качеству работы медицинских сестер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и сотрудников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39" y="2852936"/>
            <a:ext cx="3168352" cy="3535635"/>
          </a:xfrm>
        </p:spPr>
      </p:pic>
    </p:spTree>
    <p:extLst>
      <p:ext uri="{BB962C8B-B14F-4D97-AF65-F5344CB8AC3E}">
        <p14:creationId xmlns:p14="http://schemas.microsoft.com/office/powerpoint/2010/main" val="30283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616624" cy="4525963"/>
          </a:xfrm>
        </p:spPr>
        <p:txBody>
          <a:bodyPr>
            <a:normAutofit fontScale="85000" lnSpcReduction="20000"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выяснения эффективности метода было проведено анкетирование в 2 этапа: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проведено анкетирование в начале самостоятельной  работы медицинских сестер,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проведено анкетирование спустя 1,5 года самостоятельной работы медицинских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34268"/>
            <a:ext cx="2723690" cy="3160471"/>
          </a:xfrm>
        </p:spPr>
      </p:pic>
    </p:spTree>
    <p:extLst>
      <p:ext uri="{BB962C8B-B14F-4D97-AF65-F5344CB8AC3E}">
        <p14:creationId xmlns:p14="http://schemas.microsoft.com/office/powerpoint/2010/main" val="21152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137160" indent="0">
              <a:lnSpc>
                <a:spcPct val="150000"/>
              </a:lnSpc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первого анкетирования:</a:t>
            </a:r>
          </a:p>
          <a:p>
            <a:pPr marL="137160" indent="0">
              <a:lnSpc>
                <a:spcPct val="160000"/>
              </a:lnSpc>
              <a:buNone/>
              <a:defRPr/>
            </a:pPr>
            <a:r>
              <a:rPr lang="ru-RU" sz="4000" b="1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- удовлетворены</a:t>
            </a:r>
          </a:p>
          <a:p>
            <a:pPr marL="137160" indent="0">
              <a:lnSpc>
                <a:spcPct val="160000"/>
              </a:lnSpc>
              <a:buNone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 - настроены негативно</a:t>
            </a:r>
          </a:p>
          <a:p>
            <a:pPr marL="137160" indent="0">
              <a:lnSpc>
                <a:spcPct val="160000"/>
              </a:lnSpc>
              <a:buNone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-  не определились с мнением </a:t>
            </a:r>
          </a:p>
          <a:p>
            <a:pPr marL="137160" indent="0"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внедрение самостоятельного приема прошло успешно, но есть над, чем работать.</a:t>
            </a:r>
          </a:p>
        </p:txBody>
      </p:sp>
    </p:spTree>
    <p:extLst>
      <p:ext uri="{BB962C8B-B14F-4D97-AF65-F5344CB8AC3E}">
        <p14:creationId xmlns:p14="http://schemas.microsoft.com/office/powerpoint/2010/main" val="16877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прием медицинских сестер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6480720" cy="46371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сестринского дела в России до 2020года – «качество сестринской помощи определяется внедрением новых организационных форм ухода за пациентами, использованием в деятельности технологий выполнения простых медицинских услуг и стандартов, постоянным профессиональным совершенствованием, минимально достаточным ресурсным обеспечением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68960"/>
            <a:ext cx="2176482" cy="3273227"/>
          </a:xfrm>
        </p:spPr>
      </p:pic>
    </p:spTree>
    <p:extLst>
      <p:ext uri="{BB962C8B-B14F-4D97-AF65-F5344CB8AC3E}">
        <p14:creationId xmlns:p14="http://schemas.microsoft.com/office/powerpoint/2010/main" val="31272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64566"/>
            <a:ext cx="8229600" cy="494475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второго анкетирования: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- удовлетворены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- еще не определились с мнением</a:t>
            </a:r>
          </a:p>
          <a:p>
            <a:pPr marL="0" indent="0"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Отсутствие негативных ответов лучше всего характеризуют успешность метода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нагрузки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021285"/>
              </p:ext>
            </p:extLst>
          </p:nvPr>
        </p:nvGraphicFramePr>
        <p:xfrm>
          <a:off x="457200" y="1556792"/>
          <a:ext cx="8291264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42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нагрузки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141455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6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работы за 2017 год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7650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53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10754"/>
            <a:ext cx="7272808" cy="5486598"/>
          </a:xfrm>
        </p:spPr>
        <p:txBody>
          <a:bodyPr>
            <a:noAutofit/>
          </a:bodyPr>
          <a:lstStyle/>
          <a:p>
            <a:pPr marL="593725" indent="-457200">
              <a:lnSpc>
                <a:spcPct val="150000"/>
              </a:lnSpc>
              <a:buFontTx/>
              <a:buChar char="-"/>
            </a:pPr>
            <a:r>
              <a:rPr lang="ru-RU" alt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Снижено напряжение, связанное с дефицитом врачебных кадров</a:t>
            </a:r>
          </a:p>
          <a:p>
            <a:pPr marL="593725" indent="-457200">
              <a:lnSpc>
                <a:spcPct val="150000"/>
              </a:lnSpc>
              <a:buFontTx/>
              <a:buChar char="-"/>
            </a:pPr>
            <a:r>
              <a:rPr lang="ru-RU" alt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Увеличена доступность медицинской помощи</a:t>
            </a:r>
          </a:p>
          <a:p>
            <a:pPr marL="593725" indent="-457200">
              <a:lnSpc>
                <a:spcPct val="150000"/>
              </a:lnSpc>
              <a:buFontTx/>
              <a:buChar char="-"/>
            </a:pPr>
            <a:r>
              <a:rPr lang="ru-RU" alt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Сформировано  положительное         восприятие самостоятельного приема у   врачебного персонала</a:t>
            </a:r>
          </a:p>
          <a:p>
            <a:pPr marL="593725" indent="-457200">
              <a:lnSpc>
                <a:spcPct val="150000"/>
              </a:lnSpc>
              <a:buFontTx/>
              <a:buChar char="-"/>
            </a:pPr>
            <a:r>
              <a:rPr lang="ru-RU" alt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признание пациентов</a:t>
            </a:r>
            <a:endParaRPr lang="ru-RU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6336704" cy="500141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 вводится все больше инновационных методов в работу медицинских работников, в том числе и среднего медицинского персонала, и только профессиональный рост и формирование самостоятельности позволит адаптироваться в новых условиях труда.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72816"/>
            <a:ext cx="2091636" cy="4525963"/>
          </a:xfrm>
        </p:spPr>
      </p:pic>
    </p:spTree>
    <p:extLst>
      <p:ext uri="{BB962C8B-B14F-4D97-AF65-F5344CB8AC3E}">
        <p14:creationId xmlns:p14="http://schemas.microsoft.com/office/powerpoint/2010/main" val="26684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616624" cy="4525963"/>
          </a:xfrm>
        </p:spPr>
      </p:pic>
    </p:spTree>
    <p:extLst>
      <p:ext uri="{BB962C8B-B14F-4D97-AF65-F5344CB8AC3E}">
        <p14:creationId xmlns:p14="http://schemas.microsoft.com/office/powerpoint/2010/main" val="35645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прием медицинских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529203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острым дефицитом врачебного и сестринского персонала, функция деятельности медицинских сестер значительно меняется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им приходится брать на себя роль координатора лечебного процесса, становясь полноправной медицинской единицей способной к самостоятельной работе.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42" y="3356992"/>
            <a:ext cx="3355081" cy="2692400"/>
          </a:xfrm>
        </p:spPr>
      </p:pic>
    </p:spTree>
    <p:extLst>
      <p:ext uri="{BB962C8B-B14F-4D97-AF65-F5344CB8AC3E}">
        <p14:creationId xmlns:p14="http://schemas.microsoft.com/office/powerpoint/2010/main" val="15544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Самарской области Тольяттинская городская поликлиника №1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5" y="2636912"/>
            <a:ext cx="4038600" cy="292638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28490"/>
            <a:ext cx="4176464" cy="3132348"/>
          </a:xfrm>
        </p:spPr>
      </p:pic>
    </p:spTree>
    <p:extLst>
      <p:ext uri="{BB962C8B-B14F-4D97-AF65-F5344CB8AC3E}">
        <p14:creationId xmlns:p14="http://schemas.microsoft.com/office/powerpoint/2010/main" val="25228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Лечебно-диагностическое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600400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Ультразвуковая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marL="0" indent="0">
              <a:buNone/>
              <a:defRPr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Функциональная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>
              <a:buFontTx/>
              <a:buChar char="-"/>
              <a:defRPr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(цистоскопия,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ректороманоскопия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фиброгастродуоденоскопия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  <a:defRPr/>
            </a:pPr>
            <a:endParaRPr lang="ru-RU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Хирургический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Урологический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Неврологический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Офтальмологический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Эндокринологический 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Кардиологический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Пульмонологический</a:t>
            </a:r>
          </a:p>
          <a:p>
            <a:pPr>
              <a:defRPr/>
            </a:pP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Нефрологический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Гастроэнтерологический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Ревматологический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</a:t>
            </a:r>
          </a:p>
          <a:p>
            <a:pPr>
              <a:defRPr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5426"/>
            <a:ext cx="2952327" cy="280831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3946480"/>
            <a:ext cx="2880319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Лечебно-диагностическое отделение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96044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офтальмология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эндокринология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0" y="1503890"/>
            <a:ext cx="4622273" cy="4622273"/>
          </a:xfrm>
        </p:spPr>
      </p:pic>
    </p:spTree>
    <p:extLst>
      <p:ext uri="{BB962C8B-B14F-4D97-AF65-F5344CB8AC3E}">
        <p14:creationId xmlns:p14="http://schemas.microsoft.com/office/powerpoint/2010/main" val="11465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прием медицинских сестер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068960"/>
            <a:ext cx="3816424" cy="34563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marL="0" indent="0"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2441889" cy="2985195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1484785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самостоятельных приемов медицинских сестер были выделены:</a:t>
            </a:r>
          </a:p>
        </p:txBody>
      </p:sp>
    </p:spTree>
    <p:extLst>
      <p:ext uri="{BB962C8B-B14F-4D97-AF65-F5344CB8AC3E}">
        <p14:creationId xmlns:p14="http://schemas.microsoft.com/office/powerpoint/2010/main" val="38961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медицинских сестер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612068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сестры отбирались по критериям: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знаниями и опытом работы в данных специальностях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обучаемость и коммуникабельность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самих медицинских сестер к условиям работы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84984"/>
            <a:ext cx="2023467" cy="2943225"/>
          </a:xfrm>
        </p:spPr>
      </p:pic>
    </p:spTree>
    <p:extLst>
      <p:ext uri="{BB962C8B-B14F-4D97-AF65-F5344CB8AC3E}">
        <p14:creationId xmlns:p14="http://schemas.microsoft.com/office/powerpoint/2010/main" val="28513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медицинских сестер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366151" cy="4248472"/>
          </a:xfrm>
        </p:spPr>
      </p:pic>
    </p:spTree>
    <p:extLst>
      <p:ext uri="{BB962C8B-B14F-4D97-AF65-F5344CB8AC3E}">
        <p14:creationId xmlns:p14="http://schemas.microsoft.com/office/powerpoint/2010/main" val="9108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466</Words>
  <Application>Microsoft Office PowerPoint</Application>
  <PresentationFormat>Экран (4:3)</PresentationFormat>
  <Paragraphs>103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«Повышение доступности специализированной медицинской помощи, путем расширения полномочий специалистов сестринского дела» </vt:lpstr>
      <vt:lpstr>Самостоятельный прием медицинских сестер</vt:lpstr>
      <vt:lpstr>Самостоятельный прием медицинских сестер</vt:lpstr>
      <vt:lpstr>Государственное бюджетное учреждение здравоохранения Самарской области Тольяттинская городская поликлиника №1</vt:lpstr>
      <vt:lpstr> Лечебно-диагностическое отделение </vt:lpstr>
      <vt:lpstr>Лечебно-диагностическое отделение</vt:lpstr>
      <vt:lpstr>Самостоятельный прием медицинских сестер</vt:lpstr>
      <vt:lpstr>Подготовка  медицинских сестер</vt:lpstr>
      <vt:lpstr>Подготовка  медицинских сестер</vt:lpstr>
      <vt:lpstr>Самостоятельный прием</vt:lpstr>
      <vt:lpstr>Офтальмологический прием </vt:lpstr>
      <vt:lpstr>Офтальмологический прием  Основные направления в работе медицинской сестры офтальмологического кабинета: - на диспансерное наблюдение за пациентами с глаукомой, -      неотложная (доврачебная) помощь</vt:lpstr>
      <vt:lpstr>Эндокринологический прием  Ведется 2 медицинскими сестрами в 2 смены</vt:lpstr>
      <vt:lpstr>Эндокринологический прием </vt:lpstr>
      <vt:lpstr>Кардиологический прием</vt:lpstr>
      <vt:lpstr>Кардиологический прием  Основные направления работы медицинской сестры кардиологического приема: - ведение пациентов перенесших инфаркт миокарда - подготовка пакета документов для высокотехнологичной  медицинской помощи -  контроль МНО</vt:lpstr>
      <vt:lpstr>Оценка качества работы</vt:lpstr>
      <vt:lpstr>Анкетирование </vt:lpstr>
      <vt:lpstr>Анкетирование</vt:lpstr>
      <vt:lpstr>Анкетирование</vt:lpstr>
      <vt:lpstr>Анализ нагрузки </vt:lpstr>
      <vt:lpstr>Анализ нагрузки </vt:lpstr>
      <vt:lpstr>Анализ работы за 2017 год</vt:lpstr>
      <vt:lpstr>Вывод</vt:lpstr>
      <vt:lpstr>Вывод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«Сестринская помощь в виде самостоятельного приема в ГБУЗ СО ТГП №1 по специализированным специальностям»</dc:title>
  <dc:creator>Admin</dc:creator>
  <cp:lastModifiedBy>Admin</cp:lastModifiedBy>
  <cp:revision>27</cp:revision>
  <dcterms:created xsi:type="dcterms:W3CDTF">2017-04-09T12:50:55Z</dcterms:created>
  <dcterms:modified xsi:type="dcterms:W3CDTF">2018-01-15T08:05:58Z</dcterms:modified>
</cp:coreProperties>
</file>