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540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51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80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46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09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64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30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956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82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150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131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52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561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707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05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62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82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473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21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46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42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1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66216" y="3657600"/>
            <a:ext cx="6619244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447800" y="3771174"/>
            <a:ext cx="5459737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866216" y="4350657"/>
            <a:ext cx="6619244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89347" y="2667000"/>
            <a:ext cx="21955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2912745" y="1981200"/>
            <a:ext cx="22021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2904829" y="2667000"/>
            <a:ext cx="2210096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5343525" y="1981200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5343525" y="2667000"/>
            <a:ext cx="2199085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2794607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522167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89347" y="4827212"/>
            <a:ext cx="220503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2917032" y="4250949"/>
            <a:ext cx="219789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5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6"/>
          </p:nvPr>
        </p:nvSpPr>
        <p:spPr>
          <a:xfrm>
            <a:off x="2916016" y="4827211"/>
            <a:ext cx="2200805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7"/>
          </p:nvPr>
        </p:nvSpPr>
        <p:spPr>
          <a:xfrm>
            <a:off x="5343525" y="4250949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8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9"/>
          </p:nvPr>
        </p:nvSpPr>
        <p:spPr>
          <a:xfrm>
            <a:off x="5343432" y="4827209"/>
            <a:ext cx="220199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2794607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522167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2084696" y="795706"/>
            <a:ext cx="4195481" cy="670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3972322" y="2686050"/>
            <a:ext cx="5826125" cy="131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588567" y="788195"/>
            <a:ext cx="5368924" cy="556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27485" y="2060576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240870" y="2056092"/>
            <a:ext cx="3297256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827485" y="2514600"/>
            <a:ext cx="3297254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240872" y="1905000"/>
            <a:ext cx="32972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240872" y="2514600"/>
            <a:ext cx="3297254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88462" y="1447800"/>
            <a:ext cx="389699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866215" y="3129281"/>
            <a:ext cx="2550797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66216" y="3657600"/>
            <a:ext cx="381373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66217" y="5367325"/>
            <a:ext cx="661924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9">
            <a:alphaModFix/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0">
            <a:alphaModFix/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1">
            <a:alphaModFix/>
          </a:blip>
          <a:srcRect t="28812"/>
          <a:stretch/>
        </p:blipFill>
        <p:spPr>
          <a:xfrm>
            <a:off x="5999560" y="0"/>
            <a:ext cx="1202540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2">
            <a:alphaModFix/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509763" y="1638257"/>
            <a:ext cx="61950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entury Gothic"/>
              <a:buNone/>
            </a:pPr>
            <a:r>
              <a:rPr lang="ru-RU" sz="3600" b="0" i="0" u="none" strike="noStrike" cap="non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Ведение </a:t>
            </a:r>
            <a:r>
              <a:rPr lang="ru-RU" sz="3600" dirty="0" smtClean="0">
                <a:solidFill>
                  <a:srgbClr val="FFFF00"/>
                </a:solidFill>
              </a:rPr>
              <a:t>пациента в </a:t>
            </a:r>
            <a:r>
              <a:rPr lang="ru-RU" sz="3600" dirty="0" err="1" smtClean="0">
                <a:solidFill>
                  <a:srgbClr val="FFFF00"/>
                </a:solidFill>
              </a:rPr>
              <a:t>п</a:t>
            </a:r>
            <a:r>
              <a:rPr lang="ru-RU" sz="3600" b="0" i="0" u="none" strike="noStrike" cap="none" dirty="0" err="1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ериоперационный</a:t>
            </a:r>
            <a:r>
              <a:rPr lang="ru-RU" sz="3600" b="0" i="0" u="none" strike="noStrike" cap="non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6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период.</a:t>
            </a:r>
            <a:br>
              <a:rPr lang="ru-RU" sz="36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36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Технология </a:t>
            </a:r>
            <a:r>
              <a:rPr lang="ru-RU" sz="3600" b="0" i="0" u="none" strike="noStrike" cap="none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</a:t>
            </a:r>
            <a:r>
              <a:rPr lang="ru-RU" sz="36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600" b="0" i="0" u="none" strike="noStrike" cap="none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Track</a:t>
            </a:r>
            <a:r>
              <a:rPr lang="ru-RU" sz="36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b="0" i="0" u="none" strike="noStrike" cap="none" dirty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3374858" y="3814011"/>
            <a:ext cx="5626580" cy="180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</a:pPr>
            <a:r>
              <a:rPr lang="ru-RU" sz="16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ВЫПОЛНИЛА МЕДИЦИНСКАЯ СЕСТРА ХИРУРГИЧЕСКОГО ОТДЕЛЕНИЯ ГБУЗ СОКГВВ</a:t>
            </a:r>
            <a:br>
              <a:rPr lang="ru-RU" sz="16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ПОЛЯНСКАЯ АНАСТАСИЯ</a:t>
            </a:r>
            <a:br>
              <a:rPr lang="ru-RU" sz="16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РУКОВОДИТЕЛЬ ПРОЕКТА :</a:t>
            </a:r>
            <a:br>
              <a:rPr lang="ru-RU" sz="16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ГАЛИЙ МАРИНА АНАТОЛЬЕВНА.</a:t>
            </a:r>
            <a:endParaRPr sz="1600" b="0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26045"/>
            <a:ext cx="3070058" cy="2249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422400" y="177800"/>
            <a:ext cx="4432300" cy="123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</a:pPr>
            <a:r>
              <a:rPr lang="ru-RU" sz="2400" b="0" i="0" u="none" strike="noStrike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Century Gothic"/>
              </a:rPr>
              <a:t>При поступлении проводятся следующие мероприятия</a:t>
            </a:r>
            <a:r>
              <a:rPr lang="ru-RU" sz="2400" b="0" i="0" u="none" strike="noStrike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ntury Gothic"/>
              </a:rPr>
              <a:t/>
            </a:r>
            <a:br>
              <a:rPr lang="ru-RU" sz="2400" b="0" i="0" u="none" strike="noStrike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ntury Gothic"/>
              </a:rPr>
            </a:br>
            <a:r>
              <a:rPr lang="ru-RU" sz="2400" b="0" i="0" u="none" strike="noStrike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ntury Gothic"/>
              </a:rPr>
              <a:t/>
            </a:r>
            <a:br>
              <a:rPr lang="ru-RU" sz="2400" b="0" i="0" u="none" strike="noStrike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ntury Gothic"/>
              </a:rPr>
            </a:br>
            <a:r>
              <a:rPr lang="ru-RU" sz="2400" b="0" i="0" u="none" strike="noStrike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ntury Gothic"/>
              </a:rPr>
              <a:t/>
            </a:r>
            <a:br>
              <a:rPr lang="ru-RU" sz="2400" b="0" i="0" u="none" strike="noStrike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ntury Gothic"/>
              </a:rPr>
            </a:br>
            <a:endParaRPr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2"/>
          </p:nvPr>
        </p:nvSpPr>
        <p:spPr>
          <a:xfrm>
            <a:off x="127000" y="2098558"/>
            <a:ext cx="3801441" cy="491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250000"/>
              </a:lnSpc>
              <a:spcBef>
                <a:spcPts val="0"/>
              </a:spcBef>
            </a:pPr>
            <a:r>
              <a:rPr lang="ru-RU" dirty="0" smtClean="0"/>
              <a:t>Общий осмотр</a:t>
            </a:r>
          </a:p>
          <a:p>
            <a:pPr marL="285750" indent="-285750">
              <a:lnSpc>
                <a:spcPct val="250000"/>
              </a:lnSpc>
              <a:spcBef>
                <a:spcPts val="0"/>
              </a:spcBef>
            </a:pPr>
            <a:r>
              <a:rPr lang="ru-RU" dirty="0" smtClean="0"/>
              <a:t>Сбор анамнеза</a:t>
            </a:r>
          </a:p>
          <a:p>
            <a:pPr marL="285750" indent="-285750">
              <a:lnSpc>
                <a:spcPct val="250000"/>
              </a:lnSpc>
              <a:spcBef>
                <a:spcPts val="0"/>
              </a:spcBef>
            </a:pPr>
            <a:r>
              <a:rPr lang="ru-RU" dirty="0" smtClean="0"/>
              <a:t>Лабораторные исследования</a:t>
            </a:r>
          </a:p>
          <a:p>
            <a:pPr marL="285750" indent="-285750">
              <a:lnSpc>
                <a:spcPct val="250000"/>
              </a:lnSpc>
              <a:spcBef>
                <a:spcPts val="0"/>
              </a:spcBef>
            </a:pPr>
            <a:r>
              <a:rPr lang="ru-RU" dirty="0" smtClean="0"/>
              <a:t>Клиническое наблюдение</a:t>
            </a:r>
            <a:endParaRPr dirty="0"/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9043" y="1299411"/>
            <a:ext cx="3844089" cy="5125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202546" y="97118"/>
            <a:ext cx="914400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200"/>
              <a:buFont typeface="Century Gothic"/>
              <a:buNone/>
            </a:pPr>
            <a:r>
              <a:rPr lang="ru-RU" sz="4000" b="0" i="0" u="none" strike="noStrike" cap="none" dirty="0" smtClean="0">
                <a:solidFill>
                  <a:srgbClr val="FFC000"/>
                </a:solidFill>
                <a:sym typeface="Century Gothic"/>
              </a:rPr>
              <a:t>Специальные мероприятия</a:t>
            </a:r>
            <a:endParaRPr sz="4000" dirty="0"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02546" y="1192848"/>
            <a:ext cx="5029854" cy="536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None/>
            </a:pPr>
            <a:r>
              <a:rPr lang="ru-RU" sz="2000" b="0" i="0" u="none" strike="noStrike" cap="none" dirty="0" smtClean="0">
                <a:solidFill>
                  <a:srgbClr val="FFC000"/>
                </a:solidFill>
                <a:sym typeface="Century Gothic"/>
              </a:rPr>
              <a:t>Подготовка сердечно-сосудистой системы</a:t>
            </a:r>
            <a:endParaRPr sz="2000" dirty="0" smtClean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ЭКГ</a:t>
            </a: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делается всем пациентам в возрасте после 40 лет, а так же при наличие жалоб на сердце. </a:t>
            </a:r>
            <a:r>
              <a:rPr lang="ru-RU" sz="1530" b="0" i="0" u="sng" strike="noStrike" cap="none" dirty="0" smtClean="0">
                <a:solidFill>
                  <a:schemeClr val="lt1"/>
                </a:solidFill>
                <a:sym typeface="Century Gothic"/>
              </a:rPr>
              <a:t>Обязательно осмотр терапевта для пожилых людей. </a:t>
            </a:r>
            <a:br>
              <a:rPr lang="ru-RU" sz="1530" b="0" i="0" u="sng" strike="noStrike" cap="none" dirty="0" smtClean="0">
                <a:solidFill>
                  <a:schemeClr val="lt1"/>
                </a:solidFill>
                <a:sym typeface="Century Gothic"/>
              </a:rPr>
            </a:br>
            <a:r>
              <a:rPr lang="ru-RU" sz="1530" b="0" i="0" u="sng" strike="noStrike" cap="none" dirty="0" smtClean="0">
                <a:solidFill>
                  <a:schemeClr val="lt1"/>
                </a:solidFill>
                <a:sym typeface="Century Gothic"/>
              </a:rPr>
              <a:t/>
            </a:r>
            <a:br>
              <a:rPr lang="ru-RU" sz="1530" b="0" i="0" u="sng" strike="noStrike" cap="none" dirty="0" smtClean="0">
                <a:solidFill>
                  <a:schemeClr val="lt1"/>
                </a:solidFill>
                <a:sym typeface="Century Gothic"/>
              </a:rPr>
            </a:br>
            <a:endParaRPr u="sng" dirty="0" smtClean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None/>
            </a:pPr>
            <a:r>
              <a:rPr lang="ru-RU" b="0" i="0" u="none" strike="noStrike" cap="none" dirty="0" smtClean="0">
                <a:solidFill>
                  <a:srgbClr val="FFC000"/>
                </a:solidFill>
                <a:sym typeface="Century Gothic"/>
              </a:rPr>
              <a:t>Подготовка ротовой полости</a:t>
            </a:r>
            <a:endParaRPr dirty="0" smtClean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 всех случаях перед операцией больным требуется санация ротовой полости с привлечением стоматолога.</a:t>
            </a:r>
            <a:endParaRPr sz="153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92" y="1497648"/>
            <a:ext cx="36195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7199" y="71730"/>
            <a:ext cx="8341916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ru-RU" sz="42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Подготовка желудочно-кишечного тракта</a:t>
            </a:r>
            <a:endParaRPr dirty="0"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17199" y="1655396"/>
            <a:ext cx="5206889" cy="503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Перед операцией под общим обезболиванием или наркозом,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требуется </a:t>
            </a: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особо тщательная очистка кишечника с использованием специального препарата (например </a:t>
            </a:r>
            <a:r>
              <a:rPr lang="ru-RU" sz="2000" b="0" i="0" u="none" strike="noStrike" cap="none" dirty="0" err="1">
                <a:solidFill>
                  <a:schemeClr val="lt1"/>
                </a:solidFill>
                <a:sym typeface="Century Gothic"/>
              </a:rPr>
              <a:t>Фортранс</a:t>
            </a: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).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Кишечник</a:t>
            </a: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, таким образом, промывается до чистой воды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.</a:t>
            </a:r>
            <a:b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</a:br>
            <a:endParaRPr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- После полуночи накануне операции и до ее начала нельзя ни есть и не пить;</a:t>
            </a:r>
            <a:endParaRPr sz="2000" dirty="0"/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36889" y="871830"/>
            <a:ext cx="142875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5882" y="3855382"/>
            <a:ext cx="2500313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52635" y="122518"/>
            <a:ext cx="822117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ru-RU" sz="42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Подготовка операционного поля:</a:t>
            </a:r>
            <a:br>
              <a:rPr lang="ru-RU" sz="42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4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84584" y="1318126"/>
            <a:ext cx="3613084" cy="539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224"/>
              <a:buNone/>
            </a:pPr>
            <a: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Гигиеническая </a:t>
            </a:r>
            <a: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ванна или душ накануне;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Удаление волосяного покрова.</a:t>
            </a:r>
            <a:b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Учитывая, что нередко во время операции приходится расширять разрез, волосы </a:t>
            </a: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удаляют </a:t>
            </a:r>
            <a: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далеко за пределами предполагаемого операционного </a:t>
            </a: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поля.</a:t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 подготовки к плановым операциям необходимо использовать средства для депиляции: крем или пенка.</a:t>
            </a:r>
            <a:endParaRPr sz="153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7300" y="1866900"/>
            <a:ext cx="2997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4343399"/>
            <a:ext cx="3406507" cy="225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07096" cy="185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ru-RU" sz="42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Особенности подготовки больных пожилого и старческого возраста</a:t>
            </a: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215900" y="2273300"/>
            <a:ext cx="538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Обязательно ЭКГ и осмотр терапевта и других смежных специалистов по сопутствующим заболеваниям;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Лечение сопутствующих заболеваний и компенсация функций внутренних органов и систем;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Следует учитывать следующие особенности организма стариков: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ослабленные защитные силы организма;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склонность к развитию гипостатических пневмоний;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склонность к тромбозам и тромбоэмболиям;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трудности контакта (тугоухость, слабое зрение, память и т.п.;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Char char="▶"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как правило, избыточная масса тела;</a:t>
            </a:r>
            <a:endParaRPr dirty="0"/>
          </a:p>
        </p:txBody>
      </p:sp>
      <p:pic>
        <p:nvPicPr>
          <p:cNvPr id="271" name="Shape 27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02250" y="1190645"/>
            <a:ext cx="2074100" cy="235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9156" y="4201319"/>
            <a:ext cx="2137940" cy="189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63352" y="199190"/>
            <a:ext cx="7053542" cy="104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ru-RU" sz="4200" b="0" i="0" u="none" strike="noStrike" cap="none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</a:t>
            </a:r>
            <a:r>
              <a:rPr lang="ru-RU" sz="42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4200" b="0" i="0" u="none" strike="noStrike" cap="none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Track</a:t>
            </a:r>
            <a:r>
              <a:rPr lang="ru-RU" sz="42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ERAS. </a:t>
            </a:r>
            <a:endParaRPr sz="4200" b="0" i="0" u="none" strike="noStrike" cap="none" dirty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0" y="1529347"/>
            <a:ext cx="5071530" cy="55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ru-RU" sz="1665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Хирургия </a:t>
            </a:r>
            <a:r>
              <a:rPr lang="ru-RU" sz="1665" b="0" i="0" u="none" strike="noStrike" cap="none" dirty="0" err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</a:t>
            </a:r>
            <a:r>
              <a:rPr lang="ru-RU" sz="1665" b="0" i="0" u="none" strike="noStrike" cap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65" b="0" i="0" u="none" strike="noStrike" cap="none" dirty="0" err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Track</a:t>
            </a:r>
            <a:r>
              <a:rPr lang="ru-RU" sz="1665" b="0" i="0" u="none" strike="noStrike" cap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65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новейшая </a:t>
            </a:r>
            <a:r>
              <a:rPr lang="ru-RU" sz="1665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мультимодальная</a:t>
            </a:r>
            <a:r>
              <a:rPr lang="ru-RU" sz="1665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стратегия активного операционного лечения 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b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Проведенные </a:t>
            </a:r>
            <a:r>
              <a:rPr lang="ru-RU" sz="1665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 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1990-2013 </a:t>
            </a:r>
            <a:r>
              <a:rPr lang="ru-RU" sz="1665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гг. многоцентровые мировые двойные слепые исследования по проверке ставших незыблемыми стереотипами методов подготовки пациентов к операциями выявили их 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неэффективность.</a:t>
            </a:r>
            <a:endParaRPr dirty="0"/>
          </a:p>
        </p:txBody>
      </p:sp>
      <p:pic>
        <p:nvPicPr>
          <p:cNvPr id="279" name="Shape 27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7791" y="-84220"/>
            <a:ext cx="2194656" cy="4200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423" y="4211723"/>
            <a:ext cx="3722324" cy="264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0" y="12700"/>
            <a:ext cx="2603500" cy="6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920"/>
              <a:buNone/>
            </a:pPr>
            <a:r>
              <a:rPr lang="ru-RU" sz="2400" b="0" i="0" u="none" strike="noStrike" cap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Факторы </a:t>
            </a:r>
            <a:r>
              <a:rPr lang="ru-RU" sz="2400" b="0" i="0" u="none" strike="noStrike" cap="none" dirty="0" err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</a:t>
            </a:r>
            <a:r>
              <a:rPr lang="ru-RU" sz="2400" b="0" i="0" u="none" strike="noStrike" cap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400" b="0" i="0" u="none" strike="noStrike" cap="none" dirty="0" err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Track</a:t>
            </a:r>
            <a:r>
              <a:rPr lang="ru-RU" sz="2400" b="0" i="0" u="none" strike="noStrike" cap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2400" b="0" i="0" u="none" strike="noStrike" cap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dirty="0"/>
              <a:t> </a:t>
            </a:r>
            <a:r>
              <a:rPr lang="ru-RU" sz="1200" dirty="0" smtClean="0"/>
              <a:t>          </a:t>
            </a:r>
            <a:r>
              <a:rPr lang="ru-RU" sz="1400" dirty="0"/>
              <a:t>Пионером </a:t>
            </a:r>
            <a:r>
              <a:rPr lang="ru-RU" sz="1400" dirty="0" err="1"/>
              <a:t>мультимодальной</a:t>
            </a:r>
            <a:r>
              <a:rPr lang="ru-RU" sz="1400" dirty="0"/>
              <a:t> </a:t>
            </a:r>
            <a:r>
              <a:rPr lang="ru-RU" sz="1400" dirty="0" err="1"/>
              <a:t>fast</a:t>
            </a:r>
            <a:r>
              <a:rPr lang="ru-RU" sz="1400" dirty="0"/>
              <a:t> </a:t>
            </a:r>
            <a:r>
              <a:rPr lang="ru-RU" sz="1400" dirty="0" err="1"/>
              <a:t>track</a:t>
            </a:r>
            <a:r>
              <a:rPr lang="ru-RU" sz="1400" dirty="0"/>
              <a:t> программы в Европе, охватывающей все фазы </a:t>
            </a:r>
            <a:r>
              <a:rPr lang="ru-RU" sz="1400" dirty="0" err="1"/>
              <a:t>периоперационной</a:t>
            </a:r>
            <a:r>
              <a:rPr lang="ru-RU" sz="1400" dirty="0"/>
              <a:t> терапии, является профессор H. </a:t>
            </a:r>
            <a:r>
              <a:rPr lang="ru-RU" sz="1400" dirty="0" err="1"/>
              <a:t>Rehlet</a:t>
            </a:r>
            <a:r>
              <a:rPr lang="ru-RU" sz="1400" dirty="0"/>
              <a:t>. В работах J. </a:t>
            </a:r>
            <a:r>
              <a:rPr lang="ru-RU" sz="1400" dirty="0" err="1"/>
              <a:t>Wind</a:t>
            </a:r>
            <a:r>
              <a:rPr lang="ru-RU" sz="1400" dirty="0"/>
              <a:t> (2006) были суммированы и идентифицированы факторы, входящие в состав </a:t>
            </a:r>
            <a:r>
              <a:rPr lang="ru-RU" sz="1400" dirty="0" err="1"/>
              <a:t>мультимодальной</a:t>
            </a:r>
            <a:r>
              <a:rPr lang="ru-RU" sz="1400" dirty="0"/>
              <a:t> </a:t>
            </a:r>
            <a:r>
              <a:rPr lang="ru-RU" sz="1400" dirty="0" err="1"/>
              <a:t>fast</a:t>
            </a:r>
            <a:r>
              <a:rPr lang="ru-RU" sz="1400" dirty="0"/>
              <a:t> </a:t>
            </a:r>
            <a:r>
              <a:rPr lang="ru-RU" sz="1400" dirty="0" err="1"/>
              <a:t>track</a:t>
            </a:r>
            <a:r>
              <a:rPr lang="ru-RU" sz="1400" dirty="0"/>
              <a:t> программы в </a:t>
            </a:r>
            <a:r>
              <a:rPr lang="ru-RU" sz="1400" dirty="0" err="1"/>
              <a:t>рандомизированных</a:t>
            </a:r>
            <a:r>
              <a:rPr lang="ru-RU" sz="1400" dirty="0"/>
              <a:t> исследованиях и мета-анализе, основные из которых приведены ниже.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Shape 28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1900" y="1892300"/>
            <a:ext cx="67310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116284" y="0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200"/>
              <a:buFont typeface="Century Gothic"/>
              <a:buNone/>
            </a:pPr>
            <a:r>
              <a:rPr lang="ru-RU" sz="4200" b="0" i="0" u="none" strike="noStrike" cap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Предоперационная стратегия</a:t>
            </a:r>
            <a:endParaRPr dirty="0"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-20654" y="1435644"/>
            <a:ext cx="4618054" cy="526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SzPts val="1116"/>
              <a:buNone/>
            </a:pPr>
            <a:r>
              <a:rPr lang="ru-RU" dirty="0"/>
              <a:t>Обучение пациента — объяснение и реальная информация о предстоящих медицинских процедурах, </a:t>
            </a:r>
            <a:r>
              <a:rPr lang="ru-RU" dirty="0" smtClean="0"/>
              <a:t>преимуществах </a:t>
            </a:r>
            <a:r>
              <a:rPr lang="ru-RU" dirty="0"/>
              <a:t>программы </a:t>
            </a:r>
            <a:r>
              <a:rPr lang="ru-RU" dirty="0" err="1"/>
              <a:t>fast</a:t>
            </a:r>
            <a:r>
              <a:rPr lang="ru-RU" dirty="0"/>
              <a:t> </a:t>
            </a:r>
            <a:r>
              <a:rPr lang="ru-RU" dirty="0" err="1"/>
              <a:t>track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1116"/>
              <a:buNone/>
            </a:pPr>
            <a:r>
              <a:rPr lang="ru-RU" dirty="0"/>
              <a:t>Отсутствие ограничения питания до операции.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1116"/>
              <a:buNone/>
            </a:pPr>
            <a:r>
              <a:rPr lang="ru-RU" dirty="0" smtClean="0"/>
              <a:t>В </a:t>
            </a:r>
            <a:r>
              <a:rPr lang="ru-RU" dirty="0" err="1" smtClean="0"/>
              <a:t>избежании</a:t>
            </a:r>
            <a:r>
              <a:rPr lang="ru-RU" dirty="0" smtClean="0"/>
              <a:t> осложнений </a:t>
            </a:r>
            <a:r>
              <a:rPr lang="ru-RU" dirty="0"/>
              <a:t>во </a:t>
            </a:r>
            <a:r>
              <a:rPr lang="ru-RU" dirty="0" smtClean="0"/>
              <a:t>время </a:t>
            </a:r>
            <a:r>
              <a:rPr lang="ru-RU" dirty="0" err="1" smtClean="0"/>
              <a:t>интубациии</a:t>
            </a:r>
            <a:r>
              <a:rPr lang="ru-RU" dirty="0" smtClean="0"/>
              <a:t> </a:t>
            </a:r>
            <a:r>
              <a:rPr lang="ru-RU" dirty="0" err="1" smtClean="0"/>
              <a:t>примененяют</a:t>
            </a:r>
            <a:r>
              <a:rPr lang="ru-RU" dirty="0" smtClean="0"/>
              <a:t> 150 </a:t>
            </a:r>
            <a:r>
              <a:rPr lang="ru-RU" dirty="0"/>
              <a:t>мл </a:t>
            </a:r>
            <a:r>
              <a:rPr lang="ru-RU" dirty="0" smtClean="0"/>
              <a:t>глюкозы за </a:t>
            </a:r>
            <a:r>
              <a:rPr lang="ru-RU" dirty="0"/>
              <a:t>2 ч до операции, что также способствует уменьшению чувства голода, жажды, дискомфорта, утомления, а следовательно, и стрессовой </a:t>
            </a:r>
            <a:r>
              <a:rPr lang="ru-RU" dirty="0" smtClean="0"/>
              <a:t>реакции, что способствует снижению потребности </a:t>
            </a:r>
            <a:r>
              <a:rPr lang="ru-RU" dirty="0"/>
              <a:t>в </a:t>
            </a:r>
            <a:r>
              <a:rPr lang="ru-RU" dirty="0" smtClean="0"/>
              <a:t>анестетиках в </a:t>
            </a:r>
            <a:r>
              <a:rPr lang="ru-RU" dirty="0" err="1" smtClean="0"/>
              <a:t>интрооперационный</a:t>
            </a:r>
            <a:r>
              <a:rPr lang="ru-RU" dirty="0" smtClean="0"/>
              <a:t> период.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293" name="Shape 29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97400" y="1435644"/>
            <a:ext cx="3442745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-99282"/>
            <a:ext cx="8889999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200"/>
              <a:buFont typeface="Century Gothic"/>
              <a:buNone/>
            </a:pPr>
            <a:r>
              <a:rPr lang="ru-RU" sz="4200" b="0" i="0" u="none" strike="noStrike" cap="none" dirty="0" err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Интраоперационная</a:t>
            </a:r>
            <a:r>
              <a:rPr lang="ru-RU" sz="4200" b="0" i="0" u="none" strike="noStrike" cap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стратегия</a:t>
            </a:r>
            <a:endParaRPr dirty="0"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0" y="866274"/>
            <a:ext cx="5486399" cy="569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ts val="1224"/>
            </a:pPr>
            <a:r>
              <a:rPr lang="ru-RU" sz="1530" b="0" i="0" u="none" strike="noStrike" cap="none" dirty="0" smtClean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Анестезия</a:t>
            </a: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Применение </a:t>
            </a:r>
            <a: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регионарной </a:t>
            </a:r>
            <a:r>
              <a:rPr lang="ru-RU" sz="153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эпидуральной</a:t>
            </a:r>
            <a:r>
              <a:rPr lang="ru-RU" sz="153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спинальной (спинномозговой) анестезии </a:t>
            </a: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Использование </a:t>
            </a:r>
            <a:r>
              <a:rPr lang="ru-RU" sz="153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минимально агрессивных </a:t>
            </a:r>
            <a:r>
              <a:rPr lang="ru-RU" sz="1530" b="0" i="0" u="none" strike="noStrike" cap="none" dirty="0" smtClean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хирургических </a:t>
            </a:r>
            <a:r>
              <a:rPr lang="ru-RU" sz="153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методик</a:t>
            </a:r>
            <a:r>
              <a:rPr lang="ru-RU" sz="153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ru-RU" sz="1530" dirty="0" err="1">
                <a:solidFill>
                  <a:schemeClr val="bg1"/>
                </a:solidFill>
              </a:rPr>
              <a:t>Миниинвазивная</a:t>
            </a:r>
            <a:r>
              <a:rPr lang="ru-RU" sz="1530" dirty="0">
                <a:solidFill>
                  <a:schemeClr val="bg1"/>
                </a:solidFill>
              </a:rPr>
              <a:t> </a:t>
            </a:r>
            <a:r>
              <a:rPr lang="ru-RU" sz="1530" dirty="0" smtClean="0">
                <a:solidFill>
                  <a:schemeClr val="bg1"/>
                </a:solidFill>
              </a:rPr>
              <a:t>хирургия</a:t>
            </a:r>
            <a:br>
              <a:rPr lang="ru-RU" sz="1530" dirty="0" smtClean="0">
                <a:solidFill>
                  <a:schemeClr val="bg1"/>
                </a:solidFill>
              </a:rPr>
            </a:br>
            <a:r>
              <a:rPr lang="ru-RU" sz="1530" dirty="0" smtClean="0">
                <a:solidFill>
                  <a:schemeClr val="bg1"/>
                </a:solidFill>
              </a:rPr>
              <a:t> </a:t>
            </a:r>
            <a:r>
              <a:rPr lang="ru-RU" sz="1530" b="0" i="0" u="none" strike="noStrike" cap="none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Оптимизированная </a:t>
            </a:r>
            <a:r>
              <a:rPr lang="ru-RU" sz="153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инфузионная</a:t>
            </a:r>
            <a:r>
              <a:rPr lang="ru-RU" sz="153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530" b="0" i="0" u="none" strike="noStrike" cap="none" dirty="0" smtClean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терапия</a:t>
            </a:r>
            <a:br>
              <a:rPr lang="ru-RU" sz="1530" b="0" i="0" u="none" strike="noStrike" cap="none" dirty="0" smtClean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Обеспечение </a:t>
            </a:r>
            <a:r>
              <a:rPr lang="ru-RU" sz="153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интраоперационной</a:t>
            </a:r>
            <a:r>
              <a:rPr lang="ru-RU" sz="153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53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нормотермии</a:t>
            </a:r>
            <a:r>
              <a:rPr lang="ru-RU" sz="1530" b="0" i="0" u="none" strike="noStrike" cap="none" dirty="0">
                <a:solidFill>
                  <a:schemeClr val="accent3"/>
                </a:solidFill>
                <a:sym typeface="Century Gothic"/>
              </a:rPr>
              <a:t>. </a:t>
            </a:r>
            <a:r>
              <a:rPr lang="ru-RU" sz="1530" dirty="0">
                <a:solidFill>
                  <a:schemeClr val="bg1"/>
                </a:solidFill>
              </a:rPr>
              <a:t>Активное согревание пациента, укрывание </a:t>
            </a:r>
            <a:r>
              <a:rPr lang="ru-RU" sz="1530" dirty="0" err="1">
                <a:solidFill>
                  <a:schemeClr val="bg1"/>
                </a:solidFill>
              </a:rPr>
              <a:t>неоперируемых</a:t>
            </a:r>
            <a:r>
              <a:rPr lang="ru-RU" sz="1530" dirty="0">
                <a:solidFill>
                  <a:schemeClr val="bg1"/>
                </a:solidFill>
              </a:rPr>
              <a:t> частей тела и назначение подогретых </a:t>
            </a:r>
            <a:r>
              <a:rPr lang="ru-RU" sz="1530" dirty="0" err="1">
                <a:solidFill>
                  <a:schemeClr val="bg1"/>
                </a:solidFill>
              </a:rPr>
              <a:t>инфузионных</a:t>
            </a:r>
            <a:r>
              <a:rPr lang="ru-RU" sz="1530" dirty="0">
                <a:solidFill>
                  <a:schemeClr val="bg1"/>
                </a:solidFill>
              </a:rPr>
              <a:t> </a:t>
            </a:r>
            <a:r>
              <a:rPr lang="ru-RU" sz="1530" dirty="0" smtClean="0">
                <a:solidFill>
                  <a:schemeClr val="bg1"/>
                </a:solidFill>
              </a:rPr>
              <a:t>сред.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00" name="Shape 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0074" y="2009275"/>
            <a:ext cx="3062804" cy="348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44380" y="0"/>
            <a:ext cx="860592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ru-RU" sz="42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Послеоперационная стратегия</a:t>
            </a:r>
            <a:endParaRPr dirty="0"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-101600" y="1530741"/>
            <a:ext cx="5075321" cy="579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ru-RU" sz="1665" b="0" i="0" u="none" strike="noStrike" cap="none" dirty="0" smtClean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Эффективное купирование боли. 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комплексное использование регионарной аналгезии, </a:t>
            </a:r>
            <a:r>
              <a:rPr lang="ru-RU" sz="1665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нейрональных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блоков, комбинации </a:t>
            </a:r>
            <a:r>
              <a:rPr lang="ru-RU" sz="1665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ацетаминофена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нестероидных противовоспалительных препаратов.</a:t>
            </a:r>
            <a:endParaRPr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ru-RU" sz="1665" b="0" i="0" u="none" strike="noStrike" cap="none" dirty="0" smtClean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Ранняя пероральная гидратация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Потребление более 300 мл жидкости в день операции и прекращение внутривенной </a:t>
            </a:r>
            <a:r>
              <a:rPr lang="ru-RU" sz="1665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инфузии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1-й день.</a:t>
            </a:r>
            <a:b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65" b="0" i="0" u="none" strike="noStrike" cap="none" dirty="0" smtClean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Раннее восстановление </a:t>
            </a:r>
            <a:r>
              <a:rPr lang="ru-RU" sz="1665" b="0" i="0" u="none" strike="noStrike" cap="none" dirty="0" err="1" smtClean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энтерального</a:t>
            </a:r>
            <a:r>
              <a:rPr lang="ru-RU" sz="1665" b="0" i="0" u="none" strike="noStrike" cap="none" dirty="0" smtClean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питания 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 ч после операции) необходимо для успеха программы </a:t>
            </a:r>
            <a:r>
              <a:rPr lang="ru-RU" sz="1665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65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track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65" b="0" i="0" u="none" strike="noStrike" cap="none" dirty="0" smtClean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Ускоренная мобилизация </a:t>
            </a:r>
            <a:r>
              <a:rPr lang="ru-RU" sz="1665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 ранняя способность передвигаться, по крайней мере, 6 ч вне кровати в течение 1-го дня после операции. </a:t>
            </a:r>
            <a:endParaRPr dirty="0"/>
          </a:p>
        </p:txBody>
      </p:sp>
      <p:pic>
        <p:nvPicPr>
          <p:cNvPr id="307" name="Shape 30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11933" y="1530741"/>
            <a:ext cx="3578111" cy="3690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17309" y="445170"/>
            <a:ext cx="3297254" cy="519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Объектом исследования являются современные подходы к подготовке к плановым и экстренным хирургическим вмешательствам.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Предметом исследования является процесс применения современных средств при подготовки к оперативным вмешательствам, в том числе лиц пожилого возраста. 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Shape 16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41821" y="1329407"/>
            <a:ext cx="4863766" cy="459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69494" y="0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ru-RU" sz="42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Преимущества технологии Fast Track.</a:t>
            </a:r>
            <a:endParaRPr sz="4200" b="0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004" y="1357561"/>
            <a:ext cx="3989383" cy="475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ts val="1224"/>
              <a:buNone/>
            </a:pP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dirty="0"/>
              <a:t>«Снижение уровня стресса для организма приводит к быстрому восстановлению» </a:t>
            </a:r>
            <a:r>
              <a:rPr lang="ru-RU" sz="1600" dirty="0" smtClean="0"/>
              <a:t>-объяснение </a:t>
            </a:r>
            <a:r>
              <a:rPr lang="ru-RU" sz="1600" dirty="0" err="1" smtClean="0"/>
              <a:t>Fast</a:t>
            </a:r>
            <a:r>
              <a:rPr lang="ru-RU" sz="1600" dirty="0" smtClean="0"/>
              <a:t> </a:t>
            </a:r>
            <a:r>
              <a:rPr lang="ru-RU" sz="1600" dirty="0" err="1"/>
              <a:t>Track</a:t>
            </a:r>
            <a:r>
              <a:rPr lang="ru-RU" sz="1600" dirty="0"/>
              <a:t>. </a:t>
            </a:r>
            <a:r>
              <a:rPr lang="ru-RU" sz="1600" dirty="0" smtClean="0"/>
              <a:t>Концепция нацелена </a:t>
            </a:r>
            <a:r>
              <a:rPr lang="ru-RU" sz="1600" dirty="0"/>
              <a:t>на то, чтобы как можно быстрее восстановить нормальную </a:t>
            </a:r>
            <a:r>
              <a:rPr lang="ru-RU" sz="1600" dirty="0" err="1"/>
              <a:t>саморегуляцию</a:t>
            </a:r>
            <a:r>
              <a:rPr lang="ru-RU" sz="1600" dirty="0"/>
              <a:t> организма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53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Уже через шесть часов после операции, больных мобилизуют. При поддержке персонала, они делают несколько шагов, и сразу после этого их на длительное время усаживают в кресло. Затем на следующий день начинается работа по целенаправленной интенсивной программе восстановления.</a:t>
            </a:r>
            <a:endParaRPr dirty="0" smtClean="0"/>
          </a:p>
          <a:p>
            <a:pPr marL="342900" marR="0" lvl="0" indent="-2651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24"/>
              <a:buFont typeface="Noto Sans Symbols"/>
              <a:buNone/>
            </a:pPr>
            <a:endParaRPr sz="153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Shape 3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87529" y="3733798"/>
            <a:ext cx="2545349" cy="312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1201" y="1357561"/>
            <a:ext cx="3124649" cy="223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730919" y="132349"/>
            <a:ext cx="7020427" cy="518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32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Заключение.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Еще раз подчеркнём, что правильная подготовка к наркозу и операции является одной из важных предпосылок хорошего протекания анестезии и быстрейшего послеоперационного выздоровления.</a:t>
            </a:r>
            <a:br>
              <a:rPr lang="ru-R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Shape 3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41132" y="3292743"/>
            <a:ext cx="3142292" cy="279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84584" y="103802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ru-RU" sz="42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Понятие об операции. Виды оперативных вмешательств. </a:t>
            </a: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14101" y="3159685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Операция - механическое воздействие на ткани и органы больного с помощью специального инструментария и оборудования. </a:t>
            </a:r>
            <a:endParaRPr sz="2000" dirty="0"/>
          </a:p>
        </p:txBody>
      </p:sp>
      <p:pic>
        <p:nvPicPr>
          <p:cNvPr id="177" name="Shape 17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7280" y="2054784"/>
            <a:ext cx="3296841" cy="247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97967" y="416623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ru-RU" sz="42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Виды оперативных вмешательств</a:t>
            </a:r>
            <a:endParaRPr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44500" y="2154022"/>
            <a:ext cx="3911600" cy="376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Выделяют диагностические и лечебные операции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.</a:t>
            </a:r>
            <a:b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</a:b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/>
            </a:r>
            <a:b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</a:br>
            <a:r>
              <a:rPr lang="ru-RU" sz="2000" b="0" i="0" u="none" strike="noStrike" cap="none" dirty="0">
                <a:solidFill>
                  <a:srgbClr val="F4A06D"/>
                </a:solidFill>
                <a:sym typeface="Century Gothic"/>
              </a:rPr>
              <a:t>Диагностические</a:t>
            </a: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 - это операции, выполняемые для уточнения характера патологического процесса и определения возможности лечения больного.</a:t>
            </a:r>
            <a:b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</a:br>
            <a:endParaRPr sz="2000" dirty="0"/>
          </a:p>
        </p:txBody>
      </p:sp>
      <p:pic>
        <p:nvPicPr>
          <p:cNvPr id="184" name="Shape 18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92191" y="2490893"/>
            <a:ext cx="3296841" cy="309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81214" y="800101"/>
            <a:ext cx="4570730" cy="326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ru-RU" sz="2400" b="0" i="0" u="none" strike="noStrike" cap="none" dirty="0" smtClean="0">
                <a:solidFill>
                  <a:srgbClr val="F4A06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Лечебные операции </a:t>
            </a:r>
            <a:r>
              <a:rPr lang="ru-RU" sz="24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оперативные вмешательства, выполняемые с целью излечения больного или улучшении его состояния</a:t>
            </a:r>
            <a:r>
              <a:rPr lang="ru-RU" sz="1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Shape 1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1944" y="992563"/>
            <a:ext cx="3884430" cy="3379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786" y="3568700"/>
            <a:ext cx="3054935" cy="292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20378" y="182261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ru-RU" sz="42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планируемому результату:</a:t>
            </a:r>
            <a:endParaRPr sz="4200" b="0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0" y="1704976"/>
            <a:ext cx="4216400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ru-RU" b="0" i="0" u="none" strike="noStrike" cap="none" dirty="0">
                <a:solidFill>
                  <a:srgbClr val="F4A06D"/>
                </a:solidFill>
                <a:sym typeface="Century Gothic"/>
              </a:rPr>
              <a:t>Радикальные</a:t>
            </a:r>
            <a:r>
              <a:rPr lang="ru-RU" b="0" i="0" u="none" strike="noStrike" cap="none" dirty="0">
                <a:solidFill>
                  <a:schemeClr val="lt1"/>
                </a:solidFill>
                <a:sym typeface="Century Gothic"/>
              </a:rPr>
              <a:t> - это операции, результатом которых является излечение больного от определенного заболевания.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ru-RU" b="0" i="0" u="none" strike="noStrike" cap="none" dirty="0">
                <a:solidFill>
                  <a:srgbClr val="F4A06D"/>
                </a:solidFill>
                <a:sym typeface="Century Gothic"/>
              </a:rPr>
              <a:t>Паллиативные</a:t>
            </a:r>
            <a:r>
              <a:rPr lang="ru-RU" b="0" i="0" u="none" strike="noStrike" cap="none" dirty="0">
                <a:solidFill>
                  <a:schemeClr val="lt1"/>
                </a:solidFill>
                <a:sym typeface="Century Gothic"/>
              </a:rPr>
              <a:t> - это операции, в результате которых основной патологический процесс устранить не удается, ликвидируется только его </a:t>
            </a:r>
            <a:r>
              <a:rPr lang="ru-RU" b="0" i="0" u="none" strike="noStrike" cap="none" dirty="0" smtClean="0">
                <a:solidFill>
                  <a:schemeClr val="lt1"/>
                </a:solidFill>
                <a:sym typeface="Century Gothic"/>
              </a:rPr>
              <a:t>осложнение.</a:t>
            </a:r>
            <a:endParaRPr dirty="0"/>
          </a:p>
        </p:txBody>
      </p:sp>
      <p:pic>
        <p:nvPicPr>
          <p:cNvPr id="198" name="Shape 19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61838" y="1193082"/>
            <a:ext cx="2371820" cy="215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7939" y="3484713"/>
            <a:ext cx="3623009" cy="313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90166" y="1282701"/>
            <a:ext cx="4157399" cy="492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1224"/>
            </a:pPr>
            <a:r>
              <a:rPr lang="ru-RU" sz="1600" dirty="0"/>
              <a:t>Хирургические </a:t>
            </a:r>
            <a:r>
              <a:rPr lang="ru-RU" sz="1600" b="1" dirty="0"/>
              <a:t>операции</a:t>
            </a:r>
            <a:r>
              <a:rPr lang="ru-RU" sz="1600" dirty="0"/>
              <a:t> могут быть </a:t>
            </a:r>
            <a:r>
              <a:rPr lang="ru-RU" sz="1600" b="1" dirty="0" smtClean="0"/>
              <a:t>экстренными</a:t>
            </a:r>
            <a:r>
              <a:rPr lang="ru-RU" sz="1600" dirty="0" smtClean="0"/>
              <a:t>, срочными, </a:t>
            </a:r>
            <a:r>
              <a:rPr lang="ru-RU" sz="1600" b="1" dirty="0" smtClean="0"/>
              <a:t>плановыми</a:t>
            </a:r>
            <a:r>
              <a:rPr lang="ru-RU" sz="1600" dirty="0"/>
              <a:t>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Экстренная </a:t>
            </a: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операция</a:t>
            </a:r>
            <a:r>
              <a:rPr lang="ru-RU" sz="1600" dirty="0"/>
              <a:t> проводится по жизненным показаниям сразу после госпитализации или после кратковременной подготовки </a:t>
            </a:r>
            <a:r>
              <a:rPr lang="ru-RU" sz="1600" dirty="0" smtClean="0"/>
              <a:t>больного.</a:t>
            </a:r>
            <a:br>
              <a:rPr lang="ru-RU" sz="1600" dirty="0" smtClean="0"/>
            </a:br>
            <a:r>
              <a:rPr lang="ru-RU" sz="1530" b="0" i="0" u="none" strike="noStrike" cap="none" dirty="0" smtClean="0">
                <a:solidFill>
                  <a:srgbClr val="F4A06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530" b="0" i="0" u="none" strike="noStrike" cap="none" dirty="0" smtClean="0">
                <a:solidFill>
                  <a:srgbClr val="F4A06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b="0" i="0" u="none" strike="noStrike" cap="none" dirty="0" smtClean="0">
                <a:solidFill>
                  <a:srgbClr val="F4A06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Плановые</a:t>
            </a:r>
            <a:r>
              <a:rPr lang="ru-RU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это оперативные вмешательства, выполняемые по поводу хронических, медленно прогрессирующих хирургических заболеваний. </a:t>
            </a:r>
            <a:endParaRPr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Shape 20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30166" y="334211"/>
            <a:ext cx="2858306" cy="254071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4475" y="3265203"/>
            <a:ext cx="3445010" cy="291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94095" cy="91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Times New Roman"/>
              <a:buNone/>
            </a:pPr>
            <a:r>
              <a:rPr lang="ru-RU" sz="42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Предоперационный период.</a:t>
            </a:r>
            <a:endParaRPr sz="42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254001" y="917765"/>
            <a:ext cx="4644086" cy="583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None/>
            </a:pPr>
            <a:r>
              <a:rPr lang="ru-RU" sz="2000" b="0" i="0" u="none" strike="noStrike" cap="none" dirty="0">
                <a:solidFill>
                  <a:srgbClr val="F4A06D"/>
                </a:solidFill>
                <a:sym typeface="Century Gothic"/>
              </a:rPr>
              <a:t>Предоперационный период </a:t>
            </a: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– это время от момента поступления больного, в хирургический стационар до начала проведения оперативного лечения.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/>
            </a:r>
            <a:b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</a:b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/>
            </a:r>
            <a:b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</a:br>
            <a:r>
              <a:rPr lang="ru-RU" sz="2000" b="0" i="0" u="sng" strike="noStrike" cap="none" dirty="0" smtClean="0">
                <a:solidFill>
                  <a:srgbClr val="F4A06D"/>
                </a:solidFill>
                <a:sym typeface="Century Gothic"/>
              </a:rPr>
              <a:t>Задача </a:t>
            </a:r>
            <a:r>
              <a:rPr lang="ru-RU" sz="2000" b="0" i="0" u="sng" strike="noStrike" cap="none" dirty="0">
                <a:solidFill>
                  <a:srgbClr val="F4A06D"/>
                </a:solidFill>
                <a:sym typeface="Century Gothic"/>
              </a:rPr>
              <a:t>предоперационного периода</a:t>
            </a: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: максимальное уменьшение опасности операции, профилактика осложнений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.</a:t>
            </a:r>
            <a:b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</a:br>
            <a:endParaRPr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Продолжительность предоперационного периода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зависит от нескольких факторов.</a:t>
            </a:r>
            <a:endParaRPr sz="2000" dirty="0"/>
          </a:p>
          <a:p>
            <a:pPr marL="342900" marR="0" lvl="0" indent="-2583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sym typeface="Century Gothic"/>
            </a:endParaRPr>
          </a:p>
        </p:txBody>
      </p:sp>
      <p:pic>
        <p:nvPicPr>
          <p:cNvPr id="220" name="Shape 2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90762" y="1400530"/>
            <a:ext cx="3525560" cy="215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2532" y="4124344"/>
            <a:ext cx="214312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9129" y="-59696"/>
            <a:ext cx="7681850" cy="192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lang="ru-RU" sz="4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Предоперационная подготовка больных к плановым </a:t>
            </a:r>
            <a:r>
              <a:rPr lang="ru-RU" sz="36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хирургическим</a:t>
            </a:r>
            <a:r>
              <a:rPr lang="ru-RU" sz="4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вмешательствам.</a:t>
            </a:r>
            <a:endParaRPr dirty="0"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0" y="2310093"/>
            <a:ext cx="5573669" cy="432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Накануне </a:t>
            </a: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плановой хирургической операции проводится общая предоперационная подготовка. Ее цель:</a:t>
            </a:r>
            <a:endParaRPr sz="2000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1. Исключить противопоказания к операции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/>
            </a:r>
            <a:b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</a:b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/>
            </a:r>
            <a:b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</a:b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2</a:t>
            </a: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. Подготовка больного психологически.</a:t>
            </a:r>
            <a:endParaRPr sz="2000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3. Максимально подготовить системы организма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больного.</a:t>
            </a:r>
            <a:b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</a:b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/>
            </a:r>
            <a:b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</a:br>
            <a:r>
              <a:rPr lang="ru-RU" sz="2000" b="0" i="0" u="none" strike="noStrike" cap="none" dirty="0" smtClean="0">
                <a:solidFill>
                  <a:schemeClr val="lt1"/>
                </a:solidFill>
                <a:sym typeface="Century Gothic"/>
              </a:rPr>
              <a:t>4</a:t>
            </a:r>
            <a:r>
              <a:rPr lang="ru-RU" sz="2000" b="0" i="0" u="none" strike="noStrike" cap="none" dirty="0">
                <a:solidFill>
                  <a:schemeClr val="lt1"/>
                </a:solidFill>
                <a:sym typeface="Century Gothic"/>
              </a:rPr>
              <a:t>. Подготовить операционное поле.</a:t>
            </a:r>
            <a:endParaRPr sz="2000" dirty="0"/>
          </a:p>
        </p:txBody>
      </p:sp>
      <p:pic>
        <p:nvPicPr>
          <p:cNvPr id="228" name="Shape 2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89497" y="2606289"/>
            <a:ext cx="2924771" cy="261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он">
  <a:themeElements>
    <a:clrScheme name="Ион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440</Words>
  <Application>Microsoft Office PowerPoint</Application>
  <PresentationFormat>Экран (4:3)</PresentationFormat>
  <Paragraphs>64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Noto Sans Symbols</vt:lpstr>
      <vt:lpstr>Century Gothic</vt:lpstr>
      <vt:lpstr>Ион</vt:lpstr>
      <vt:lpstr>Ведение пациента в периоперационный период. Технология Fast Track.</vt:lpstr>
      <vt:lpstr>Презентация PowerPoint</vt:lpstr>
      <vt:lpstr>Понятие об операции. Виды оперативных вмешательств. </vt:lpstr>
      <vt:lpstr>Виды оперативных вмешательств</vt:lpstr>
      <vt:lpstr>Презентация PowerPoint</vt:lpstr>
      <vt:lpstr>По планируемому результату:</vt:lpstr>
      <vt:lpstr>Презентация PowerPoint</vt:lpstr>
      <vt:lpstr>Предоперационный период.</vt:lpstr>
      <vt:lpstr>Предоперационная подготовка больных к плановым хирургическим вмешательствам.</vt:lpstr>
      <vt:lpstr>При поступлении проводятся следующие мероприятия   </vt:lpstr>
      <vt:lpstr>Специальные мероприятия</vt:lpstr>
      <vt:lpstr>Подготовка желудочно-кишечного тракта</vt:lpstr>
      <vt:lpstr>Подготовка операционного поля: </vt:lpstr>
      <vt:lpstr>Особенности подготовки больных пожилого и старческого возраста</vt:lpstr>
      <vt:lpstr>Fast Track. ERAS. </vt:lpstr>
      <vt:lpstr>Презентация PowerPoint</vt:lpstr>
      <vt:lpstr>Предоперационная стратегия</vt:lpstr>
      <vt:lpstr>Интраоперационная стратегия</vt:lpstr>
      <vt:lpstr>Послеоперационная стратегия</vt:lpstr>
      <vt:lpstr>Преимущества технологии Fast Track.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Предоперационный период. Технология Fast Track.</dc:title>
  <dc:creator>Колюшка</dc:creator>
  <cp:lastModifiedBy>Admin</cp:lastModifiedBy>
  <cp:revision>18</cp:revision>
  <dcterms:modified xsi:type="dcterms:W3CDTF">2018-02-20T15:16:06Z</dcterms:modified>
</cp:coreProperties>
</file>