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302" r:id="rId4"/>
    <p:sldId id="260" r:id="rId5"/>
    <p:sldId id="314" r:id="rId6"/>
    <p:sldId id="304" r:id="rId7"/>
    <p:sldId id="303" r:id="rId8"/>
    <p:sldId id="340" r:id="rId9"/>
    <p:sldId id="261" r:id="rId10"/>
    <p:sldId id="262" r:id="rId11"/>
    <p:sldId id="263" r:id="rId12"/>
    <p:sldId id="264" r:id="rId13"/>
    <p:sldId id="266" r:id="rId14"/>
    <p:sldId id="312" r:id="rId15"/>
    <p:sldId id="341" r:id="rId16"/>
    <p:sldId id="342" r:id="rId17"/>
    <p:sldId id="313" r:id="rId18"/>
    <p:sldId id="343" r:id="rId19"/>
    <p:sldId id="267" r:id="rId20"/>
    <p:sldId id="305" r:id="rId21"/>
    <p:sldId id="308" r:id="rId22"/>
    <p:sldId id="315" r:id="rId23"/>
    <p:sldId id="309" r:id="rId24"/>
    <p:sldId id="269" r:id="rId25"/>
    <p:sldId id="316" r:id="rId26"/>
    <p:sldId id="310" r:id="rId27"/>
    <p:sldId id="318" r:id="rId28"/>
    <p:sldId id="321" r:id="rId29"/>
    <p:sldId id="319" r:id="rId30"/>
    <p:sldId id="345" r:id="rId31"/>
    <p:sldId id="293" r:id="rId32"/>
    <p:sldId id="271" r:id="rId33"/>
    <p:sldId id="272" r:id="rId34"/>
    <p:sldId id="322" r:id="rId35"/>
    <p:sldId id="323" r:id="rId36"/>
    <p:sldId id="324" r:id="rId37"/>
    <p:sldId id="327" r:id="rId38"/>
    <p:sldId id="328" r:id="rId39"/>
    <p:sldId id="325" r:id="rId40"/>
    <p:sldId id="326" r:id="rId41"/>
    <p:sldId id="274" r:id="rId42"/>
    <p:sldId id="329" r:id="rId43"/>
    <p:sldId id="330" r:id="rId44"/>
    <p:sldId id="331" r:id="rId45"/>
    <p:sldId id="332" r:id="rId46"/>
    <p:sldId id="334" r:id="rId47"/>
    <p:sldId id="335" r:id="rId48"/>
    <p:sldId id="336" r:id="rId49"/>
    <p:sldId id="337" r:id="rId50"/>
    <p:sldId id="277" r:id="rId51"/>
    <p:sldId id="346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338" r:id="rId60"/>
    <p:sldId id="339" r:id="rId61"/>
    <p:sldId id="285" r:id="rId62"/>
    <p:sldId id="286" r:id="rId63"/>
    <p:sldId id="287" r:id="rId64"/>
    <p:sldId id="288" r:id="rId65"/>
    <p:sldId id="289" r:id="rId66"/>
    <p:sldId id="290" r:id="rId67"/>
    <p:sldId id="295" r:id="rId68"/>
    <p:sldId id="296" r:id="rId69"/>
    <p:sldId id="297" r:id="rId70"/>
    <p:sldId id="298" r:id="rId71"/>
    <p:sldId id="301" r:id="rId72"/>
    <p:sldId id="292" r:id="rId73"/>
    <p:sldId id="300" r:id="rId7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709" autoAdjust="0"/>
  </p:normalViewPr>
  <p:slideViewPr>
    <p:cSldViewPr>
      <p:cViewPr>
        <p:scale>
          <a:sx n="106" d="100"/>
          <a:sy n="106" d="100"/>
        </p:scale>
        <p:origin x="-176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6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3/28/2018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Роль и значение противотуберкулёзных санаториев в оздоровлении контингентов противотуберкулёзных учреждений, в том числе, из групп риска.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8610600" cy="362946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 процедурной  ГБУЗ СО «Противотуберкулёзный санаторий  «Рачейка»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Лидия Алексеевна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Санаторий «Рачейка»в  20- е г. </a:t>
            </a:r>
            <a:br>
              <a:rPr lang="ru-RU" sz="4400" dirty="0" smtClean="0">
                <a:solidFill>
                  <a:schemeClr val="accent1"/>
                </a:solidFill>
              </a:rPr>
            </a:br>
            <a:r>
              <a:rPr lang="ru-RU" sz="4400" dirty="0" smtClean="0">
                <a:solidFill>
                  <a:schemeClr val="accent1"/>
                </a:solidFill>
              </a:rPr>
              <a:t>20 столетия</a:t>
            </a:r>
            <a:endParaRPr lang="ru-RU" sz="4400" dirty="0">
              <a:solidFill>
                <a:schemeClr val="accent1"/>
              </a:solidFill>
            </a:endParaRPr>
          </a:p>
        </p:txBody>
      </p:sp>
      <p:pic>
        <p:nvPicPr>
          <p:cNvPr id="9" name="Содержимое 8" descr="image (3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2214554"/>
            <a:ext cx="7786742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Санаторий «Рачейка»в  20- е г. </a:t>
            </a:r>
            <a:br>
              <a:rPr lang="ru-RU" sz="4400" dirty="0" smtClean="0">
                <a:solidFill>
                  <a:schemeClr val="accent1"/>
                </a:solidFill>
              </a:rPr>
            </a:br>
            <a:r>
              <a:rPr lang="ru-RU" sz="4400" dirty="0" smtClean="0">
                <a:solidFill>
                  <a:schemeClr val="accent1"/>
                </a:solidFill>
              </a:rPr>
              <a:t>20 столетия»</a:t>
            </a:r>
            <a:endParaRPr lang="ru-RU" sz="4400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image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857364"/>
            <a:ext cx="6929486" cy="4071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</a:rPr>
              <a:t>Санаторий «Рачейка»в  20- е г. </a:t>
            </a:r>
            <a:br>
              <a:rPr lang="ru-RU" sz="5400" dirty="0" smtClean="0">
                <a:solidFill>
                  <a:schemeClr val="accent1"/>
                </a:solidFill>
              </a:rPr>
            </a:br>
            <a:r>
              <a:rPr lang="ru-RU" sz="5400" dirty="0" smtClean="0">
                <a:solidFill>
                  <a:schemeClr val="accent1"/>
                </a:solidFill>
              </a:rPr>
              <a:t>20 столетия</a:t>
            </a:r>
            <a:endParaRPr lang="ru-RU" dirty="0"/>
          </a:p>
        </p:txBody>
      </p:sp>
      <p:pic>
        <p:nvPicPr>
          <p:cNvPr id="4" name="Содержимое 3" descr="image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857364"/>
            <a:ext cx="7000924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</a:rPr>
              <a:t>Санаторий «Рачейка»в  20- е г. </a:t>
            </a:r>
            <a:br>
              <a:rPr lang="ru-RU" sz="5400" dirty="0" smtClean="0">
                <a:solidFill>
                  <a:schemeClr val="accent1"/>
                </a:solidFill>
              </a:rPr>
            </a:br>
            <a:r>
              <a:rPr lang="ru-RU" sz="5400" dirty="0" smtClean="0">
                <a:solidFill>
                  <a:schemeClr val="accent1"/>
                </a:solidFill>
              </a:rPr>
              <a:t>20 столетия</a:t>
            </a:r>
            <a:endParaRPr lang="ru-RU" dirty="0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2000240"/>
            <a:ext cx="6572296" cy="42148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Показания к санаторному лечению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chemeClr val="accent1"/>
                </a:solidFill>
              </a:rPr>
              <a:t>Санаторный вид лечения туберкулеза показан больным очаговым, диссеминированным, инфильтративным туберкулезом в фазе рассасывания и уплотнения очаговых и инфильтративных изменений, рубцевания легочной ткани, с </a:t>
            </a:r>
            <a:r>
              <a:rPr lang="ru-RU" dirty="0" err="1" smtClean="0">
                <a:solidFill>
                  <a:schemeClr val="accent1"/>
                </a:solidFill>
              </a:rPr>
              <a:t>туберкулёмой</a:t>
            </a:r>
            <a:r>
              <a:rPr lang="ru-RU" dirty="0">
                <a:solidFill>
                  <a:schemeClr val="accent1"/>
                </a:solidFill>
              </a:rPr>
              <a:t>, кавернозным и фиброзно-кавернозным туберкулезом при отсутствии острых явлений интоксикации, туберкулезным плевритом в фазе рубцевания, после оперативных вмешательств.</a:t>
            </a:r>
          </a:p>
        </p:txBody>
      </p:sp>
    </p:spTree>
    <p:extLst>
      <p:ext uri="{BB962C8B-B14F-4D97-AF65-F5344CB8AC3E}">
        <p14:creationId xmlns:p14="http://schemas.microsoft.com/office/powerpoint/2010/main" val="808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</a:rPr>
              <a:t>Показания к санаторному лечению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3891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Санаторный этап лечения является важным этапом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дальнейшей реабилитации больных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не только с впервые выявленным туберкулезом, но и для больных с обострением его хронических форм</a:t>
            </a:r>
          </a:p>
          <a:p>
            <a:pPr algn="just"/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Лечение больных туберкулезом в интенсивной фазе и в фазе продолжения лечения 4—5 и более ПТП дало врачам-фтизиатрам возможность говорить о раннем клиническом излечении больных в сроки до 4—6 мес. и более.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Продолжение комплексного лечения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условиях туберкулезных санаториев направлено на дальнейшую стабилизацию специфического воспаления и восстановление организма больных. </a:t>
            </a:r>
          </a:p>
          <a:p>
            <a:pPr algn="just"/>
            <a:endParaRPr lang="ru-RU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accent1"/>
                </a:solidFill>
              </a:rPr>
              <a:t>Показания к санаторному лечению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Санаторное лечение назначается впервые выявленным больным после лечения в туберкулезных отделениях больниц, больным хроническим туберкулезом при отсутствии противопоказаний и лицам с затихающим туберкулезным процессом, находящимся под наблюдением противотуберкулезных диспансеров во II и III группах учета.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Оно не рекомендуется при милиарном туберкулезе и открытых формах легочного туберкулеза. Нельзя направлять на санаторно-курортное лечение больных с туберкулезом кишечника, гортани и других органов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 Санатории России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92922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сеть местных санаториев и климатических курортов (приморская, горная, степная, лесостепная зоны), на которых проводят комплексное лечение туберкулеза – специфическую химиотерапию в сочетании с климатическими и физическими факторами.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Использование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естественных и лечебных факторов, кумысолечения, лечебного питания и активного двигательного режима позволяет повысить эффективность лечения и ускорить процесс реабилитации.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 санаториев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подчинения Минздрава России насчитывает 13 санаториев на 3270 коек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взрослых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-Теберда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Голубая бухта, Плес, Выборг-7, Выборг-3, Лесное, Красный Вал,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Глуховская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им. Аксакова, Шафраново, Чемал, Жемчужина,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    и 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санатория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910 коек для детей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Пионер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Кирицы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Пушкинский.</a:t>
            </a:r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Санатории России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Внелегочный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туберкулез у детей и подростков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реабилитируют в санатории «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Кирицы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», а у взрослых — в санаториях «Выборг-7», «Красный вал», «Советск», «Лесное». Кроме того, больные с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внелегочным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туберкулезом могут быть приняты во все туберкулезные санатории при наличии показаний, путевки и ходатайства противотуберкулезного диспансера. </a:t>
            </a:r>
          </a:p>
          <a:p>
            <a:pPr algn="just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больных </a:t>
            </a:r>
            <a:r>
              <a:rPr lang="ru-RU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саркоидозом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органов дыхания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для продолжения лечения и реабилитации выделено 60 коек — по 20 коек в санаториях «Выборг-7», «Плес» и «Лесное». Туберкулезные санатории «Выборг-7», «Плес», «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Голубая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бухта», «Теберда» и «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Глуховская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 принимают на лечение лиц, имеющих профессиональный контакт с источником туберкулезной инфекции.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     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Санаторное лечение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неотъемлемая составная часть в общем комплексе мероприятий по лечению этого заболевания. Не подвергается сомнению его исключительное воздействие на психологическое состояние таких больных, предоставляемую им возможность коррекции нарушенных функций и обменных процессов. И на современном этапе борьбы с туберкулезом в условиях применения специфических антибактериальных средств и фтизиохирургической помощи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гигиено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- диетический и психотерапевтический режим неизменно остается основой лечения туберкулезных больных. 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История создания санаториев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      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Лечение туберкулеза – проблема столь же давняя, как  и сама болезнь. До 20-ого века  туберкулез был практически неизлечим. Попытки продлить жизнь людям, заболевшим туберкулезом, основывались на внедрении определенного образа жизни больных. Создание санаториев помогало осуществлению этого, одного из самых первых направлений в лечении туберкулеза.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Этот 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режим полноценно выражен в условиях  правильно организованного туберкулезного санатория. Санаторий с его меньшей скученностью, с приближенной природой, с чувственными восприятиями простора и красоты –моря, гор, леса, далеких видов, свободных далей возрождает силы сопротивления, уравновешивает, придает бодрость и усиливает волю к жизни.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Санаторий погашает четыре задолженности организму туберкулезного больного – задолженность кислороду, сну, белковой и витаминной недостаточности, чувству радости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жизни.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35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Санатории подразделяют на местные и расположенные в курортных зонах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       Большинство больных целесообразно направлять в местные санатории, расположенные в районе их постоянного проживания.  При этом нет необходимости в адаптации к новым климатическим условиям и меньше транспортные расходы. В местные санатории можно направлять больных всеми формами туберкулеза после ликвидации симптомов острой интоксикации и с признаками стабилизации процесса.      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6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cs624518.vk.me/v624518927/a77a/2ymNSEjyRs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47088"/>
            <a:ext cx="7543800" cy="485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курортные санатории направляют больных, у которых можно предполагать более полную инволюцию поражений в короткие сроки, больных с замедленной регрессией туберкулезного процесса, с наличием плохой переносимости химиопрепаратов, больных с сопутствующими заболеваниями, которые лучше протекают в условиях соответствующего климатического курорта.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147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 направлении больных в климатические курорты  учитывают воздействие природных факторов в разные сезоны года и возможность использования санаторных методов лечения для комплексной терапии туберкулеза и сопутствующих заболеваний</a:t>
            </a:r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Зоной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 щадящими </a:t>
            </a:r>
            <a:r>
              <a:rPr lang="ru-RU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климатометеорологическими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факторами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условиях максимального комфорта являются курорты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 теплом морском побережье Кавказа.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Эти курорты показаны для лечения  больных туберкулезом, реагирующих обострениями на изменчивый континентальный климат, а также больным с сопутствующими неспецифическими заболеваниями органов дыхания.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4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://www.sokptd.ru/sites/default/files/pictures/picturepicture_4648306487169_717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928802"/>
            <a:ext cx="8715436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0" y="1920085"/>
            <a:ext cx="4419600" cy="443484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 горноклиматических, степных и северных  климатических курортов оказывает преимущественно раздражающее, тренирующее и закаливающее действие на организм.</a:t>
            </a:r>
          </a:p>
          <a:p>
            <a:pPr algn="just"/>
            <a:endParaRPr lang="ru-RU" dirty="0"/>
          </a:p>
        </p:txBody>
      </p:sp>
      <p:pic>
        <p:nvPicPr>
          <p:cNvPr id="7" name="Picture 2" descr="http://cs624518.vk.me/v624518927/a765/UtUObnOUWk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40557"/>
            <a:ext cx="3505200" cy="24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cs624518.vk.me/v624518927/a75e/8zML7NFdNo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436869"/>
            <a:ext cx="3505200" cy="22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4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</a:t>
            </a:r>
            <a:r>
              <a:rPr lang="ru-RU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с пониженным атмосферным давлением, интенсивной ультрафиолетовой инсоляцией и высокой ионизацией воздуха. Хвойный лес. Красивейшие места, горный ландшафт, но имеются противопоказания как для всех высокогорных санаториев. 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Санатории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оздоровления лиц, имеющих профессиональный контакт с больными туберкулезом</a:t>
            </a:r>
            <a:r>
              <a:rPr lang="ru-RU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6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Кумысолечение туберкулеза 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Знаменитый русский врач-хирург В. И. Даль еще в средине XIX в. заложил основы национального способа лечения туберкулеза кумысом. В 1843 г. он сообщил «нечто о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кумызе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». Он писал, что кумыс приносит пользу при болезнях, где тело требует сытного, легкого питания без отягощения пищеварительного тракта. Сообщение В. И. Даля обратило внимание всех желающих излечиться от туберкулеза. В башкирские и оренбургские степи хлынул поток больных туберкулезом.</a:t>
            </a:r>
          </a:p>
          <a:p>
            <a:pPr algn="just"/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Научное обоснование кумысолечению было осуществлено Н. В. Постниковым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7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</a:rPr>
              <a:t>История создания санаториев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Благоприятное 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влияние на больных туберкулезом здорового климата, природных лечебных факторов, полноценного питания, рационально поставленного двигательного режима должно было повысить вероятность спонтанного выздоровления. И хотя у многих больных при подобной терапии отмечалось улучшение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 долгосрочные 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результаты были неутешительными. Более половины выписанных больных умирали от туберкулеза в течение 6-ти лет.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94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</a:rPr>
              <a:t>Кумысолечение туберкулеза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400552" cy="443484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Лечение кумысом  входит в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состав комплексного лечения туберкулеза. Санаторием Российской Федерации, где на высоком уровне налажено кумысолечение, является санаторий «Шафраново» в Республике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Башкортостан.</a:t>
            </a:r>
          </a:p>
          <a:p>
            <a:endParaRPr lang="ru-RU" dirty="0"/>
          </a:p>
        </p:txBody>
      </p:sp>
      <p:pic>
        <p:nvPicPr>
          <p:cNvPr id="5" name="Picture 4" descr="http://i.otzovik.com/objects/b/480000/472117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57166"/>
            <a:ext cx="3857651" cy="750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accent1"/>
                </a:solidFill>
              </a:rPr>
              <a:t>Кумысолечение туберкулеза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Что же из себя представляет кумыс? 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Это продукт алкогольного брожения  кобыльего молока под влиянием особой закваски, определенного температурного режима и аэрации. В результате брожения образуется слегка опьяняющий, пенящийся  молочного цвета напиток. Употребляется только бродящий, содержащий легко усвояемые белки, а не перебродивший напиток. С 1-го литра кобыльего кумыса организм больного человека получает около 20 грамм белка, т.е. примерно столько же, сколько его содержится в 100 гр. Говядины средней упитанности без костей. Кроме белка он содержит большое количество солей кальция, витамины группы В и С. Ежедневный прием от 3 до 5 –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литров кумыса прибавлял от 1500 до 2000 калорий к рациону обогащенные кумысом диеты восстанавливают архитектонику слизистой оболочки желудка и усиливают синтез кишечных </a:t>
            </a:r>
            <a:r>
              <a:rPr lang="ru-RU" sz="28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гистогормонов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пристеночное пищеварение и всасывание питательных веществ. После кумысолечения масса тела больного увеличивается на 2 -7 кг.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schemeClr val="accent1"/>
                </a:solidFill>
              </a:rPr>
              <a:t>Кумысолечение туберкулеза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Сочетанное действие климата степей и кумыса 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приводит к рассасыванию туберкулезных инфильтратов и уплотнению очагов. В такие санатории направляют больных всеми формами хронического туберкулеза без признаков прогрессирования при наличии хронического гастрита и пониженного питания, а также больных с сопутствующим хроническим бронхитом, с плохой переносимостью химиопрепаратов. На современном этапе отмечается тенденция  к возрождению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кумысотерапии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714884"/>
            <a:ext cx="3962400" cy="214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5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31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Свежий воздух 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основной лечебный фактор для больных с поражениями дыхательной системы любой природы. Он обладает выраженным тонизирующим, снотворным эффектом, повышает аппетит, активизирует деятельность 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ЦНС 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 естественную сопротивляемость организма инфекциям за счет большого количества отрицательно заряженных ионов. В условиях местных санаториев аэротерапия проводится круглогодично. Особенно широки ее возможности в летнее время, когда больные могут находиться в природных условиях днем и на крытых верандах ночью. Особенно полезен воздух хвойного леса, насыщенный летучими биологически активными веществами -  фитонцидами, оказывающими противомикробное, противовоспалительное, противоаллергическое действие, улучшающими бронхиальную проходимость, вентиляцию легких.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920085"/>
            <a:ext cx="4495800" cy="44348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Не 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медикаментозное лечение туберкулеза в санаториях в сочетании с лекарственными препаратами  позволяет улучшить качество и повысить темпы лечения. К нелекарственным методам воздействия на организм относят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климатотерапию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включающую 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аэротерапию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гелиотерапию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/>
          </a:p>
        </p:txBody>
      </p:sp>
      <p:pic>
        <p:nvPicPr>
          <p:cNvPr id="9218" name="Picture 2" descr="http://almapharm.ru/media/2013/04/619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20085"/>
            <a:ext cx="3886200" cy="48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3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0" y="1920085"/>
            <a:ext cx="5334000" cy="443484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itchFamily="18" charset="0"/>
              </a:rPr>
              <a:t>Климатотерапия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включает в себя все полезное воздействие на организм человека природных факторов определенной местности с тем или иным климатом. Причем, если раньше больным туберкулезом рекомендовалось лечение в условиях высокогорья или сочетание морского и горного климата, то сегодня можно с уверенностью сказать, что туберкулез с успехом лечится в условиях любого климата, когда пациенты получают возможность неограниченного доступа свежего чистого воздуха. Поэтому главной составляющей </a:t>
            </a:r>
            <a:r>
              <a:rPr lang="ru-RU" sz="28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климатолечения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является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аэротерапия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42" name="Picture 2" descr="http://www.visitcrimea.guide/images/blog/Sabina/UBK_klimat1_2_c5cd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20086"/>
            <a:ext cx="3657600" cy="455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0" y="1428736"/>
            <a:ext cx="5486400" cy="54292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Особенностями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морского климата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является богатство инсоляции, постоянная влажность, а также резкие суточные колебания температур, наличие в морском воздухе </a:t>
            </a:r>
            <a:r>
              <a:rPr lang="ru-RU" sz="20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гидрааэрозолей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солей таких как солей натрия, магния, кальция, большое содержание озона и отрицательных аэроионов, в том числе - йода, брома. Соли благоприятно воздействуют на органы дыхания (улучшают вентиляцию, проходимость бронхов). Отрицательные легкие ионы благоприятны для нервной системы (седативное действие), стимулируют кроветворение и обмен веществ,  оказывают </a:t>
            </a:r>
            <a:r>
              <a:rPr lang="ru-RU" sz="20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гипосенсибилизирующее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действие, повышают устойчивость организма. то есть действует на организм как тонизирующий и закаливающий фактор. </a:t>
            </a:r>
            <a:endParaRPr lang="ru-RU" sz="2000" dirty="0"/>
          </a:p>
        </p:txBody>
      </p:sp>
      <p:pic>
        <p:nvPicPr>
          <p:cNvPr id="11268" name="Picture 4" descr="http://img1.liveinternet.ru/images/attach/c/10/111/425/111425695_large_3925073_kuror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2895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0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40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2400" y="1500174"/>
            <a:ext cx="8915400" cy="5205426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Гелиотерапия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(солнцелечение) </a:t>
            </a:r>
            <a:r>
              <a:rPr lang="ru-RU" sz="29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одной из составных частей климатотерапии. Наличие прямых или рассеянных солнечных лучей служит сильнейшим раздражителем для организма. </a:t>
            </a:r>
            <a:r>
              <a:rPr lang="ru-RU" sz="2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 активном легочном туберкулезе солнечные ванны абсолютно противопоказаны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9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9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правило, гелиотерапию используют для лечения внелегочных локализаций туберкулеза (</a:t>
            </a:r>
            <a:r>
              <a:rPr lang="ru-RU" sz="29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костно</a:t>
            </a:r>
            <a:r>
              <a:rPr lang="ru-RU" sz="2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суставного, лимфатических узлов, кожи). 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Лечебным эффектом при этом методе обладают ультрафиолетовые лучи солнечного спектра. </a:t>
            </a:r>
            <a:endParaRPr lang="ru-RU" sz="29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Благодаря 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высокой интенсивности гелиотерапия должна применяться только опытным врачом при обязательном строгом контроле за дозой облучения чтобы избежать передозировки </a:t>
            </a:r>
            <a:r>
              <a:rPr lang="ru-RU" sz="29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гелиовлияния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и не вызвать обострения </a:t>
            </a:r>
            <a:r>
              <a:rPr lang="ru-RU" sz="29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тубпроцесса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процессов распада, диссеминаций, кровотечений и обязательно на фоне химиотерапии при точной дозировке</a:t>
            </a:r>
            <a:r>
              <a:rPr lang="ru-RU" sz="29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9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9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Солнечные ванны разрешаются только в утренние часы при температуре воздуха 20-25 градусов</a:t>
            </a:r>
            <a:r>
              <a:rPr lang="ru-RU" sz="29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 после адаптации к аэротерапии. Гелиотерапия способствует повышению естественной сопротивляемости организма туберкулезу</a:t>
            </a:r>
          </a:p>
          <a:p>
            <a:pPr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900" dirty="0"/>
          </a:p>
        </p:txBody>
      </p:sp>
    </p:spTree>
    <p:extLst>
      <p:ext uri="{BB962C8B-B14F-4D97-AF65-F5344CB8AC3E}">
        <p14:creationId xmlns:p14="http://schemas.microsoft.com/office/powerpoint/2010/main" val="3029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туберкулезе легких гелиотерапия применяется при торпидном или затихающем процессе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с целью ускорения  рассасывания очагов инфильтрации и заживления деструкции, стимуляции иммунитета, десенсибилизации и повышения общей резистентности организма, нормализации функции внешнего дыхания ,сердечно- сосудистой системы, терморегуляции</a:t>
            </a:r>
          </a:p>
          <a:p>
            <a:pPr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Гелиотерапия противопоказана 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при прогрессирующих формах туберкулеза легких, при сочетании туберкулеза с выраженным атеросклерозом, стенокардией, ГБ 3-ей ст., недостаточностью кровообращения 2-3 </a:t>
            </a:r>
            <a:r>
              <a:rPr lang="ru-RU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БА с частыми и тяжелыми приступами, выраженными нарушениями функции нервной системы, выраженными органическими поражениями ЦНС (сирингомиелия, рассеянный склероз и др.), при заболеваниях крови, красной волчанке, малярии, тиреотоксикозе, повышенной чувствительности к солнечным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2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	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1428736"/>
            <a:ext cx="5133980" cy="4926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Специфика приморских климатических курортов заключается в возможности проведения </a:t>
            </a:r>
            <a:r>
              <a:rPr lang="ru-RU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талассопроцедуры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включающей как дыхание морским воздухом, так и морские купания . </a:t>
            </a:r>
            <a:endParaRPr lang="ru-RU" sz="2800" dirty="0"/>
          </a:p>
          <a:p>
            <a:endParaRPr lang="ru-RU" dirty="0"/>
          </a:p>
        </p:txBody>
      </p:sp>
      <p:pic>
        <p:nvPicPr>
          <p:cNvPr id="13314" name="Picture 2" descr="http://letoahleto.ru/images/Krasota_zdorovie/talasso_Tunisia_Bio_Azur_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2057401"/>
            <a:ext cx="3165634" cy="429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9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solidFill>
                  <a:schemeClr val="accent1"/>
                </a:solidFill>
              </a:rPr>
              <a:t>История создания санаториев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В Европе первые санатории появились в горной местности и в приморских зонах. В 1863г. немецкий врач Герман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Бремер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в Силезии в деревне, находящейся в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хвойно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лесистой местности на высоте 518м., открыл 1-ый туберкулезный санаторий для пациентов с туберкулезом легких. Сам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Бремер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болел туберкулезом легких. По рекомендации сменить климат, отправился в Гималаи, где ему удалось поправиться. Вернувшись в Германию написал диссертацию, озаглавленную «Туберкулез излечим». 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Климатотерапия</a:t>
            </a:r>
            <a:r>
              <a:rPr lang="ru-RU" sz="5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" y="1981200"/>
            <a:ext cx="5105400" cy="50292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 сравнению с воздушными ваннами купание оказывают на организм значительно большее влияние, что, с одной стороны ускоряет достижение эффекта, с другой – увеличивает перечень противопоказаний. </a:t>
            </a:r>
            <a:r>
              <a:rPr lang="ru-RU" sz="2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купание</a:t>
            </a:r>
            <a:r>
              <a:rPr lang="ru-RU" sz="20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в естественных водоемах ( море, озеро, река) назначаются больным после 3-5 дней адаптации к курортным условиям. При возникновении негативных акклиматизационных реакций купания могут быть назначены только после их ликвидации. </a:t>
            </a:r>
            <a:endParaRPr lang="ru-RU" sz="1800" dirty="0"/>
          </a:p>
        </p:txBody>
      </p:sp>
      <p:pic>
        <p:nvPicPr>
          <p:cNvPr id="5" name="Picture 2" descr="https://the-1.ru/uploads/posts/2014-07/turisticheskiy-sezon-v-krymu-nachalsya-uspeshno-ministr-kurortov-i-turizma_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60" y="685800"/>
            <a:ext cx="352624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pobashkirii.ru/wp-content/uploads/2014/02/ozero-kandrykul-bashkirija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10712"/>
            <a:ext cx="3886200" cy="329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73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04800"/>
            <a:ext cx="9001156" cy="60198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          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Горный климат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характеризуется выраженной ионизацией воздуха, пониженным (по сравнению с равниной) атмосферным давлением, резкими суточными колебаниями температур и умеренными ветрами, богатой инсоляцией. Все это оказывает выраженное тонизирующее, закаливающее воздействие на организм, благотворно влияет на нервную, кровеносную и дыхательную системы, а также на обменные процессы, стимулируют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защитно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приспособительные механизмы, функцию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кардиореспираторной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системы.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Горные местности показаны для лечения больных туберкулезом вне стадии обострения, при умеренно выраженных симптомах интоксикации.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Горный курорт противопоказан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больным туберкулезом с сопутствующими сердечно – сосудистыми заболеваниями.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Равнинный климат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оказывает на больных мягкое и даже щадящее воз действие благодаря умеренной инсоляции, относительно высокому атмосферному давлению, слабо выраженной ионизации. Как правило, оно используется в целях долечивания различных форм легочного туберкулеза.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Физиотерапия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Кроме климатических методов лечения в санаториях используют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лечебную физкультуру, массаж и, аппаратную физиотерапию.  С целью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общей тренировки применяют такие формы ЛФК , как утренняя гигиеническая гимнастика, спортивные игры, терренкур, ближний туризм и др.. Для коррекции локальных нарушений, вызванных туберкулезным процессом, используются специальные упражнения. Уровень физической нагрузки регулируется согласно </a:t>
            </a:r>
            <a:r>
              <a:rPr lang="ru-RU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санаторно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климатического режима, на котором находится больной.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4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</a:rPr>
              <a:t>Физиотерапия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648200" cy="44348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Массаж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является эффективным средством как для общей стимуляции организма, так и ликвидации локальных нарушений за счет улучшения </a:t>
            </a:r>
            <a:r>
              <a:rPr lang="ru-RU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крово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и </a:t>
            </a:r>
            <a:r>
              <a:rPr lang="ru-RU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лимфотока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трофики тканей, снятия спазмов.</a:t>
            </a:r>
          </a:p>
          <a:p>
            <a:pPr algn="just"/>
            <a:endParaRPr lang="ru-RU" dirty="0"/>
          </a:p>
        </p:txBody>
      </p:sp>
      <p:pic>
        <p:nvPicPr>
          <p:cNvPr id="15362" name="Picture 2" descr="http://images.kz.prom.st/14552242_w640_h640_111111111111111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72109"/>
            <a:ext cx="3349388" cy="46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3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60079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Физиотерапия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0" y="1920085"/>
            <a:ext cx="4495800" cy="443484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Бальнеотерапия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применяется в виде ванн –хлоридные натриевые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углекислые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кислородные и грязелечение – иловые и торфяные грязи.</a:t>
            </a:r>
          </a:p>
          <a:p>
            <a:endParaRPr lang="ru-RU" dirty="0"/>
          </a:p>
        </p:txBody>
      </p:sp>
      <p:pic>
        <p:nvPicPr>
          <p:cNvPr id="16386" name="Picture 2" descr="http://www.brest-kolos.by/images/335nkeudjhygc/big/small-dsc-02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40386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grandex.ru/from_panel/2008-02/5-094537-spa-kurort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87798"/>
            <a:ext cx="4191000" cy="25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1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Физиотерапия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Из средств </a:t>
            </a:r>
            <a:r>
              <a:rPr lang="ru-RU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аппаратной физиотерапии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чаще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используют ультразвук,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фонофорез</a:t>
            </a: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электрофорез лекарственных веществ, ингаляционная аэрозольная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терапия</a:t>
            </a:r>
            <a:endParaRPr lang="ru-RU" dirty="0"/>
          </a:p>
        </p:txBody>
      </p:sp>
      <p:pic>
        <p:nvPicPr>
          <p:cNvPr id="17410" name="Picture 2" descr="http://b-kamen.com/wp-content/uploads/2016/02/20151221_7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33" y="1143000"/>
            <a:ext cx="4038600" cy="269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09.rl0.ru/338e182e9cc6b2dcbdaf6a083e788c61/c974x650/www.polessu.by/sites/default/files/images/01-news/01/16/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33" y="4173899"/>
            <a:ext cx="4114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52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614866" cy="4434840"/>
          </a:xfrm>
        </p:spPr>
        <p:txBody>
          <a:bodyPr/>
          <a:lstStyle/>
          <a:p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кислородотерапия</a:t>
            </a:r>
            <a:r>
              <a:rPr lang="ru-RU" sz="36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кислородные </a:t>
            </a:r>
            <a:r>
              <a:rPr lang="ru-RU" sz="36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коктейли, ингаляции активированным кислородом.</a:t>
            </a:r>
          </a:p>
          <a:p>
            <a:endParaRPr lang="ru-RU" dirty="0"/>
          </a:p>
        </p:txBody>
      </p:sp>
      <p:pic>
        <p:nvPicPr>
          <p:cNvPr id="5" name="Picture 2" descr="http://pvz.by/wp-content/uploads/2011/09/OxygenBar-300x2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33088"/>
            <a:ext cx="3429000" cy="2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modern-women.ru/wp-content/uploads/2012/08/724256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04088"/>
            <a:ext cx="3657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643602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кислородного коктейля заключается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совместном воздействии кислорода и фито комплекса на все жизненно важные органы и системы организма. Кислородный коктейль сочетает целебные силы кислорода и полезные свойства трав. Уникальное действие кислорода и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фитокомпонентов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органы и ткани позволяет восстановить нарушенные процессы в организме и способствует повышению иммунитета. Кислородный коктейль - это вкусная, стойкая пена, состоящая из тысяч маленьких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пузыриков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наполненных кислородом и содержащих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фитовитаминный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комплекс. Кислородный коктейль – это продукт диетического/лечебного питания и не является лекарством. Кислородный коктейль включает в себя только натуральные компоненты, удовлетворяющие самым высоким стандартам.  </a:t>
            </a:r>
          </a:p>
        </p:txBody>
      </p:sp>
    </p:spTree>
    <p:extLst>
      <p:ext uri="{BB962C8B-B14F-4D97-AF65-F5344CB8AC3E}">
        <p14:creationId xmlns:p14="http://schemas.microsoft.com/office/powerpoint/2010/main" val="424663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674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1372" y="1285860"/>
            <a:ext cx="5017827" cy="5069065"/>
          </a:xfrm>
        </p:spPr>
        <p:txBody>
          <a:bodyPr>
            <a:normAutofit fontScale="92500"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Почти все противотуберкулезные санатории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оснащены соляными пещерами (</a:t>
            </a:r>
            <a:r>
              <a:rPr lang="ru-RU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спелеокамерами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) и </a:t>
            </a:r>
            <a:r>
              <a:rPr lang="ru-RU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галокамерами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т.е. искусственно созданным микроклиматом соляных пещер.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Соляные пещеры улучшают вентиляционные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показатели </a:t>
            </a:r>
            <a:r>
              <a:rPr lang="ru-RU" sz="2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дыхания, нервную регуляцию дыхания.  </a:t>
            </a:r>
          </a:p>
          <a:p>
            <a:endParaRPr lang="ru-RU" dirty="0"/>
          </a:p>
        </p:txBody>
      </p:sp>
      <p:pic>
        <p:nvPicPr>
          <p:cNvPr id="20482" name="Picture 2" descr="http://novosibirskgid.ru/image/1349072773_6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28736"/>
            <a:ext cx="3810000" cy="512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281" y="690949"/>
            <a:ext cx="8229600" cy="73778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Трудотерапия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920085"/>
            <a:ext cx="5410200" cy="443484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Длительное </a:t>
            </a:r>
            <a:r>
              <a:rPr lang="ru-RU" sz="24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лечение в туберкулезных санаториях должно проводиться на фоне трудовой занятости, поскольку вынужденная изоляция от привычной работы отрицательно сказываются на психике больного. Поэтому организация и проведение трудовой терапии являются одной из важных задач этого этапа лечения туберкулеза, В санаториях, где нет трудовых мастерских, трудотерапия осуществляется в виде трудовой занятости.</a:t>
            </a:r>
          </a:p>
        </p:txBody>
      </p:sp>
      <p:pic>
        <p:nvPicPr>
          <p:cNvPr id="21506" name="Picture 2" descr="http://medobook.com/uploads/posts/2016-07/1468666923_trudoterapiya-v-gospitale-dlya-dushevnobolnyh-dushevnobolnye-pacienty-izggotavlivayut-venik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22" y="1920085"/>
            <a:ext cx="3547280" cy="398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9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chemeClr val="accent1"/>
                </a:solidFill>
              </a:rPr>
              <a:t>История создания санаториев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В 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открытом </a:t>
            </a:r>
            <a:r>
              <a:rPr lang="ru-RU" sz="2800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Бремером</a:t>
            </a: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санатории больные лечились высокогорным свежим воздухом, усиленным питанием, а также гимнастикой под строгим наблюдением медицинского персонала. Результаты такого лечения оказались эффективнее того, что использовалось ранее. Все последующие санатории создавались по его образу и подобию.</a:t>
            </a:r>
          </a:p>
          <a:p>
            <a:pPr algn="just">
              <a:buNone/>
            </a:pPr>
            <a:r>
              <a:rPr lang="ru-RU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5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</a:rPr>
              <a:t>Результат санаторного лечения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результате проведения санаторно-курортного лечения у больных исчезают воспалительные явления, признаки туберкулезной интоксикации, рассасываются или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обызвествляются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очаги, рубцуются полости распада. Лабораторные исследования выявляют нормализацию показателей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лейкограммы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биохимических показателей, улучшение деятельности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сердечно-сосудистой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и дыхательной систем организма.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Основными видами санаторного этапа лечения являются продолжение терапии противотуберкулезными препаратами,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аэрозольтерапия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физиотерапевтические методы лечения,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фитотерапия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диетотерапия, трудотерапия и лечебная физкультура.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/>
                </a:solidFill>
              </a:rPr>
              <a:t>Результат санаторного лечения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chemeClr val="accent1"/>
                </a:solidFill>
              </a:rPr>
              <a:t>Учитывая значительное утяжеление состава больных туберкулезом, отмеченное в последние годы, в работу санаториев вошла практика продолжения лечения в обе его фазы — в фазу интенсивной терапии и в фазу продолжения лечения. Влияние природных факторов в санаториях в сочетании с химиотерапией значительно повышает эффективность лечения туберкулеза в современных условиях.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67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Хочется сказать о нашем санатории! </a:t>
            </a: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Противотуберкулезный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санаторий « Рачейка» был основан в 1924г. на базе дач купца Ершова. До ввода в эксплуатацию реконструированного санатория в апреле 2013г. материально -  техническая база была неудовлетворительной, отсутствовали элементарные санитарно – гигиенические условия. Санаторное лечение получали в основном социально –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дезадаптированные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больные-до 80%.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Реконструированный санаторий  на 120 коек имеет хорошую материально – техническую базу, отвечающую современным требованиям, хорошие условия для проживания и лечения больных. Оснащение санатория соответствует стандарту оснащения, предусмотренным приложением №25 к Порядку оказания медицинской помощи больным туберкулезом, утвержденному приказом Минздрава РФ от 15.11.2012г. №932. После реконструкции санатория направление пациентов значительно активизировалось.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№ 1 санаторий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492" y="133350"/>
            <a:ext cx="8910108" cy="6682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мое начало природ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29382"/>
            <a:ext cx="8839200" cy="66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наторий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492" y="99220"/>
            <a:ext cx="8833908" cy="6625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492" y="99220"/>
            <a:ext cx="8833908" cy="6625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0444"/>
            <a:ext cx="4495800" cy="3371850"/>
          </a:xfrm>
        </p:spPr>
      </p:pic>
      <p:pic>
        <p:nvPicPr>
          <p:cNvPr id="6" name="Содержимое 5" descr="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488392" cy="3366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ГБУЗ СО» ПС «РАЧЕЙКА»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оказывает:</a:t>
            </a:r>
          </a:p>
          <a:p>
            <a:pPr algn="just"/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1.Реабилитационную помощь - -проведение химиотерапии в т.ч. после получения хирургического лечения, как продолжение курса лечения.</a:t>
            </a:r>
          </a:p>
          <a:p>
            <a:pPr algn="just"/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2.Профилактическую помощь – проведение оздоровительных мероприятий, в отношении клинически излеченных лиц, состоящих на диспансерном учете, и лиц из групп риска по туберкулезу, в т.ч. лицам, контактирующим с больными туберкулезом.</a:t>
            </a:r>
          </a:p>
          <a:p>
            <a:pPr algn="just"/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3.Лечение впервые выявленных больных и больных с рецидивами туберкулеза без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бактериовыделения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с малыми формами туберкулеза при отсутствии риска МЛУ возбудителя.</a:t>
            </a:r>
          </a:p>
          <a:p>
            <a:pPr algn="just"/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4. Лечение больных с целью дифференциальной диагностики.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санатория, кроме клинико-диагностической лаборатории, оснащена и необходимым оборудованием для проведения функциональных методов исследования: ЭКГ, 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спирометрия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рентгенологическое обследование.</a:t>
            </a:r>
            <a:endParaRPr lang="ru-RU" sz="24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отделении физиотерапии пациентам по показаниям проводят следующие виды лечения:</a:t>
            </a: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дарсонвализация;</a:t>
            </a: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магнитотерапия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УВЧ терапия;</a:t>
            </a: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ультразвуковая терапия;</a:t>
            </a: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амплипульсовая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терапия;</a:t>
            </a:r>
          </a:p>
          <a:p>
            <a:pPr algn="just"/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электрофорез.</a:t>
            </a:r>
            <a:endParaRPr lang="ru-RU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vershina.by/assets/images/belarus/resthomes/raubichi/raubichi8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7010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7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1"/>
                </a:solidFill>
              </a:rPr>
              <a:t>Наряду с антибактериальным, патогенетическим лечением используется естественный лечебный фактор – воздух, насыщенный кислородом, обогащенный фитонцидами хвойных растений, лечебное питание (высокобелковая диета), физиотерапевтические процедуры, трудотерапия, активный двигательный режим (лечебная физкультура, теннис, бильярд, лыжные прогулки), что способствует восстановлению функции дыхания и поддержанию хорошей физической формы.</a:t>
            </a:r>
          </a:p>
        </p:txBody>
      </p:sp>
    </p:spTree>
    <p:extLst>
      <p:ext uri="{BB962C8B-B14F-4D97-AF65-F5344CB8AC3E}">
        <p14:creationId xmlns:p14="http://schemas.microsoft.com/office/powerpoint/2010/main" val="16776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Преимущество нашего санатория 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расположение в местных климатических условиях обеспечивает снижение нагрузки на пациентов в период адаптации, что особенно важно для больных старших возрастных групп. Кроме контролируемого ежедневного прием лекарственных препаратов, патогенетических и симптоматических средств для лечения пациентов используются:  аэротерапия, причем в условиях местных санаториев аэротерапия проводится круглогодично. Особенно широки ее возможности в летнее время, когда больные могут находиться в природных условиях днем и на крытых верандах ночью. </a:t>
            </a:r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Наш сосновый воздух насыщен летучими биологически активными веществами -  фитонцидами, оказывающими противомикробное, противовоспалительное, противоаллергическое действие, улучшающими бронхиальную проходимость, вентиляцию легких, лечебное питание – ВБД, разнообразные физиотерапевтические процедуры, активный двигательный режим (ЛФК,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теннис,бильярд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, лыжные прогулки, волейбол, терренкуры). Большой популярностью у пациентов пользуются искусственно созданная соляная пещера (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галотерапия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) и прибор высочайших биомедицинских технологий 21 века АКТИВ – АИР- прибор для </a:t>
            </a:r>
            <a:r>
              <a:rPr lang="ru-RU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кислородно</a:t>
            </a: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– энергетической терапии с широким диапазоном показаний. </a:t>
            </a: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491" y="175418"/>
            <a:ext cx="8910109" cy="6682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4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08" y="2286000"/>
            <a:ext cx="4488392" cy="3366294"/>
          </a:xfrm>
        </p:spPr>
      </p:pic>
      <p:pic>
        <p:nvPicPr>
          <p:cNvPr id="6" name="Содержимое 5" descr="IMG_04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792" y="990600"/>
            <a:ext cx="4023122" cy="536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808508" cy="66063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05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286000"/>
            <a:ext cx="4488392" cy="3366294"/>
          </a:xfrm>
        </p:spPr>
      </p:pic>
      <p:pic>
        <p:nvPicPr>
          <p:cNvPr id="7" name="Содержимое 6" descr="SS85157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835819"/>
            <a:ext cx="4139208" cy="5518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62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08" y="2286000"/>
            <a:ext cx="4488392" cy="3366294"/>
          </a:xfrm>
        </p:spPr>
      </p:pic>
      <p:pic>
        <p:nvPicPr>
          <p:cNvPr id="6" name="Содержимое 5" descr="IMG_34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1634" y="914400"/>
            <a:ext cx="4063481" cy="5440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63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08" y="2286000"/>
            <a:ext cx="4488392" cy="3366294"/>
          </a:xfrm>
        </p:spPr>
      </p:pic>
      <p:pic>
        <p:nvPicPr>
          <p:cNvPr id="6" name="Содержимое 5" descr="SS8515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488392" cy="3366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S8515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08" y="2286000"/>
            <a:ext cx="4488392" cy="3366294"/>
          </a:xfrm>
        </p:spPr>
      </p:pic>
      <p:pic>
        <p:nvPicPr>
          <p:cNvPr id="6" name="Содержимое 5" descr="SS8515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488392" cy="3366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solidFill>
                  <a:schemeClr val="accent1"/>
                </a:solidFill>
              </a:rPr>
              <a:t>Создание санаториев  в Росси</a:t>
            </a:r>
            <a:r>
              <a:rPr lang="ru-RU" dirty="0" smtClean="0">
                <a:solidFill>
                  <a:schemeClr val="accent1"/>
                </a:solidFill>
              </a:rPr>
              <a:t>и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3733800" cy="443484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1858г. в 6-ти верстах от Самары  русский врач Нестор Васильевич Постников организовал под Самарой первую кумысолечебницу и доказал возможность лечения больных туберкулезом в средней полосе России.</a:t>
            </a:r>
          </a:p>
          <a:p>
            <a:endParaRPr lang="ru-RU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732147" y="2296322"/>
            <a:ext cx="4038600" cy="44348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None/>
            </a:pPr>
            <a:endParaRPr lang="ru-RU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um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2000240"/>
            <a:ext cx="4683319" cy="46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5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6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311" y="228600"/>
            <a:ext cx="8839198" cy="6629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обеденный стол пациентов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08" y="2286000"/>
            <a:ext cx="4488392" cy="3366294"/>
          </a:xfrm>
        </p:spPr>
      </p:pic>
      <p:pic>
        <p:nvPicPr>
          <p:cNvPr id="6" name="Содержимое 5" descr="фото столовая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6000"/>
            <a:ext cx="4488392" cy="3366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Пациенты с удовольствием едут в наш санаторий. По данным анонимного анкетирования  Систематически проводимое анонимное анкетирование отмечает удовлетворенность больных в оказанной услуге 98%. Доля пациентов, выписываемых с положительным эффектом 95 -96%. </a:t>
            </a:r>
          </a:p>
          <a:p>
            <a:pPr algn="just">
              <a:buNone/>
            </a:pP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Ежегодное выполнение государственного задания начиная  с 2014г. тоже свидетельствует о </a:t>
            </a:r>
            <a:r>
              <a:rPr lang="ru-RU" sz="2400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востребованности</a:t>
            </a:r>
            <a:r>
              <a:rPr lang="ru-RU" sz="2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нашего санатория в оздоровлении контингентов противотуберкулезных учреждений и проведении профилактических мероприятий среди лиц из групп риска, в т.ч. лицам, контактирующим с больными туберкулезом. </a:t>
            </a:r>
          </a:p>
          <a:p>
            <a:pPr algn="just"/>
            <a:endParaRPr lang="ru-RU" sz="2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i="1" dirty="0" smtClean="0">
                <a:effectLst/>
              </a:rPr>
              <a:t>Благодарю за внимание</a:t>
            </a:r>
            <a:endParaRPr lang="ru-RU" sz="6000" i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Создание санаториев  в России</a:t>
            </a:r>
            <a:endParaRPr lang="ru-RU" sz="4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136338"/>
            <a:ext cx="81439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Только после Великой Октябрьской революции в нашей стране появляется развернутая сеть санаториев в различных климатических зонах. Длительное проживание в санаторных условиях нередко позволяло добиться стабилизации процесса или клинического излечения, продлевало жизнь многим пациентам.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accent1"/>
                </a:solidFill>
              </a:rPr>
              <a:t>Создание санаториев  в Росси</a:t>
            </a:r>
            <a:r>
              <a:rPr lang="ru-RU" sz="4000" dirty="0" smtClean="0">
                <a:solidFill>
                  <a:schemeClr val="accent1"/>
                </a:solidFill>
              </a:rPr>
              <a:t>и</a:t>
            </a:r>
            <a:endParaRPr lang="ru-RU" sz="4400" dirty="0">
              <a:solidFill>
                <a:schemeClr val="accent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	           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 те далекие времена санатории принадлежали частным лицам и имели ограниченное число мест. Пребывание в таких санаториях было очень дорогим. На курортах лечились состоятельные люди, а основная масса больных была обречена на гибель.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          В 20-х г.г. 20-го века в России появилась сеть туберкулезных санаториев местного значения в различных климатических зонах страны, в том числе и 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санаторий в селе Старая Рачейка </a:t>
            </a:r>
            <a:r>
              <a:rPr lang="ru-RU" sz="28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Сызранского</a:t>
            </a:r>
            <a:r>
              <a:rPr lang="ru-RU" sz="2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уезда</a:t>
            </a:r>
            <a:r>
              <a:rPr lang="ru-RU" sz="28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Длительное проживание в них позволило больным добиться стабилизации процесса и даже клинического излечения.</a:t>
            </a:r>
          </a:p>
          <a:p>
            <a:pPr algn="just"/>
            <a:endParaRPr lang="ru-RU" sz="1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407</TotalTime>
  <Words>1992</Words>
  <Application>Microsoft Office PowerPoint</Application>
  <PresentationFormat>Экран (4:3)</PresentationFormat>
  <Paragraphs>130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Поток</vt:lpstr>
      <vt:lpstr>Роль и значение противотуберкулёзных санаториев в оздоровлении контингентов противотуберкулёзных учреждений, в том числе, из групп риска.</vt:lpstr>
      <vt:lpstr>История создания санаториев</vt:lpstr>
      <vt:lpstr>История создания санаториев</vt:lpstr>
      <vt:lpstr>История создания санаториев</vt:lpstr>
      <vt:lpstr>История создания санаториев</vt:lpstr>
      <vt:lpstr>Презентация PowerPoint</vt:lpstr>
      <vt:lpstr>Создание санаториев  в России</vt:lpstr>
      <vt:lpstr>Создание санаториев  в России</vt:lpstr>
      <vt:lpstr>Создание санаториев  в России</vt:lpstr>
      <vt:lpstr>Санаторий «Рачейка»в  20- е г.  20 столетия</vt:lpstr>
      <vt:lpstr>Санаторий «Рачейка»в  20- е г.  20 столетия»</vt:lpstr>
      <vt:lpstr>Санаторий «Рачейка»в  20- е г.  20 столетия</vt:lpstr>
      <vt:lpstr>Санаторий «Рачейка»в  20- е г.  20 столетия</vt:lpstr>
      <vt:lpstr>Показания к санаторному лечению</vt:lpstr>
      <vt:lpstr>Показания к санаторному лечению</vt:lpstr>
      <vt:lpstr>Показания к санаторному лечению</vt:lpstr>
      <vt:lpstr> Санатории России</vt:lpstr>
      <vt:lpstr>Санатории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Кумысолечение туберкулеза </vt:lpstr>
      <vt:lpstr>Кумысолечение туберкулеза </vt:lpstr>
      <vt:lpstr>Кумысолечение туберкулеза </vt:lpstr>
      <vt:lpstr>Кумысолечение туберкулеза </vt:lpstr>
      <vt:lpstr>. Климатотерапия </vt:lpstr>
      <vt:lpstr>Климатотерапия </vt:lpstr>
      <vt:lpstr>Климатотерапия </vt:lpstr>
      <vt:lpstr>Климатотерапия </vt:lpstr>
      <vt:lpstr>Климатотерапия </vt:lpstr>
      <vt:lpstr>Климатотерапия </vt:lpstr>
      <vt:lpstr>Климатотерапия </vt:lpstr>
      <vt:lpstr>Климатотерапия </vt:lpstr>
      <vt:lpstr>Презентация PowerPoint</vt:lpstr>
      <vt:lpstr>Физиотерапия</vt:lpstr>
      <vt:lpstr>Физиотерапия</vt:lpstr>
      <vt:lpstr>Физиотерапия</vt:lpstr>
      <vt:lpstr>Физиотерапия</vt:lpstr>
      <vt:lpstr>Презентация PowerPoint</vt:lpstr>
      <vt:lpstr>Презентация PowerPoint</vt:lpstr>
      <vt:lpstr>Презентация PowerPoint</vt:lpstr>
      <vt:lpstr>Трудотерапия</vt:lpstr>
      <vt:lpstr>Результат санаторного лечения</vt:lpstr>
      <vt:lpstr>Результат санаторного 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Санаторно – курортное лечение туберкулёза</dc:title>
  <dc:creator>2018-1</dc:creator>
  <cp:lastModifiedBy>Admin</cp:lastModifiedBy>
  <cp:revision>49</cp:revision>
  <dcterms:modified xsi:type="dcterms:W3CDTF">2018-03-28T11:58:22Z</dcterms:modified>
</cp:coreProperties>
</file>