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306" r:id="rId4"/>
    <p:sldId id="273" r:id="rId5"/>
    <p:sldId id="274" r:id="rId6"/>
    <p:sldId id="314" r:id="rId7"/>
    <p:sldId id="307" r:id="rId8"/>
    <p:sldId id="315" r:id="rId9"/>
    <p:sldId id="313" r:id="rId10"/>
    <p:sldId id="305" r:id="rId11"/>
    <p:sldId id="317" r:id="rId12"/>
    <p:sldId id="312" r:id="rId13"/>
    <p:sldId id="309" r:id="rId14"/>
    <p:sldId id="311" r:id="rId15"/>
    <p:sldId id="316" r:id="rId16"/>
    <p:sldId id="261" r:id="rId17"/>
    <p:sldId id="30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4660" autoAdjust="0"/>
  </p:normalViewPr>
  <p:slideViewPr>
    <p:cSldViewPr>
      <p:cViewPr>
        <p:scale>
          <a:sx n="112" d="100"/>
          <a:sy n="112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530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7.9140419947506591E-2"/>
                  <c:y val="-1.6928751706144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020377661125685"/>
                  <c:y val="-0.188758755077206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048702245552697E-3"/>
                  <c:y val="-0.298317115291466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8082288325070489E-2"/>
                  <c:y val="-1.57513728735752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I группа МБТ (+)</c:v>
                </c:pt>
                <c:pt idx="1">
                  <c:v>II группа МБТ (+)</c:v>
                </c:pt>
                <c:pt idx="2">
                  <c:v>III группа МБТ (-)</c:v>
                </c:pt>
                <c:pt idx="3">
                  <c:v>IV группа МБТ (-)</c:v>
                </c:pt>
                <c:pt idx="4">
                  <c:v>V группа МБТ (-)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405</c:v>
                </c:pt>
                <c:pt idx="1">
                  <c:v>124</c:v>
                </c:pt>
                <c:pt idx="2">
                  <c:v>343</c:v>
                </c:pt>
                <c:pt idx="3">
                  <c:v>537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6.9881889763779542E-2"/>
          <c:y val="0"/>
          <c:w val="0.91887819578108287"/>
          <c:h val="0.3014774378549156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000" dirty="0" smtClean="0"/>
                      <a:t>343 -во </a:t>
                    </a:r>
                    <a:r>
                      <a:rPr lang="ru-RU" sz="2000" dirty="0"/>
                      <a:t>вновь выявленных </a:t>
                    </a:r>
                    <a:r>
                      <a:rPr lang="ru-RU" sz="2000" dirty="0" smtClean="0"/>
                      <a:t>очагах-</a:t>
                    </a:r>
                    <a:r>
                      <a:rPr lang="ru-RU" sz="200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0617861036914298"/>
                  <c:y val="-0.17703484896035901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965 – из очагов МБТ (+) состоящих на учете</a:t>
                    </a:r>
                    <a:endParaRPr lang="ru-RU" sz="2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Во вновь выявленных очагах</c:v>
                </c:pt>
                <c:pt idx="1">
                  <c:v>Из очагов МБТ (+) состоящих на учете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345</c:v>
                </c:pt>
                <c:pt idx="1">
                  <c:v>530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0.77902</cdr:y>
    </cdr:from>
    <cdr:to>
      <cdr:x>0.13573</cdr:x>
      <cdr:y>1</cdr:y>
    </cdr:to>
    <cdr:pic>
      <cdr:nvPicPr>
        <cdr:cNvPr id="2" name="Picture 4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314356" y="4043378"/>
          <a:ext cx="1117023" cy="1000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11FC-88E9-4994-99CB-0FB9898255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C1E202B-1342-4860-ACFA-7D2B91F9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429264"/>
            <a:ext cx="1276597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4954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Роль медицинской сестры в профилактике туберкулеза в очаге инфекции.</a:t>
            </a:r>
            <a:br>
              <a:rPr lang="ru-RU" sz="6000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ru-RU" sz="6000" i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4286256"/>
            <a:ext cx="60721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u="sng" dirty="0" smtClean="0"/>
              <a:t>Подготовила</a:t>
            </a:r>
            <a:r>
              <a:rPr lang="ru-RU" sz="2400" b="1" i="1" dirty="0" smtClean="0"/>
              <a:t>: </a:t>
            </a:r>
            <a:r>
              <a:rPr lang="ru-RU" sz="2400" b="1" dirty="0" smtClean="0"/>
              <a:t>Шустова Элла Ивановна</a:t>
            </a:r>
          </a:p>
          <a:p>
            <a:pPr algn="r">
              <a:buNone/>
            </a:pPr>
            <a:r>
              <a:rPr lang="ru-RU" sz="2400" b="1" dirty="0" smtClean="0"/>
              <a:t>старшая медицинская сестра диспансерное отделение Автозаводского района </a:t>
            </a:r>
          </a:p>
          <a:p>
            <a:pPr algn="r">
              <a:buNone/>
            </a:pPr>
            <a:r>
              <a:rPr lang="ru-RU" sz="2400" b="1" dirty="0" smtClean="0"/>
              <a:t>ГБУЗ СО «Тольяттинский противотуберкулезный диспансер»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15404" cy="626421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857892"/>
            <a:ext cx="500066" cy="44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857892"/>
            <a:ext cx="500066" cy="44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5857892"/>
            <a:ext cx="500066" cy="44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5857892"/>
            <a:ext cx="500066" cy="44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Количество очагов туберкулезной инфекции за 2017год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2296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00702"/>
            <a:ext cx="1117023" cy="10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-1-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agiraclub.ru/images/bagiraclub/2017/08/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929198"/>
            <a:ext cx="2989180" cy="1494590"/>
          </a:xfrm>
          <a:prstGeom prst="rect">
            <a:avLst/>
          </a:prstGeom>
          <a:noFill/>
        </p:spPr>
      </p:pic>
      <p:pic>
        <p:nvPicPr>
          <p:cNvPr id="2050" name="Picture 2" descr="https://reklamasevproduction.s3.amazonaws.com/advt_photo/1313463/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5072098" cy="15850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Текущая дезинфекция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329642" cy="3571900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В комнате больного оставляют вещи, легко поддающиеся мытью, очистке, обеззараживанию. </a:t>
            </a:r>
          </a:p>
          <a:p>
            <a:r>
              <a:rPr lang="ru-RU" sz="2300" b="1" dirty="0" smtClean="0"/>
              <a:t>Квартиру ежедневно убирают ветошью, смоченной в мыльно-содовом или дезинфицирующем растворе, при открытых дверях и окнах. </a:t>
            </a:r>
          </a:p>
          <a:p>
            <a:r>
              <a:rPr lang="ru-RU" sz="2300" b="1" dirty="0" smtClean="0"/>
              <a:t>Уборочный инвентарь обеззараживают в отдельных емкостях после каждого их использования.</a:t>
            </a:r>
          </a:p>
          <a:p>
            <a:r>
              <a:rPr lang="ru-RU" sz="2300" b="1" dirty="0" smtClean="0"/>
              <a:t>После приема пищи посуду больного сначала обеззараживают, затем промывают в проточной воде. </a:t>
            </a:r>
          </a:p>
          <a:p>
            <a:r>
              <a:rPr lang="ru-RU" sz="2300" b="1" dirty="0" smtClean="0"/>
              <a:t>Грязное белье больного, спецодежду собирают в бак с плотно закрытой крышкой.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Заключительная дезинфекция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zaklyuchitelnaya-dezinfekts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Количество дезинфекций в очагах туберкулезной инфекции за 2017год</a:t>
            </a:r>
            <a:endParaRPr lang="ru-RU" sz="3600" dirty="0">
              <a:solidFill>
                <a:srgbClr val="7030A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401080" cy="490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935728"/>
            <a:ext cx="8607330" cy="479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14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76864" cy="2730227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b="1" cap="none" dirty="0"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441721" cy="129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564904"/>
            <a:ext cx="3717776" cy="248958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88640"/>
            <a:ext cx="6572264" cy="106613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1"/>
                </a:solidFill>
              </a:rPr>
              <a:t>        </a:t>
            </a:r>
            <a:br>
              <a:rPr lang="ru-RU" sz="6000" dirty="0" smtClean="0">
                <a:solidFill>
                  <a:schemeClr val="accent1"/>
                </a:solidFill>
              </a:rPr>
            </a:br>
            <a:r>
              <a:rPr lang="ru-RU" sz="6000" dirty="0" smtClean="0">
                <a:solidFill>
                  <a:schemeClr val="accent1"/>
                </a:solidFill>
              </a:rPr>
              <a:t>     Туберкулёз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3484218" cy="2364854"/>
          </a:xfrm>
          <a:prstGeom prst="rect">
            <a:avLst/>
          </a:prstGeom>
        </p:spPr>
      </p:pic>
      <p:pic>
        <p:nvPicPr>
          <p:cNvPr id="8" name="Рисунок 7" descr="IMG_01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6436" y="0"/>
            <a:ext cx="3317563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Пути заражения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4303"/>
            <a:ext cx="8040555" cy="45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962997" cy="86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784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7661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52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«…Медсестра – это ноги безногого, глаза – ослепшего, опора – ребёнку, источник знаний и уверенности для молодой матери, уста тех, кто слишком слаб или погружен в себя, чтобы говорить»</a:t>
            </a:r>
            <a:endParaRPr lang="ru-RU" sz="2800" b="1" dirty="0" smtClean="0"/>
          </a:p>
          <a:p>
            <a:r>
              <a:rPr lang="ru-RU" sz="2800" b="1" i="1" dirty="0" err="1" smtClean="0"/>
              <a:t>Вирджиния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Хендерсон</a:t>
            </a:r>
            <a:endParaRPr lang="ru-RU" sz="28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572140"/>
            <a:ext cx="714380" cy="63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DSCN18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87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643314"/>
            <a:ext cx="4177229" cy="288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N186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66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N19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71678"/>
            <a:ext cx="4500594" cy="315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5"/>
            <a:ext cx="857256" cy="76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pPr fontAlgn="base"/>
            <a:r>
              <a:rPr lang="ru-RU" sz="4000" dirty="0" smtClean="0">
                <a:solidFill>
                  <a:schemeClr val="accent1"/>
                </a:solidFill>
              </a:rPr>
              <a:t>Правила при общении с пациентами: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соблюдение этико-медицинских и </a:t>
            </a:r>
            <a:r>
              <a:rPr lang="ru-RU" b="1" dirty="0" err="1" smtClean="0"/>
              <a:t>деонтологических</a:t>
            </a:r>
            <a:r>
              <a:rPr lang="ru-RU" b="1" dirty="0" smtClean="0"/>
              <a:t> аспектов общения;</a:t>
            </a:r>
          </a:p>
          <a:p>
            <a:endParaRPr lang="ru-RU" b="1" dirty="0" smtClean="0"/>
          </a:p>
          <a:p>
            <a:r>
              <a:rPr lang="ru-RU" b="1" dirty="0" smtClean="0"/>
              <a:t>относиться к пациенту как к личности, имеющей право на активное участие в лечении, право на информацию, касающуюся здоровья и лечения, а также право принимать решения.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117023" cy="10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18305420.8443ore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3116"/>
            <a:ext cx="6500858" cy="3081889"/>
          </a:xfrm>
          <a:prstGeom prst="rect">
            <a:avLst/>
          </a:prstGeom>
        </p:spPr>
      </p:pic>
      <p:pic>
        <p:nvPicPr>
          <p:cNvPr id="6" name="Рисунок 5" descr="og_og_1474181263292722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2204">
            <a:off x="111657" y="232640"/>
            <a:ext cx="4155901" cy="2174922"/>
          </a:xfrm>
          <a:prstGeom prst="rect">
            <a:avLst/>
          </a:prstGeom>
        </p:spPr>
      </p:pic>
      <p:pic>
        <p:nvPicPr>
          <p:cNvPr id="4" name="Содержимое 3" descr="36ec4e58e2de660c0b9aa957c3c3e57f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4508" t="16892"/>
          <a:stretch>
            <a:fillRect/>
          </a:stretch>
        </p:blipFill>
        <p:spPr>
          <a:xfrm rot="179757">
            <a:off x="5227192" y="4594628"/>
            <a:ext cx="3655998" cy="2169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1"/>
                </a:solidFill>
              </a:rPr>
              <a:t>Очаг туберкулезной инфекции 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(эпидемиологический очаг туберкулеза)</a:t>
            </a:r>
            <a:endParaRPr lang="ru-RU" sz="3100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место пребывания источника зараженного микобактерий туберкулеза, как правило </a:t>
            </a:r>
            <a:r>
              <a:rPr lang="ru-RU" dirty="0" err="1" smtClean="0"/>
              <a:t>бактериовыделителя</a:t>
            </a:r>
            <a:r>
              <a:rPr lang="ru-RU" dirty="0" smtClean="0"/>
              <a:t> вместе с окружающими его людьми и обстановкой в тех пределах пространства и времени, в которых возможно возникновение новых заражений и заболеваний.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572140"/>
            <a:ext cx="1202359" cy="10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1216</TotalTime>
  <Words>262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Welcome</vt:lpstr>
      <vt:lpstr>Роль медицинской сестры в профилактике туберкулеза в очаге инфекции. </vt:lpstr>
      <vt:lpstr>              Туберкулёз</vt:lpstr>
      <vt:lpstr>Пути заражения</vt:lpstr>
      <vt:lpstr>Презентация PowerPoint</vt:lpstr>
      <vt:lpstr>Презентация PowerPoint</vt:lpstr>
      <vt:lpstr>Презентация PowerPoint</vt:lpstr>
      <vt:lpstr>Правила при общении с пациентами:</vt:lpstr>
      <vt:lpstr>Презентация PowerPoint</vt:lpstr>
      <vt:lpstr>Очаг туберкулезной инфекции  (эпидемиологический очаг туберкулеза)</vt:lpstr>
      <vt:lpstr>Презентация PowerPoint</vt:lpstr>
      <vt:lpstr>Количество очагов туберкулезной инфекции за 2017год </vt:lpstr>
      <vt:lpstr>Презентация PowerPoint</vt:lpstr>
      <vt:lpstr>Текущая дезинфекция</vt:lpstr>
      <vt:lpstr>Заключительная дезинфекция</vt:lpstr>
      <vt:lpstr>Количество дезинфекций в очагах туберкулезной инфекции за 2017год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СРООМС</cp:lastModifiedBy>
  <cp:revision>119</cp:revision>
  <dcterms:created xsi:type="dcterms:W3CDTF">2014-10-08T15:08:49Z</dcterms:created>
  <dcterms:modified xsi:type="dcterms:W3CDTF">2018-03-26T05:16:33Z</dcterms:modified>
</cp:coreProperties>
</file>