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78" r:id="rId3"/>
    <p:sldId id="264" r:id="rId4"/>
    <p:sldId id="265" r:id="rId5"/>
    <p:sldId id="274" r:id="rId6"/>
    <p:sldId id="275" r:id="rId7"/>
    <p:sldId id="280" r:id="rId8"/>
    <p:sldId id="267" r:id="rId9"/>
    <p:sldId id="272" r:id="rId10"/>
    <p:sldId id="27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38" autoAdjust="0"/>
  </p:normalViewPr>
  <p:slideViewPr>
    <p:cSldViewPr>
      <p:cViewPr>
        <p:scale>
          <a:sx n="77" d="100"/>
          <a:sy n="77" d="100"/>
        </p:scale>
        <p:origin x="-11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Лист1!$B$1</c:f>
              <c:strCache>
                <c:ptCount val="1"/>
                <c:pt idx="0">
                  <c:v>Столбец1</c:v>
                </c:pt>
              </c:strCache>
            </c:strRef>
          </c:tx>
          <c:dLbls>
            <c:showLegendKey val="0"/>
            <c:showVal val="1"/>
            <c:showCatName val="0"/>
            <c:showSerName val="0"/>
            <c:showPercent val="0"/>
            <c:showBubbleSize val="0"/>
            <c:showLeaderLines val="1"/>
          </c:dLbls>
          <c:cat>
            <c:strRef>
              <c:f>Лист1!$A$2:$A$5</c:f>
              <c:strCache>
                <c:ptCount val="4"/>
                <c:pt idx="0">
                  <c:v>уход за пациентом </c:v>
                </c:pt>
                <c:pt idx="1">
                  <c:v>профилактика пролежней</c:v>
                </c:pt>
                <c:pt idx="2">
                  <c:v>уход за раной</c:v>
                </c:pt>
                <c:pt idx="3">
                  <c:v>прочие вопросы</c:v>
                </c:pt>
              </c:strCache>
            </c:strRef>
          </c:cat>
          <c:val>
            <c:numRef>
              <c:f>Лист1!$B$2:$B$5</c:f>
              <c:numCache>
                <c:formatCode>General</c:formatCode>
                <c:ptCount val="4"/>
                <c:pt idx="0">
                  <c:v>255</c:v>
                </c:pt>
                <c:pt idx="1">
                  <c:v>49</c:v>
                </c:pt>
                <c:pt idx="2">
                  <c:v>4</c:v>
                </c:pt>
                <c:pt idx="3">
                  <c:v>12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D1F89-5CB6-40ED-B6BC-40F70A56A6B9}"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ru-RU"/>
        </a:p>
      </dgm:t>
    </dgm:pt>
    <dgm:pt modelId="{59FB5E15-7BD2-4DCD-8869-AA503E35F86A}">
      <dgm:prSet phldrT="[Текст]"/>
      <dgm:spPr/>
      <dgm:t>
        <a:bodyPr/>
        <a:lstStyle/>
        <a:p>
          <a:r>
            <a:rPr lang="ru-RU" dirty="0" smtClean="0"/>
            <a:t>«Школа пациента»</a:t>
          </a:r>
          <a:endParaRPr lang="ru-RU" dirty="0"/>
        </a:p>
      </dgm:t>
    </dgm:pt>
    <dgm:pt modelId="{1350E9E2-BE97-47DE-9713-66E5BDC3528D}" type="parTrans" cxnId="{583A0C41-8C24-467A-A209-9BACA2832CF6}">
      <dgm:prSet/>
      <dgm:spPr/>
      <dgm:t>
        <a:bodyPr/>
        <a:lstStyle/>
        <a:p>
          <a:endParaRPr lang="ru-RU"/>
        </a:p>
      </dgm:t>
    </dgm:pt>
    <dgm:pt modelId="{BEBE0ED1-8B42-4575-B8A6-09278E514739}" type="sibTrans" cxnId="{583A0C41-8C24-467A-A209-9BACA2832CF6}">
      <dgm:prSet/>
      <dgm:spPr/>
      <dgm:t>
        <a:bodyPr/>
        <a:lstStyle/>
        <a:p>
          <a:endParaRPr lang="ru-RU"/>
        </a:p>
      </dgm:t>
    </dgm:pt>
    <dgm:pt modelId="{60751B3A-39AE-4F9F-AE60-BD2301692D8E}">
      <dgm:prSet phldrT="[Текст]"/>
      <dgm:spPr/>
      <dgm:t>
        <a:bodyPr/>
        <a:lstStyle/>
        <a:p>
          <a:r>
            <a:rPr lang="ru-RU" dirty="0" smtClean="0"/>
            <a:t>Проводится ежемесячно</a:t>
          </a:r>
          <a:endParaRPr lang="ru-RU" dirty="0"/>
        </a:p>
      </dgm:t>
    </dgm:pt>
    <dgm:pt modelId="{DA4E8651-94C6-443C-8BF8-06F8F2AF277D}" type="parTrans" cxnId="{7B26E7A1-BF41-4C5A-90AA-932D55680139}">
      <dgm:prSet/>
      <dgm:spPr/>
      <dgm:t>
        <a:bodyPr/>
        <a:lstStyle/>
        <a:p>
          <a:endParaRPr lang="ru-RU"/>
        </a:p>
      </dgm:t>
    </dgm:pt>
    <dgm:pt modelId="{2668C7EF-7E93-4F71-814C-02CC5E059CAC}" type="sibTrans" cxnId="{7B26E7A1-BF41-4C5A-90AA-932D55680139}">
      <dgm:prSet/>
      <dgm:spPr/>
      <dgm:t>
        <a:bodyPr/>
        <a:lstStyle/>
        <a:p>
          <a:endParaRPr lang="ru-RU"/>
        </a:p>
      </dgm:t>
    </dgm:pt>
    <dgm:pt modelId="{E3AB5B1D-7E1B-4CA9-827C-15E1C66A9BE6}">
      <dgm:prSet phldrT="[Текст]"/>
      <dgm:spPr/>
      <dgm:t>
        <a:bodyPr/>
        <a:lstStyle/>
        <a:p>
          <a:r>
            <a:rPr lang="ru-RU" dirty="0" smtClean="0"/>
            <a:t>«Школа  для родственников»</a:t>
          </a:r>
          <a:endParaRPr lang="ru-RU" dirty="0"/>
        </a:p>
      </dgm:t>
    </dgm:pt>
    <dgm:pt modelId="{49E01BEB-8431-4BDA-AF64-9EF682D51125}" type="sibTrans" cxnId="{8CA9A2DB-91B9-4986-AA84-FC4F356AFDDB}">
      <dgm:prSet/>
      <dgm:spPr/>
      <dgm:t>
        <a:bodyPr/>
        <a:lstStyle/>
        <a:p>
          <a:endParaRPr lang="ru-RU"/>
        </a:p>
      </dgm:t>
    </dgm:pt>
    <dgm:pt modelId="{8B6CB256-1748-499D-820A-6D9057F377A3}" type="parTrans" cxnId="{8CA9A2DB-91B9-4986-AA84-FC4F356AFDDB}">
      <dgm:prSet/>
      <dgm:spPr/>
      <dgm:t>
        <a:bodyPr/>
        <a:lstStyle/>
        <a:p>
          <a:endParaRPr lang="ru-RU"/>
        </a:p>
      </dgm:t>
    </dgm:pt>
    <dgm:pt modelId="{D66A994C-025D-4314-B4D9-2F62A191B2C9}">
      <dgm:prSet phldrT="[Текст]"/>
      <dgm:spPr/>
      <dgm:t>
        <a:bodyPr/>
        <a:lstStyle/>
        <a:p>
          <a:r>
            <a:rPr lang="ru-RU" dirty="0" smtClean="0"/>
            <a:t>Проводится еженедельно</a:t>
          </a:r>
          <a:endParaRPr lang="ru-RU" dirty="0"/>
        </a:p>
      </dgm:t>
    </dgm:pt>
    <dgm:pt modelId="{E4C887A9-3FAD-4741-A866-BD0D004B6D09}" type="sibTrans" cxnId="{A10B695B-432C-4015-A505-C2AA182C0E80}">
      <dgm:prSet/>
      <dgm:spPr/>
      <dgm:t>
        <a:bodyPr/>
        <a:lstStyle/>
        <a:p>
          <a:endParaRPr lang="ru-RU"/>
        </a:p>
      </dgm:t>
    </dgm:pt>
    <dgm:pt modelId="{E96117C2-F2DE-47E2-BA79-2B52D507A370}" type="parTrans" cxnId="{A10B695B-432C-4015-A505-C2AA182C0E80}">
      <dgm:prSet/>
      <dgm:spPr/>
      <dgm:t>
        <a:bodyPr/>
        <a:lstStyle/>
        <a:p>
          <a:endParaRPr lang="ru-RU"/>
        </a:p>
      </dgm:t>
    </dgm:pt>
    <dgm:pt modelId="{D5DF709A-E287-4B89-81B4-D0CA4C828E95}" type="pres">
      <dgm:prSet presAssocID="{3EFD1F89-5CB6-40ED-B6BC-40F70A56A6B9}" presName="linear" presStyleCnt="0">
        <dgm:presLayoutVars>
          <dgm:animLvl val="lvl"/>
          <dgm:resizeHandles val="exact"/>
        </dgm:presLayoutVars>
      </dgm:prSet>
      <dgm:spPr/>
      <dgm:t>
        <a:bodyPr/>
        <a:lstStyle/>
        <a:p>
          <a:endParaRPr lang="ru-RU"/>
        </a:p>
      </dgm:t>
    </dgm:pt>
    <dgm:pt modelId="{C4B629F1-09BB-4E10-90FD-9728A0DABFBE}" type="pres">
      <dgm:prSet presAssocID="{59FB5E15-7BD2-4DCD-8869-AA503E35F86A}" presName="parentText" presStyleLbl="node1" presStyleIdx="0" presStyleCnt="2">
        <dgm:presLayoutVars>
          <dgm:chMax val="0"/>
          <dgm:bulletEnabled val="1"/>
        </dgm:presLayoutVars>
      </dgm:prSet>
      <dgm:spPr/>
      <dgm:t>
        <a:bodyPr/>
        <a:lstStyle/>
        <a:p>
          <a:endParaRPr lang="ru-RU"/>
        </a:p>
      </dgm:t>
    </dgm:pt>
    <dgm:pt modelId="{456E8AC6-0EA8-4BE9-81AF-1F3C3F068DEC}" type="pres">
      <dgm:prSet presAssocID="{59FB5E15-7BD2-4DCD-8869-AA503E35F86A}" presName="childText" presStyleLbl="revTx" presStyleIdx="0" presStyleCnt="2">
        <dgm:presLayoutVars>
          <dgm:bulletEnabled val="1"/>
        </dgm:presLayoutVars>
      </dgm:prSet>
      <dgm:spPr/>
      <dgm:t>
        <a:bodyPr/>
        <a:lstStyle/>
        <a:p>
          <a:endParaRPr lang="ru-RU"/>
        </a:p>
      </dgm:t>
    </dgm:pt>
    <dgm:pt modelId="{5B4CA468-1C59-436A-8873-908D7ACB9B36}" type="pres">
      <dgm:prSet presAssocID="{E3AB5B1D-7E1B-4CA9-827C-15E1C66A9BE6}" presName="parentText" presStyleLbl="node1" presStyleIdx="1" presStyleCnt="2">
        <dgm:presLayoutVars>
          <dgm:chMax val="0"/>
          <dgm:bulletEnabled val="1"/>
        </dgm:presLayoutVars>
      </dgm:prSet>
      <dgm:spPr/>
      <dgm:t>
        <a:bodyPr/>
        <a:lstStyle/>
        <a:p>
          <a:endParaRPr lang="ru-RU"/>
        </a:p>
      </dgm:t>
    </dgm:pt>
    <dgm:pt modelId="{3D875350-AB42-48FE-A400-B33D6A56FF8A}" type="pres">
      <dgm:prSet presAssocID="{E3AB5B1D-7E1B-4CA9-827C-15E1C66A9BE6}" presName="childText" presStyleLbl="revTx" presStyleIdx="1" presStyleCnt="2">
        <dgm:presLayoutVars>
          <dgm:bulletEnabled val="1"/>
        </dgm:presLayoutVars>
      </dgm:prSet>
      <dgm:spPr/>
      <dgm:t>
        <a:bodyPr/>
        <a:lstStyle/>
        <a:p>
          <a:endParaRPr lang="ru-RU"/>
        </a:p>
      </dgm:t>
    </dgm:pt>
  </dgm:ptLst>
  <dgm:cxnLst>
    <dgm:cxn modelId="{7B26E7A1-BF41-4C5A-90AA-932D55680139}" srcId="{E3AB5B1D-7E1B-4CA9-827C-15E1C66A9BE6}" destId="{60751B3A-39AE-4F9F-AE60-BD2301692D8E}" srcOrd="0" destOrd="0" parTransId="{DA4E8651-94C6-443C-8BF8-06F8F2AF277D}" sibTransId="{2668C7EF-7E93-4F71-814C-02CC5E059CAC}"/>
    <dgm:cxn modelId="{E4E87E39-3735-4EDA-AD75-4D946162AC0B}" type="presOf" srcId="{3EFD1F89-5CB6-40ED-B6BC-40F70A56A6B9}" destId="{D5DF709A-E287-4B89-81B4-D0CA4C828E95}" srcOrd="0" destOrd="0" presId="urn:microsoft.com/office/officeart/2005/8/layout/vList2"/>
    <dgm:cxn modelId="{48E69337-24B4-442D-997F-DB9C95CB5D44}" type="presOf" srcId="{60751B3A-39AE-4F9F-AE60-BD2301692D8E}" destId="{3D875350-AB42-48FE-A400-B33D6A56FF8A}" srcOrd="0" destOrd="0" presId="urn:microsoft.com/office/officeart/2005/8/layout/vList2"/>
    <dgm:cxn modelId="{A10B695B-432C-4015-A505-C2AA182C0E80}" srcId="{59FB5E15-7BD2-4DCD-8869-AA503E35F86A}" destId="{D66A994C-025D-4314-B4D9-2F62A191B2C9}" srcOrd="0" destOrd="0" parTransId="{E96117C2-F2DE-47E2-BA79-2B52D507A370}" sibTransId="{E4C887A9-3FAD-4741-A866-BD0D004B6D09}"/>
    <dgm:cxn modelId="{3C056F23-6015-4A80-8452-2473D9FE6CB7}" type="presOf" srcId="{59FB5E15-7BD2-4DCD-8869-AA503E35F86A}" destId="{C4B629F1-09BB-4E10-90FD-9728A0DABFBE}" srcOrd="0" destOrd="0" presId="urn:microsoft.com/office/officeart/2005/8/layout/vList2"/>
    <dgm:cxn modelId="{583A0C41-8C24-467A-A209-9BACA2832CF6}" srcId="{3EFD1F89-5CB6-40ED-B6BC-40F70A56A6B9}" destId="{59FB5E15-7BD2-4DCD-8869-AA503E35F86A}" srcOrd="0" destOrd="0" parTransId="{1350E9E2-BE97-47DE-9713-66E5BDC3528D}" sibTransId="{BEBE0ED1-8B42-4575-B8A6-09278E514739}"/>
    <dgm:cxn modelId="{8CA9A2DB-91B9-4986-AA84-FC4F356AFDDB}" srcId="{3EFD1F89-5CB6-40ED-B6BC-40F70A56A6B9}" destId="{E3AB5B1D-7E1B-4CA9-827C-15E1C66A9BE6}" srcOrd="1" destOrd="0" parTransId="{8B6CB256-1748-499D-820A-6D9057F377A3}" sibTransId="{49E01BEB-8431-4BDA-AF64-9EF682D51125}"/>
    <dgm:cxn modelId="{0E7187EB-851F-432B-95AB-5DFDBF64B215}" type="presOf" srcId="{D66A994C-025D-4314-B4D9-2F62A191B2C9}" destId="{456E8AC6-0EA8-4BE9-81AF-1F3C3F068DEC}" srcOrd="0" destOrd="0" presId="urn:microsoft.com/office/officeart/2005/8/layout/vList2"/>
    <dgm:cxn modelId="{A13405CA-DB4B-4BF5-A0B4-E1645B9C2A76}" type="presOf" srcId="{E3AB5B1D-7E1B-4CA9-827C-15E1C66A9BE6}" destId="{5B4CA468-1C59-436A-8873-908D7ACB9B36}" srcOrd="0" destOrd="0" presId="urn:microsoft.com/office/officeart/2005/8/layout/vList2"/>
    <dgm:cxn modelId="{8060B592-908D-49D7-A42F-9FF0CA833ADE}" type="presParOf" srcId="{D5DF709A-E287-4B89-81B4-D0CA4C828E95}" destId="{C4B629F1-09BB-4E10-90FD-9728A0DABFBE}" srcOrd="0" destOrd="0" presId="urn:microsoft.com/office/officeart/2005/8/layout/vList2"/>
    <dgm:cxn modelId="{C3C7BA42-A146-42D7-9429-4BF5B8E9E8F2}" type="presParOf" srcId="{D5DF709A-E287-4B89-81B4-D0CA4C828E95}" destId="{456E8AC6-0EA8-4BE9-81AF-1F3C3F068DEC}" srcOrd="1" destOrd="0" presId="urn:microsoft.com/office/officeart/2005/8/layout/vList2"/>
    <dgm:cxn modelId="{699A1519-2D79-44B9-8E53-538736C2BEDF}" type="presParOf" srcId="{D5DF709A-E287-4B89-81B4-D0CA4C828E95}" destId="{5B4CA468-1C59-436A-8873-908D7ACB9B36}" srcOrd="2" destOrd="0" presId="urn:microsoft.com/office/officeart/2005/8/layout/vList2"/>
    <dgm:cxn modelId="{45C751FF-0E8C-407C-B518-7259E32777BC}" type="presParOf" srcId="{D5DF709A-E287-4B89-81B4-D0CA4C828E95}" destId="{3D875350-AB42-48FE-A400-B33D6A56FF8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629F1-09BB-4E10-90FD-9728A0DABFBE}">
      <dsp:nvSpPr>
        <dsp:cNvPr id="0" name=""/>
        <dsp:cNvSpPr/>
      </dsp:nvSpPr>
      <dsp:spPr>
        <a:xfrm>
          <a:off x="0" y="46004"/>
          <a:ext cx="6196013" cy="1368900"/>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smtClean="0"/>
            <a:t>«Школа пациента»</a:t>
          </a:r>
          <a:endParaRPr lang="ru-RU" sz="3600" kern="1200" dirty="0"/>
        </a:p>
      </dsp:txBody>
      <dsp:txXfrm>
        <a:off x="66824" y="112828"/>
        <a:ext cx="6062365" cy="1235252"/>
      </dsp:txXfrm>
    </dsp:sp>
    <dsp:sp modelId="{456E8AC6-0EA8-4BE9-81AF-1F3C3F068DEC}">
      <dsp:nvSpPr>
        <dsp:cNvPr id="0" name=""/>
        <dsp:cNvSpPr/>
      </dsp:nvSpPr>
      <dsp:spPr>
        <a:xfrm>
          <a:off x="0" y="1414904"/>
          <a:ext cx="619601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ru-RU" sz="2800" kern="1200" dirty="0" smtClean="0"/>
            <a:t>Проводится еженедельно</a:t>
          </a:r>
          <a:endParaRPr lang="ru-RU" sz="2800" kern="1200" dirty="0"/>
        </a:p>
      </dsp:txBody>
      <dsp:txXfrm>
        <a:off x="0" y="1414904"/>
        <a:ext cx="6196013" cy="596160"/>
      </dsp:txXfrm>
    </dsp:sp>
    <dsp:sp modelId="{5B4CA468-1C59-436A-8873-908D7ACB9B36}">
      <dsp:nvSpPr>
        <dsp:cNvPr id="0" name=""/>
        <dsp:cNvSpPr/>
      </dsp:nvSpPr>
      <dsp:spPr>
        <a:xfrm>
          <a:off x="0" y="2011065"/>
          <a:ext cx="6196013" cy="1368900"/>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smtClean="0"/>
            <a:t>«Школа  для родственников»</a:t>
          </a:r>
          <a:endParaRPr lang="ru-RU" sz="3600" kern="1200" dirty="0"/>
        </a:p>
      </dsp:txBody>
      <dsp:txXfrm>
        <a:off x="66824" y="2077889"/>
        <a:ext cx="6062365" cy="1235252"/>
      </dsp:txXfrm>
    </dsp:sp>
    <dsp:sp modelId="{3D875350-AB42-48FE-A400-B33D6A56FF8A}">
      <dsp:nvSpPr>
        <dsp:cNvPr id="0" name=""/>
        <dsp:cNvSpPr/>
      </dsp:nvSpPr>
      <dsp:spPr>
        <a:xfrm>
          <a:off x="0" y="3379964"/>
          <a:ext cx="619601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ru-RU" sz="2800" kern="1200" dirty="0" smtClean="0"/>
            <a:t>Проводится ежемесячно</a:t>
          </a:r>
          <a:endParaRPr lang="ru-RU" sz="2800" kern="1200" dirty="0"/>
        </a:p>
      </dsp:txBody>
      <dsp:txXfrm>
        <a:off x="0" y="3379964"/>
        <a:ext cx="6196013"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E1F9D-B40B-48B6-BC74-E4CB8359E5F7}" type="datetimeFigureOut">
              <a:rPr lang="ru-RU" smtClean="0"/>
              <a:t>27.04.2018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1F801-91B8-4B90-B37D-83E131AA045A}" type="slidenum">
              <a:rPr lang="ru-RU" smtClean="0"/>
              <a:t>‹#›</a:t>
            </a:fld>
            <a:endParaRPr lang="ru-RU"/>
          </a:p>
        </p:txBody>
      </p:sp>
    </p:spTree>
    <p:extLst>
      <p:ext uri="{BB962C8B-B14F-4D97-AF65-F5344CB8AC3E}">
        <p14:creationId xmlns:p14="http://schemas.microsoft.com/office/powerpoint/2010/main" val="149132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algn="ctr" eaLnBrk="0" fontAlgn="base" hangingPunct="0">
              <a:spcBef>
                <a:spcPct val="0"/>
              </a:spcBef>
              <a:spcAft>
                <a:spcPct val="0"/>
              </a:spcAft>
              <a:defRPr sz="2400" baseline="-25000">
                <a:solidFill>
                  <a:schemeClr val="tx1"/>
                </a:solidFill>
                <a:latin typeface="Arial" charset="0"/>
              </a:defRPr>
            </a:lvl6pPr>
            <a:lvl7pPr marL="2971800" indent="-228600" algn="ctr" eaLnBrk="0" fontAlgn="base" hangingPunct="0">
              <a:spcBef>
                <a:spcPct val="0"/>
              </a:spcBef>
              <a:spcAft>
                <a:spcPct val="0"/>
              </a:spcAft>
              <a:defRPr sz="2400" baseline="-25000">
                <a:solidFill>
                  <a:schemeClr val="tx1"/>
                </a:solidFill>
                <a:latin typeface="Arial" charset="0"/>
              </a:defRPr>
            </a:lvl7pPr>
            <a:lvl8pPr marL="3429000" indent="-228600" algn="ctr" eaLnBrk="0" fontAlgn="base" hangingPunct="0">
              <a:spcBef>
                <a:spcPct val="0"/>
              </a:spcBef>
              <a:spcAft>
                <a:spcPct val="0"/>
              </a:spcAft>
              <a:defRPr sz="2400" baseline="-25000">
                <a:solidFill>
                  <a:schemeClr val="tx1"/>
                </a:solidFill>
                <a:latin typeface="Arial" charset="0"/>
              </a:defRPr>
            </a:lvl8pPr>
            <a:lvl9pPr marL="3886200" indent="-228600" algn="ctr" eaLnBrk="0" fontAlgn="base" hangingPunct="0">
              <a:spcBef>
                <a:spcPct val="0"/>
              </a:spcBef>
              <a:spcAft>
                <a:spcPct val="0"/>
              </a:spcAft>
              <a:defRPr sz="2400" baseline="-25000">
                <a:solidFill>
                  <a:schemeClr val="tx1"/>
                </a:solidFill>
                <a:latin typeface="Arial" charset="0"/>
              </a:defRPr>
            </a:lvl9pPr>
          </a:lstStyle>
          <a:p>
            <a:pPr eaLnBrk="1" hangingPunct="1"/>
            <a:fld id="{D65A1286-26C1-40DA-9ECF-7DB2CB8D0864}" type="slidenum">
              <a:rPr lang="en-US" altLang="ru-RU" sz="1200" baseline="0">
                <a:solidFill>
                  <a:prstClr val="black"/>
                </a:solidFill>
              </a:rPr>
              <a:pPr eaLnBrk="1" hangingPunct="1"/>
              <a:t>1</a:t>
            </a:fld>
            <a:endParaRPr lang="en-US" altLang="ru-RU" sz="1200" baseline="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Я представляю государственное бюджетное учреждение здравоохранения «Самарский областной клинический онкологический диспансер», который является основным подразделением, координирующим деятельность онкологической службы Самарской области,  и оказывает специализированную, высокотехнологичную медицинскую помощь населению. </a:t>
            </a:r>
          </a:p>
        </p:txBody>
      </p:sp>
      <p:sp>
        <p:nvSpPr>
          <p:cNvPr id="4" name="Номер слайда 3"/>
          <p:cNvSpPr>
            <a:spLocks noGrp="1"/>
          </p:cNvSpPr>
          <p:nvPr>
            <p:ph type="sldNum" sz="quarter" idx="10"/>
          </p:nvPr>
        </p:nvSpPr>
        <p:spPr/>
        <p:txBody>
          <a:bodyPr/>
          <a:lstStyle/>
          <a:p>
            <a:fld id="{3E3C45C1-5222-4910-A0F8-518FA5157CDB}" type="slidenum">
              <a:rPr lang="ru-RU" smtClean="0"/>
              <a:t>2</a:t>
            </a:fld>
            <a:endParaRPr lang="ru-RU"/>
          </a:p>
        </p:txBody>
      </p:sp>
    </p:spTree>
    <p:extLst>
      <p:ext uri="{BB962C8B-B14F-4D97-AF65-F5344CB8AC3E}">
        <p14:creationId xmlns:p14="http://schemas.microsoft.com/office/powerpoint/2010/main" val="362074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Важным элементом работы онкологической  медицинской сестры  это обучение, или сестринская педагогика, включает в себя преподавательскую деятельность медицинских сестер и организацию обучения больных и их родственников Очень  важна сестринская педагогика в рамках  обучения пациентов, так как </a:t>
            </a:r>
            <a:r>
              <a:rPr lang="ru-RU" dirty="0" err="1" smtClean="0"/>
              <a:t>окологические</a:t>
            </a:r>
            <a:r>
              <a:rPr lang="ru-RU" dirty="0" smtClean="0"/>
              <a:t> операции часто приводят к </a:t>
            </a:r>
            <a:r>
              <a:rPr lang="ru-RU" dirty="0" err="1" smtClean="0"/>
              <a:t>инвалидизации</a:t>
            </a:r>
            <a:r>
              <a:rPr lang="ru-RU" dirty="0" smtClean="0"/>
              <a:t> пациентов.</a:t>
            </a:r>
          </a:p>
          <a:p>
            <a:r>
              <a:rPr lang="ru-RU" dirty="0" smtClean="0"/>
              <a:t>Медицинские сестры проводят школы В ГБУЗ СОКОД по направлением:</a:t>
            </a:r>
          </a:p>
          <a:p>
            <a:r>
              <a:rPr lang="ru-RU" dirty="0" smtClean="0"/>
              <a:t>1.	Работа с пациентом</a:t>
            </a:r>
          </a:p>
          <a:p>
            <a:r>
              <a:rPr lang="ru-RU" dirty="0" smtClean="0"/>
              <a:t>2.	Работа с родственниками</a:t>
            </a:r>
          </a:p>
          <a:p>
            <a:endParaRPr lang="ru-RU" dirty="0"/>
          </a:p>
        </p:txBody>
      </p:sp>
      <p:sp>
        <p:nvSpPr>
          <p:cNvPr id="4" name="Номер слайда 3"/>
          <p:cNvSpPr>
            <a:spLocks noGrp="1"/>
          </p:cNvSpPr>
          <p:nvPr>
            <p:ph type="sldNum" sz="quarter" idx="10"/>
          </p:nvPr>
        </p:nvSpPr>
        <p:spPr/>
        <p:txBody>
          <a:bodyPr/>
          <a:lstStyle/>
          <a:p>
            <a:fld id="{E681F801-91B8-4B90-B37D-83E131AA045A}" type="slidenum">
              <a:rPr lang="ru-RU" smtClean="0"/>
              <a:t>3</a:t>
            </a:fld>
            <a:endParaRPr lang="ru-RU"/>
          </a:p>
        </p:txBody>
      </p:sp>
    </p:spTree>
    <p:extLst>
      <p:ext uri="{BB962C8B-B14F-4D97-AF65-F5344CB8AC3E}">
        <p14:creationId xmlns:p14="http://schemas.microsoft.com/office/powerpoint/2010/main" val="88958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основным направлениям:</a:t>
            </a:r>
          </a:p>
          <a:p>
            <a:r>
              <a:rPr lang="ru-RU" dirty="0" smtClean="0"/>
              <a:t>1.	Школа по уходу за послеоперационной раной в домашних условиях;</a:t>
            </a:r>
          </a:p>
          <a:p>
            <a:r>
              <a:rPr lang="ru-RU" dirty="0" smtClean="0"/>
              <a:t>2.	Школа по профилактике пролежней в домашних условиях;</a:t>
            </a:r>
          </a:p>
          <a:p>
            <a:r>
              <a:rPr lang="ru-RU" dirty="0" smtClean="0"/>
              <a:t>3.	Школа по уходу за пациентом: </a:t>
            </a:r>
          </a:p>
          <a:p>
            <a:r>
              <a:rPr lang="ru-RU" dirty="0" smtClean="0"/>
              <a:t>	помощь в приеме пищи (кормление);</a:t>
            </a:r>
          </a:p>
          <a:p>
            <a:r>
              <a:rPr lang="ru-RU" dirty="0" smtClean="0"/>
              <a:t>	измерение температуры тела, контроль за приемом лекарств;</a:t>
            </a:r>
          </a:p>
          <a:p>
            <a:r>
              <a:rPr lang="ru-RU" dirty="0" smtClean="0"/>
              <a:t>	обучение навыкам самообслуживания.</a:t>
            </a:r>
          </a:p>
          <a:p>
            <a:endParaRPr lang="ru-RU" dirty="0"/>
          </a:p>
        </p:txBody>
      </p:sp>
      <p:sp>
        <p:nvSpPr>
          <p:cNvPr id="4" name="Номер слайда 3"/>
          <p:cNvSpPr>
            <a:spLocks noGrp="1"/>
          </p:cNvSpPr>
          <p:nvPr>
            <p:ph type="sldNum" sz="quarter" idx="10"/>
          </p:nvPr>
        </p:nvSpPr>
        <p:spPr/>
        <p:txBody>
          <a:bodyPr/>
          <a:lstStyle/>
          <a:p>
            <a:fld id="{E681F801-91B8-4B90-B37D-83E131AA045A}" type="slidenum">
              <a:rPr lang="ru-RU" smtClean="0"/>
              <a:t>4</a:t>
            </a:fld>
            <a:endParaRPr lang="ru-RU"/>
          </a:p>
        </p:txBody>
      </p:sp>
    </p:spTree>
    <p:extLst>
      <p:ext uri="{BB962C8B-B14F-4D97-AF65-F5344CB8AC3E}">
        <p14:creationId xmlns:p14="http://schemas.microsoft.com/office/powerpoint/2010/main" val="376797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После посещения школы все пациенты получают  для закрепления в памяти необходимой информации  получают листки памятки, которые содержат информацию по актуальной для пациента проблеме, с которой мы хотим помочь ему справиться вне стен диспансера. Но не смотря</a:t>
            </a:r>
            <a:r>
              <a:rPr lang="ru-RU" baseline="0" dirty="0" smtClean="0"/>
              <a:t> на все это у пациентов и их родственников часто возникают вопросы по качеству ухода на дому. В течении длительного времени этот вопрос они могли задать только при личном контакте с медицинскими работниками, что не всегда удобно по тем или иным причинам.</a:t>
            </a:r>
            <a:endParaRPr lang="ru-RU" dirty="0"/>
          </a:p>
        </p:txBody>
      </p:sp>
      <p:sp>
        <p:nvSpPr>
          <p:cNvPr id="4" name="Номер слайда 3"/>
          <p:cNvSpPr>
            <a:spLocks noGrp="1"/>
          </p:cNvSpPr>
          <p:nvPr>
            <p:ph type="sldNum" sz="quarter" idx="10"/>
          </p:nvPr>
        </p:nvSpPr>
        <p:spPr/>
        <p:txBody>
          <a:bodyPr/>
          <a:lstStyle/>
          <a:p>
            <a:fld id="{E681F801-91B8-4B90-B37D-83E131AA045A}" type="slidenum">
              <a:rPr lang="ru-RU" smtClean="0"/>
              <a:t>5</a:t>
            </a:fld>
            <a:endParaRPr lang="ru-RU"/>
          </a:p>
        </p:txBody>
      </p:sp>
    </p:spTree>
    <p:extLst>
      <p:ext uri="{BB962C8B-B14F-4D97-AF65-F5344CB8AC3E}">
        <p14:creationId xmlns:p14="http://schemas.microsoft.com/office/powerpoint/2010/main" val="70090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Современные технологии позволяют проводить группы поддержки и через интернет в режиме реального времени. Не все нуждающиеся в эмоциональной поддержке и совете по уходу за пациентом могут приехать в диспансер и получить ответ на интересующий вопрос. Причин для этого много, например, неспособность некоторых больных выйти из дома или невозможность для их родственников оставить на несколько часов больного без помощи. Для реализации непрерывной связи с пациентами или  родственниками нуждающихся в уходе на дому за пациентами была создана в 2016 году «Школа он-</a:t>
            </a:r>
            <a:r>
              <a:rPr lang="ru-RU" dirty="0" err="1" smtClean="0"/>
              <a:t>лайн</a:t>
            </a:r>
            <a:r>
              <a:rPr lang="ru-RU" dirty="0" smtClean="0"/>
              <a:t>». На вопросы в реальном времени отвечает старшая медицинская сестра учебно-методического кабинета диспансера.  Специальное программное обеспечение позволяет гарантировать конфиденциальность частной информации.</a:t>
            </a:r>
            <a:endParaRPr lang="ru-RU" dirty="0"/>
          </a:p>
        </p:txBody>
      </p:sp>
      <p:sp>
        <p:nvSpPr>
          <p:cNvPr id="4" name="Номер слайда 3"/>
          <p:cNvSpPr>
            <a:spLocks noGrp="1"/>
          </p:cNvSpPr>
          <p:nvPr>
            <p:ph type="sldNum" sz="quarter" idx="10"/>
          </p:nvPr>
        </p:nvSpPr>
        <p:spPr/>
        <p:txBody>
          <a:bodyPr/>
          <a:lstStyle/>
          <a:p>
            <a:fld id="{E681F801-91B8-4B90-B37D-83E131AA045A}" type="slidenum">
              <a:rPr lang="ru-RU" smtClean="0"/>
              <a:t>6</a:t>
            </a:fld>
            <a:endParaRPr lang="ru-RU"/>
          </a:p>
        </p:txBody>
      </p:sp>
    </p:spTree>
    <p:extLst>
      <p:ext uri="{BB962C8B-B14F-4D97-AF65-F5344CB8AC3E}">
        <p14:creationId xmlns:p14="http://schemas.microsoft.com/office/powerpoint/2010/main" val="183753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сайте имеется информация подробная о том как задать вопрос он-</a:t>
            </a:r>
            <a:r>
              <a:rPr lang="ru-RU" dirty="0" err="1" smtClean="0"/>
              <a:t>лайн</a:t>
            </a:r>
            <a:r>
              <a:rPr lang="ru-RU" dirty="0" smtClean="0"/>
              <a:t>. </a:t>
            </a:r>
            <a:endParaRPr lang="ru-RU" dirty="0"/>
          </a:p>
        </p:txBody>
      </p:sp>
      <p:sp>
        <p:nvSpPr>
          <p:cNvPr id="4" name="Номер слайда 3"/>
          <p:cNvSpPr>
            <a:spLocks noGrp="1"/>
          </p:cNvSpPr>
          <p:nvPr>
            <p:ph type="sldNum" sz="quarter" idx="10"/>
          </p:nvPr>
        </p:nvSpPr>
        <p:spPr/>
        <p:txBody>
          <a:bodyPr/>
          <a:lstStyle/>
          <a:p>
            <a:fld id="{E681F801-91B8-4B90-B37D-83E131AA045A}" type="slidenum">
              <a:rPr lang="ru-RU" smtClean="0"/>
              <a:t>7</a:t>
            </a:fld>
            <a:endParaRPr lang="ru-RU"/>
          </a:p>
        </p:txBody>
      </p:sp>
    </p:spTree>
    <p:extLst>
      <p:ext uri="{BB962C8B-B14F-4D97-AF65-F5344CB8AC3E}">
        <p14:creationId xmlns:p14="http://schemas.microsoft.com/office/powerpoint/2010/main" val="183753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 217 было 320 обращения пациентов и их родственников по вопросам: уход за пациентам, чаще всего конечно задают вопросы по </a:t>
            </a:r>
            <a:r>
              <a:rPr lang="ru-RU" dirty="0" err="1" smtClean="0"/>
              <a:t>спецуфическому</a:t>
            </a:r>
            <a:r>
              <a:rPr lang="ru-RU" dirty="0" smtClean="0"/>
              <a:t> уходу за пациентами, получающими лучевую терапию. ХТО</a:t>
            </a:r>
            <a:endParaRPr lang="ru-RU" dirty="0"/>
          </a:p>
        </p:txBody>
      </p:sp>
      <p:sp>
        <p:nvSpPr>
          <p:cNvPr id="4" name="Номер слайда 3"/>
          <p:cNvSpPr>
            <a:spLocks noGrp="1"/>
          </p:cNvSpPr>
          <p:nvPr>
            <p:ph type="sldNum" sz="quarter" idx="10"/>
          </p:nvPr>
        </p:nvSpPr>
        <p:spPr/>
        <p:txBody>
          <a:bodyPr/>
          <a:lstStyle/>
          <a:p>
            <a:fld id="{E681F801-91B8-4B90-B37D-83E131AA045A}" type="slidenum">
              <a:rPr lang="ru-RU" smtClean="0"/>
              <a:t>8</a:t>
            </a:fld>
            <a:endParaRPr lang="ru-RU"/>
          </a:p>
        </p:txBody>
      </p:sp>
    </p:spTree>
    <p:extLst>
      <p:ext uri="{BB962C8B-B14F-4D97-AF65-F5344CB8AC3E}">
        <p14:creationId xmlns:p14="http://schemas.microsoft.com/office/powerpoint/2010/main" val="152890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Он-</a:t>
            </a:r>
            <a:r>
              <a:rPr lang="ru-RU" dirty="0" err="1" smtClean="0"/>
              <a:t>лайн</a:t>
            </a:r>
            <a:r>
              <a:rPr lang="ru-RU" dirty="0" smtClean="0"/>
              <a:t> </a:t>
            </a:r>
            <a:r>
              <a:rPr lang="ru-RU" dirty="0" err="1" smtClean="0"/>
              <a:t>крнсультирование</a:t>
            </a:r>
            <a:r>
              <a:rPr lang="ru-RU" dirty="0" smtClean="0"/>
              <a:t> необходимо для пациентов онкологического профиля. Не все вопросы, которые беспокоят</a:t>
            </a:r>
            <a:r>
              <a:rPr lang="ru-RU" baseline="0" dirty="0" smtClean="0"/>
              <a:t> пациента он может задать напрямую медицинскому работнику. Через он-</a:t>
            </a:r>
            <a:r>
              <a:rPr lang="ru-RU" baseline="0" dirty="0" err="1" smtClean="0"/>
              <a:t>лайн</a:t>
            </a:r>
            <a:r>
              <a:rPr lang="ru-RU" baseline="0" dirty="0" smtClean="0"/>
              <a:t> консультирование очень легко задавать самые так называемые щекотливые вопросы, которые касаются разных сфер ухода. Очень часто пациенты </a:t>
            </a:r>
            <a:r>
              <a:rPr lang="ru-RU" baseline="0" dirty="0" err="1" smtClean="0"/>
              <a:t>стестняются</a:t>
            </a:r>
            <a:r>
              <a:rPr lang="ru-RU" baseline="0" dirty="0" smtClean="0"/>
              <a:t> задавать вопросы медицинским сестрам при школах ухода, боясь выглядеть глупо в глазах других пациентов и </a:t>
            </a:r>
            <a:r>
              <a:rPr lang="ru-RU" baseline="0" dirty="0" err="1" smtClean="0"/>
              <a:t>мед.работников</a:t>
            </a:r>
            <a:r>
              <a:rPr lang="ru-RU" baseline="0" dirty="0" smtClean="0"/>
              <a:t>. И опять тут помогает он-</a:t>
            </a:r>
            <a:r>
              <a:rPr lang="ru-RU" baseline="0" dirty="0" err="1" smtClean="0"/>
              <a:t>лайн</a:t>
            </a:r>
            <a:r>
              <a:rPr lang="ru-RU" baseline="0" dirty="0" smtClean="0"/>
              <a:t> консультирование. Иногда  пациент выписывается без необходимости ухода, но онкологические заболевания часто приводят в дальнейшем к такой необходимости и у </a:t>
            </a:r>
            <a:r>
              <a:rPr lang="ru-RU" baseline="0" dirty="0" err="1" smtClean="0"/>
              <a:t>родственникиков</a:t>
            </a:r>
            <a:r>
              <a:rPr lang="ru-RU" baseline="0" dirty="0" smtClean="0"/>
              <a:t> возникают вопросы по качеству ухода, которые они задают он –</a:t>
            </a:r>
            <a:r>
              <a:rPr lang="ru-RU" baseline="0" dirty="0" err="1" smtClean="0"/>
              <a:t>лайн</a:t>
            </a:r>
            <a:r>
              <a:rPr lang="ru-RU" baseline="0" dirty="0" smtClean="0"/>
              <a:t>. В нашей практике имеются случаи когда он-</a:t>
            </a:r>
            <a:r>
              <a:rPr lang="ru-RU" baseline="0" dirty="0" err="1" smtClean="0"/>
              <a:t>лайн</a:t>
            </a:r>
            <a:r>
              <a:rPr lang="ru-RU" baseline="0" dirty="0" smtClean="0"/>
              <a:t> консультирования по уходу за пациентами было не достаточно и родственники посещали школы по уходу организованные в нашем диспансере. Только при тесном общении медицинских работников, пациентов и их </a:t>
            </a:r>
            <a:r>
              <a:rPr lang="ru-RU" baseline="0" dirty="0" err="1" smtClean="0"/>
              <a:t>родствннников</a:t>
            </a:r>
            <a:r>
              <a:rPr lang="ru-RU" baseline="0" dirty="0" smtClean="0"/>
              <a:t> можно добиться положительных результатов в уходе за  </a:t>
            </a:r>
            <a:r>
              <a:rPr lang="ru-RU" baseline="0" dirty="0" err="1" smtClean="0"/>
              <a:t>онколочесескими</a:t>
            </a:r>
            <a:r>
              <a:rPr lang="ru-RU" baseline="0" dirty="0" smtClean="0"/>
              <a:t> пациентами на дому</a:t>
            </a:r>
            <a:endParaRPr lang="ru-RU" dirty="0"/>
          </a:p>
        </p:txBody>
      </p:sp>
      <p:sp>
        <p:nvSpPr>
          <p:cNvPr id="4" name="Номер слайда 3"/>
          <p:cNvSpPr>
            <a:spLocks noGrp="1"/>
          </p:cNvSpPr>
          <p:nvPr>
            <p:ph type="sldNum" sz="quarter" idx="10"/>
          </p:nvPr>
        </p:nvSpPr>
        <p:spPr/>
        <p:txBody>
          <a:bodyPr/>
          <a:lstStyle/>
          <a:p>
            <a:fld id="{E681F801-91B8-4B90-B37D-83E131AA045A}" type="slidenum">
              <a:rPr lang="ru-RU" smtClean="0"/>
              <a:t>9</a:t>
            </a:fld>
            <a:endParaRPr lang="ru-RU"/>
          </a:p>
        </p:txBody>
      </p:sp>
    </p:spTree>
    <p:extLst>
      <p:ext uri="{BB962C8B-B14F-4D97-AF65-F5344CB8AC3E}">
        <p14:creationId xmlns:p14="http://schemas.microsoft.com/office/powerpoint/2010/main" val="4245913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A98AF03-7270-45C2-A683-C5E353EF01A5}" type="datetime4">
              <a:rPr lang="en-US" smtClean="0"/>
              <a:pPr/>
              <a:t>April 27, 2018</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April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April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5A93482-8E69-40F7-BCAD-5662A6CADB27}" type="datetime4">
              <a:rPr lang="en-US" smtClean="0"/>
              <a:pPr/>
              <a:t>April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B7EAE1-CAAC-4AEF-919E-158692B1E55E}" type="datetime4">
              <a:rPr lang="en-US" smtClean="0"/>
              <a:pPr/>
              <a:t>April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April 27,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9B4F123-1704-49AC-9D15-C4B1462B8014}" type="datetime4">
              <a:rPr lang="en-US" smtClean="0"/>
              <a:pPr/>
              <a:t>April 27,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April 27, 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April 27,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3FC49BF1-FCD3-4395-8FF6-0047AF66228E}" type="datetime4">
              <a:rPr lang="en-US" smtClean="0"/>
              <a:pPr/>
              <a:t>April 27, 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8B37D5FE-740C-46F5-801A-FA5477D97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CA861222-2C8B-4501-BE87-6797EC025925}" type="datetime4">
              <a:rPr lang="en-US" smtClean="0"/>
              <a:pPr/>
              <a:t>April 27, 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27.04.2018</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724024"/>
            <a:ext cx="7344816" cy="3289152"/>
          </a:xfrm>
        </p:spPr>
        <p:txBody>
          <a:bodyPr>
            <a:normAutofit fontScale="90000"/>
          </a:bodyPr>
          <a:lstStyle/>
          <a:p>
            <a:pPr algn="ctr">
              <a:defRPr/>
            </a:pPr>
            <a:r>
              <a:rPr lang="ru-RU" dirty="0" smtClean="0">
                <a:solidFill>
                  <a:srgbClr val="C00000"/>
                </a:solidFill>
                <a:latin typeface="Arial Black" panose="020B0A04020102020204" pitchFamily="34" charset="0"/>
              </a:rPr>
              <a:t>ОН-ЛАЙН консультирование </a:t>
            </a:r>
            <a:br>
              <a:rPr lang="ru-RU" dirty="0" smtClean="0">
                <a:solidFill>
                  <a:srgbClr val="C00000"/>
                </a:solidFill>
                <a:latin typeface="Arial Black" panose="020B0A04020102020204" pitchFamily="34" charset="0"/>
              </a:rPr>
            </a:br>
            <a:r>
              <a:rPr lang="ru-RU" dirty="0" smtClean="0">
                <a:solidFill>
                  <a:srgbClr val="C00000"/>
                </a:solidFill>
                <a:latin typeface="Arial Black" panose="020B0A04020102020204" pitchFamily="34" charset="0"/>
              </a:rPr>
              <a:t>в </a:t>
            </a:r>
            <a:br>
              <a:rPr lang="ru-RU" dirty="0" smtClean="0">
                <a:solidFill>
                  <a:srgbClr val="C00000"/>
                </a:solidFill>
                <a:latin typeface="Arial Black" panose="020B0A04020102020204" pitchFamily="34" charset="0"/>
              </a:rPr>
            </a:br>
            <a:r>
              <a:rPr lang="ru-RU" dirty="0" smtClean="0">
                <a:solidFill>
                  <a:srgbClr val="C00000"/>
                </a:solidFill>
                <a:latin typeface="Arial Black" panose="020B0A04020102020204" pitchFamily="34" charset="0"/>
              </a:rPr>
              <a:t>сестринской практике</a:t>
            </a:r>
            <a:endParaRPr lang="en-US" dirty="0" smtClean="0">
              <a:solidFill>
                <a:srgbClr val="C00000"/>
              </a:solidFill>
              <a:latin typeface="Berlin Sans FB Demi" panose="020E0802020502020306" pitchFamily="34" charset="0"/>
            </a:endParaRPr>
          </a:p>
        </p:txBody>
      </p:sp>
      <p:sp>
        <p:nvSpPr>
          <p:cNvPr id="2051" name="Rectangle 3"/>
          <p:cNvSpPr>
            <a:spLocks noGrp="1" noChangeArrowheads="1"/>
          </p:cNvSpPr>
          <p:nvPr>
            <p:ph type="subTitle" idx="1"/>
          </p:nvPr>
        </p:nvSpPr>
        <p:spPr>
          <a:xfrm>
            <a:off x="899592" y="5892417"/>
            <a:ext cx="7848872" cy="936104"/>
          </a:xfrm>
        </p:spPr>
        <p:txBody>
          <a:bodyPr>
            <a:normAutofit fontScale="77500" lnSpcReduction="20000"/>
          </a:bodyPr>
          <a:lstStyle/>
          <a:p>
            <a:pPr algn="r">
              <a:defRPr/>
            </a:pPr>
            <a:r>
              <a:rPr lang="ru-RU" dirty="0" smtClean="0">
                <a:solidFill>
                  <a:schemeClr val="bg1"/>
                </a:solidFill>
                <a:latin typeface="Arial Black" panose="020B0A04020102020204" pitchFamily="34" charset="0"/>
              </a:rPr>
              <a:t>Синева </a:t>
            </a:r>
          </a:p>
          <a:p>
            <a:pPr algn="r">
              <a:defRPr/>
            </a:pPr>
            <a:r>
              <a:rPr lang="ru-RU" dirty="0" smtClean="0">
                <a:solidFill>
                  <a:schemeClr val="bg1"/>
                </a:solidFill>
                <a:latin typeface="Arial Black" panose="020B0A04020102020204" pitchFamily="34" charset="0"/>
              </a:rPr>
              <a:t>Татьяна Васильевна</a:t>
            </a:r>
          </a:p>
          <a:p>
            <a:pPr algn="r">
              <a:defRPr/>
            </a:pPr>
            <a:r>
              <a:rPr lang="ru-RU" dirty="0" smtClean="0">
                <a:solidFill>
                  <a:schemeClr val="bg1"/>
                </a:solidFill>
                <a:latin typeface="Arial Black" panose="020B0A04020102020204" pitchFamily="34" charset="0"/>
              </a:rPr>
              <a:t>Старшая медицинская сестра   ГБУЗ СОКОД</a:t>
            </a:r>
            <a:endParaRPr lang="en-US" dirty="0" smtClean="0">
              <a:solidFill>
                <a:schemeClr val="bg1"/>
              </a:solidFill>
              <a:latin typeface="Arial Black" panose="020B0A04020102020204" pitchFamily="34" charset="0"/>
            </a:endParaRPr>
          </a:p>
        </p:txBody>
      </p:sp>
      <p:sp>
        <p:nvSpPr>
          <p:cNvPr id="4" name="Rectangle 3"/>
          <p:cNvSpPr txBox="1">
            <a:spLocks noChangeArrowheads="1"/>
          </p:cNvSpPr>
          <p:nvPr/>
        </p:nvSpPr>
        <p:spPr bwMode="auto">
          <a:xfrm>
            <a:off x="179512" y="116632"/>
            <a:ext cx="8964488" cy="1376536"/>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FontTx/>
              <a:buNone/>
              <a:defRPr sz="2400">
                <a:solidFill>
                  <a:srgbClr val="105A5B"/>
                </a:solidFill>
                <a:latin typeface="+mn-lt"/>
                <a:ea typeface="+mn-ea"/>
                <a:cs typeface="+mn-cs"/>
              </a:defRPr>
            </a:lvl1pPr>
            <a:lvl2pPr marL="742950" indent="-285750" algn="l" rtl="0" fontAlgn="base">
              <a:spcBef>
                <a:spcPct val="20000"/>
              </a:spcBef>
              <a:spcAft>
                <a:spcPct val="0"/>
              </a:spcAft>
              <a:buChar char="–"/>
              <a:defRPr sz="2800">
                <a:solidFill>
                  <a:srgbClr val="105A5B"/>
                </a:solidFill>
                <a:latin typeface="+mn-lt"/>
              </a:defRPr>
            </a:lvl2pPr>
            <a:lvl3pPr marL="1143000" indent="-228600" algn="l" rtl="0" fontAlgn="base">
              <a:spcBef>
                <a:spcPct val="20000"/>
              </a:spcBef>
              <a:spcAft>
                <a:spcPct val="0"/>
              </a:spcAft>
              <a:buChar char="•"/>
              <a:defRPr sz="2400">
                <a:solidFill>
                  <a:srgbClr val="105A5B"/>
                </a:solidFill>
                <a:latin typeface="+mn-lt"/>
              </a:defRPr>
            </a:lvl3pPr>
            <a:lvl4pPr marL="1600200" indent="-228600" algn="l" rtl="0" fontAlgn="base">
              <a:spcBef>
                <a:spcPct val="20000"/>
              </a:spcBef>
              <a:spcAft>
                <a:spcPct val="0"/>
              </a:spcAft>
              <a:buChar char="–"/>
              <a:defRPr sz="2000">
                <a:solidFill>
                  <a:srgbClr val="105A5B"/>
                </a:solidFill>
                <a:latin typeface="+mn-lt"/>
              </a:defRPr>
            </a:lvl4pPr>
            <a:lvl5pPr marL="2057400" indent="-228600" algn="l" rtl="0" fontAlgn="base">
              <a:spcBef>
                <a:spcPct val="20000"/>
              </a:spcBef>
              <a:spcAft>
                <a:spcPct val="0"/>
              </a:spcAft>
              <a:buChar char="»"/>
              <a:defRPr sz="2000">
                <a:solidFill>
                  <a:srgbClr val="105A5B"/>
                </a:solidFill>
                <a:latin typeface="+mn-lt"/>
              </a:defRPr>
            </a:lvl5pPr>
            <a:lvl6pPr marL="2514600" indent="-228600" algn="l" rtl="0" eaLnBrk="1" fontAlgn="base" hangingPunct="1">
              <a:spcBef>
                <a:spcPct val="20000"/>
              </a:spcBef>
              <a:spcAft>
                <a:spcPct val="0"/>
              </a:spcAft>
              <a:buChar char="»"/>
              <a:defRPr sz="2000">
                <a:solidFill>
                  <a:srgbClr val="105A5B"/>
                </a:solidFill>
                <a:latin typeface="+mn-lt"/>
              </a:defRPr>
            </a:lvl6pPr>
            <a:lvl7pPr marL="2971800" indent="-228600" algn="l" rtl="0" eaLnBrk="1" fontAlgn="base" hangingPunct="1">
              <a:spcBef>
                <a:spcPct val="20000"/>
              </a:spcBef>
              <a:spcAft>
                <a:spcPct val="0"/>
              </a:spcAft>
              <a:buChar char="»"/>
              <a:defRPr sz="2000">
                <a:solidFill>
                  <a:srgbClr val="105A5B"/>
                </a:solidFill>
                <a:latin typeface="+mn-lt"/>
              </a:defRPr>
            </a:lvl7pPr>
            <a:lvl8pPr marL="3429000" indent="-228600" algn="l" rtl="0" eaLnBrk="1" fontAlgn="base" hangingPunct="1">
              <a:spcBef>
                <a:spcPct val="20000"/>
              </a:spcBef>
              <a:spcAft>
                <a:spcPct val="0"/>
              </a:spcAft>
              <a:buChar char="»"/>
              <a:defRPr sz="2000">
                <a:solidFill>
                  <a:srgbClr val="105A5B"/>
                </a:solidFill>
                <a:latin typeface="+mn-lt"/>
              </a:defRPr>
            </a:lvl8pPr>
            <a:lvl9pPr marL="3886200" indent="-228600" algn="l" rtl="0" eaLnBrk="1" fontAlgn="base" hangingPunct="1">
              <a:spcBef>
                <a:spcPct val="20000"/>
              </a:spcBef>
              <a:spcAft>
                <a:spcPct val="0"/>
              </a:spcAft>
              <a:buChar char="»"/>
              <a:defRPr sz="2000">
                <a:solidFill>
                  <a:srgbClr val="105A5B"/>
                </a:solidFill>
                <a:latin typeface="+mn-lt"/>
              </a:defRPr>
            </a:lvl9pPr>
          </a:lstStyle>
          <a:p>
            <a:pPr algn="ctr">
              <a:defRPr/>
            </a:pPr>
            <a:r>
              <a:rPr lang="ru-RU" kern="0" dirty="0" smtClean="0">
                <a:solidFill>
                  <a:schemeClr val="tx1">
                    <a:lumMod val="95000"/>
                    <a:lumOff val="5000"/>
                  </a:schemeClr>
                </a:solidFill>
              </a:rPr>
              <a:t> </a:t>
            </a:r>
            <a:r>
              <a:rPr lang="ru-RU" kern="0" dirty="0" smtClean="0">
                <a:solidFill>
                  <a:schemeClr val="tx1">
                    <a:lumMod val="95000"/>
                    <a:lumOff val="5000"/>
                  </a:schemeClr>
                </a:solidFill>
                <a:latin typeface="Times New Roman" panose="02020603050405020304" pitchFamily="18" charset="0"/>
                <a:cs typeface="Times New Roman" panose="02020603050405020304" pitchFamily="18" charset="0"/>
              </a:rPr>
              <a:t>Государственное бюджетное учреждение здравоохранения </a:t>
            </a:r>
          </a:p>
          <a:p>
            <a:pPr algn="ctr">
              <a:defRPr/>
            </a:pPr>
            <a:r>
              <a:rPr lang="ru-RU" kern="0" dirty="0" smtClean="0">
                <a:solidFill>
                  <a:schemeClr val="tx1">
                    <a:lumMod val="95000"/>
                    <a:lumOff val="5000"/>
                  </a:schemeClr>
                </a:solidFill>
                <a:latin typeface="Times New Roman" panose="02020603050405020304" pitchFamily="18" charset="0"/>
                <a:cs typeface="Times New Roman" panose="02020603050405020304" pitchFamily="18" charset="0"/>
              </a:rPr>
              <a:t>«Самарский областной клинический онкологический диспансер»</a:t>
            </a:r>
            <a:endParaRPr lang="en-US" kern="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8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Благодарю за внимание!</a:t>
            </a:r>
            <a:endParaRPr lang="ru-RU" dirty="0">
              <a:solidFill>
                <a:srgbClr val="C0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564904"/>
            <a:ext cx="4329562" cy="2621707"/>
          </a:xfrm>
        </p:spPr>
      </p:pic>
    </p:spTree>
    <p:extLst>
      <p:ext uri="{BB962C8B-B14F-4D97-AF65-F5344CB8AC3E}">
        <p14:creationId xmlns:p14="http://schemas.microsoft.com/office/powerpoint/2010/main" val="267376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a:solidFill>
                  <a:schemeClr val="bg2">
                    <a:lumMod val="50000"/>
                  </a:schemeClr>
                </a:solidFill>
                <a:latin typeface="Times New Roman" pitchFamily="18" charset="0"/>
                <a:cs typeface="Times New Roman" pitchFamily="18" charset="0"/>
              </a:rPr>
              <a:t/>
            </a:r>
            <a:br>
              <a:rPr lang="ru-RU" dirty="0">
                <a:solidFill>
                  <a:schemeClr val="bg2">
                    <a:lumMod val="50000"/>
                  </a:schemeClr>
                </a:solidFill>
                <a:latin typeface="Times New Roman" pitchFamily="18" charset="0"/>
                <a:cs typeface="Times New Roman" pitchFamily="18" charset="0"/>
              </a:rPr>
            </a:br>
            <a:r>
              <a:rPr lang="ru-RU" b="1" dirty="0" smtClean="0">
                <a:solidFill>
                  <a:schemeClr val="bg2">
                    <a:lumMod val="50000"/>
                  </a:schemeClr>
                </a:solidFill>
                <a:latin typeface="Times New Roman" pitchFamily="18" charset="0"/>
                <a:cs typeface="Times New Roman" pitchFamily="18" charset="0"/>
              </a:rPr>
              <a:t>ГБУЗ СОКОД</a:t>
            </a:r>
            <a:endParaRPr lang="ru-RU" dirty="0">
              <a:solidFill>
                <a:schemeClr val="bg2">
                  <a:lumMod val="5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971600" y="1268760"/>
            <a:ext cx="3111076" cy="5256584"/>
          </a:xfrm>
        </p:spPr>
        <p:txBody>
          <a:bodyPr>
            <a:normAutofit fontScale="77500" lnSpcReduction="20000"/>
          </a:bodyPr>
          <a:lstStyle/>
          <a:p>
            <a:pPr>
              <a:lnSpc>
                <a:spcPct val="170000"/>
              </a:lnSpc>
              <a:buFont typeface="Wingdings" pitchFamily="2" charset="2"/>
              <a:buChar char="q"/>
            </a:pPr>
            <a:r>
              <a:rPr lang="ru-RU" b="1" dirty="0" smtClean="0">
                <a:solidFill>
                  <a:schemeClr val="tx1">
                    <a:lumMod val="95000"/>
                    <a:lumOff val="5000"/>
                  </a:schemeClr>
                </a:solidFill>
                <a:latin typeface="Times New Roman" pitchFamily="18" charset="0"/>
                <a:cs typeface="Times New Roman" pitchFamily="18" charset="0"/>
              </a:rPr>
              <a:t>поликлиника </a:t>
            </a:r>
            <a:r>
              <a:rPr lang="ru-RU" b="1" dirty="0">
                <a:solidFill>
                  <a:schemeClr val="tx1">
                    <a:lumMod val="95000"/>
                    <a:lumOff val="5000"/>
                  </a:schemeClr>
                </a:solidFill>
                <a:latin typeface="Times New Roman" pitchFamily="18" charset="0"/>
                <a:cs typeface="Times New Roman" pitchFamily="18" charset="0"/>
              </a:rPr>
              <a:t>на 600 посещений в день,</a:t>
            </a:r>
          </a:p>
          <a:p>
            <a:pPr>
              <a:lnSpc>
                <a:spcPct val="170000"/>
              </a:lnSpc>
              <a:buFont typeface="Wingdings" pitchFamily="2" charset="2"/>
              <a:buChar char="q"/>
            </a:pPr>
            <a:r>
              <a:rPr lang="ru-RU" b="1" dirty="0">
                <a:solidFill>
                  <a:schemeClr val="tx1">
                    <a:lumMod val="95000"/>
                    <a:lumOff val="5000"/>
                  </a:schemeClr>
                </a:solidFill>
                <a:latin typeface="Times New Roman" pitchFamily="18" charset="0"/>
                <a:cs typeface="Times New Roman" pitchFamily="18" charset="0"/>
              </a:rPr>
              <a:t>37 лечебно-диагностических отделений,</a:t>
            </a:r>
          </a:p>
          <a:p>
            <a:pPr>
              <a:lnSpc>
                <a:spcPct val="170000"/>
              </a:lnSpc>
              <a:buFont typeface="Wingdings" pitchFamily="2" charset="2"/>
              <a:buChar char="q"/>
            </a:pPr>
            <a:r>
              <a:rPr lang="ru-RU" b="1" dirty="0">
                <a:solidFill>
                  <a:schemeClr val="tx1">
                    <a:lumMod val="95000"/>
                    <a:lumOff val="5000"/>
                  </a:schemeClr>
                </a:solidFill>
                <a:latin typeface="Times New Roman" pitchFamily="18" charset="0"/>
                <a:cs typeface="Times New Roman" pitchFamily="18" charset="0"/>
              </a:rPr>
              <a:t>круглосуточный стационар на 723 койки,</a:t>
            </a:r>
          </a:p>
          <a:p>
            <a:pPr>
              <a:lnSpc>
                <a:spcPct val="170000"/>
              </a:lnSpc>
              <a:buFont typeface="Wingdings" pitchFamily="2" charset="2"/>
              <a:buChar char="q"/>
            </a:pPr>
            <a:r>
              <a:rPr lang="ru-RU" b="1" dirty="0">
                <a:solidFill>
                  <a:schemeClr val="tx1">
                    <a:lumMod val="95000"/>
                    <a:lumOff val="5000"/>
                  </a:schemeClr>
                </a:solidFill>
                <a:latin typeface="Times New Roman" pitchFamily="18" charset="0"/>
                <a:cs typeface="Times New Roman" pitchFamily="18" charset="0"/>
              </a:rPr>
              <a:t>операционный блок (до 60 операций в день</a:t>
            </a:r>
            <a:r>
              <a:rPr lang="ru-RU" b="1" dirty="0" smtClean="0">
                <a:solidFill>
                  <a:schemeClr val="tx1">
                    <a:lumMod val="95000"/>
                    <a:lumOff val="5000"/>
                  </a:schemeClr>
                </a:solidFill>
                <a:latin typeface="Times New Roman" pitchFamily="18" charset="0"/>
                <a:cs typeface="Times New Roman" pitchFamily="18" charset="0"/>
              </a:rPr>
              <a:t>)</a:t>
            </a:r>
            <a:r>
              <a:rPr lang="ru-RU" dirty="0" smtClean="0">
                <a:solidFill>
                  <a:schemeClr val="bg2">
                    <a:lumMod val="50000"/>
                  </a:schemeClr>
                </a:solidFill>
                <a:latin typeface="Times New Roman" pitchFamily="18" charset="0"/>
                <a:cs typeface="Times New Roman" pitchFamily="18" charset="0"/>
              </a:rPr>
              <a:t>.</a:t>
            </a:r>
            <a:endParaRPr lang="ru-RU" dirty="0">
              <a:solidFill>
                <a:schemeClr val="bg2">
                  <a:lumMod val="50000"/>
                </a:schemeClr>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676" y="1268760"/>
            <a:ext cx="3297636" cy="2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519877"/>
            <a:ext cx="2466987" cy="174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865"/>
          <a:stretch/>
        </p:blipFill>
        <p:spPr bwMode="auto">
          <a:xfrm>
            <a:off x="6134218" y="3341560"/>
            <a:ext cx="2492188" cy="136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2636912"/>
            <a:ext cx="2826108" cy="188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602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Обучение пациентов</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927576280"/>
              </p:ext>
            </p:extLst>
          </p:nvPr>
        </p:nvGraphicFramePr>
        <p:xfrm>
          <a:off x="1463675" y="1700809"/>
          <a:ext cx="6196013" cy="402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1853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92696"/>
            <a:ext cx="6789345" cy="883226"/>
          </a:xfrm>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Школа  </a:t>
            </a:r>
            <a:r>
              <a:rPr lang="ru-RU" sz="3100" b="1" dirty="0">
                <a:latin typeface="Times New Roman" panose="02020603050405020304" pitchFamily="18" charset="0"/>
                <a:cs typeface="Times New Roman" panose="02020603050405020304" pitchFamily="18" charset="0"/>
              </a:rPr>
              <a:t>для родственников</a:t>
            </a:r>
            <a:r>
              <a:rPr lang="ru-RU" dirty="0"/>
              <a:t/>
            </a:r>
            <a:br>
              <a:rPr lang="ru-RU" dirty="0"/>
            </a:br>
            <a:endParaRPr lang="ru-RU" dirty="0"/>
          </a:p>
        </p:txBody>
      </p:sp>
      <p:sp>
        <p:nvSpPr>
          <p:cNvPr id="3" name="Объект 2"/>
          <p:cNvSpPr>
            <a:spLocks noGrp="1"/>
          </p:cNvSpPr>
          <p:nvPr>
            <p:ph idx="1"/>
          </p:nvPr>
        </p:nvSpPr>
        <p:spPr>
          <a:xfrm>
            <a:off x="1187624" y="1340768"/>
            <a:ext cx="6471821" cy="4382301"/>
          </a:xfrm>
        </p:spPr>
        <p:txBody>
          <a:bodyPr>
            <a:normAutofit/>
          </a:bodyPr>
          <a:lstStyle/>
          <a:p>
            <a:pPr marL="457200" indent="-457200">
              <a:buFont typeface="+mj-lt"/>
              <a:buAutoNum type="arabicPeriod"/>
            </a:pPr>
            <a:r>
              <a:rPr lang="ru-RU" dirty="0"/>
              <a:t>Школа по уходу за послеоперационной раной в домашних условиях;</a:t>
            </a:r>
          </a:p>
          <a:p>
            <a:pPr marL="457200" indent="-457200">
              <a:buFont typeface="+mj-lt"/>
              <a:buAutoNum type="arabicPeriod"/>
            </a:pPr>
            <a:r>
              <a:rPr lang="ru-RU" dirty="0" smtClean="0"/>
              <a:t>Школа </a:t>
            </a:r>
            <a:r>
              <a:rPr lang="ru-RU" dirty="0"/>
              <a:t>по профилактике пролежней в домашних условиях;</a:t>
            </a:r>
          </a:p>
          <a:p>
            <a:pPr marL="457200" indent="-457200">
              <a:buFont typeface="+mj-lt"/>
              <a:buAutoNum type="arabicPeriod"/>
            </a:pPr>
            <a:r>
              <a:rPr lang="ru-RU" dirty="0" smtClean="0"/>
              <a:t>Школа </a:t>
            </a:r>
            <a:r>
              <a:rPr lang="ru-RU" dirty="0"/>
              <a:t>по уходу за пациентом: </a:t>
            </a:r>
            <a:endParaRPr lang="ru-RU" dirty="0" smtClean="0"/>
          </a:p>
          <a:p>
            <a:pPr marL="0" indent="0">
              <a:buNone/>
            </a:pPr>
            <a:endParaRPr lang="ru-RU" dirty="0"/>
          </a:p>
          <a:p>
            <a:pPr marL="0" indent="0">
              <a:buNone/>
            </a:pPr>
            <a:endParaRPr lang="ru-RU" dirty="0"/>
          </a:p>
          <a:p>
            <a:pPr marL="457200" indent="-457200">
              <a:buFont typeface="+mj-lt"/>
              <a:buAutoNum type="arabicPeriod"/>
            </a:pPr>
            <a:endParaRPr lang="ru-RU" dirty="0"/>
          </a:p>
        </p:txBody>
      </p:sp>
      <p:sp>
        <p:nvSpPr>
          <p:cNvPr id="6" name="Стрелка вниз 5"/>
          <p:cNvSpPr/>
          <p:nvPr/>
        </p:nvSpPr>
        <p:spPr>
          <a:xfrm>
            <a:off x="1619672" y="3429000"/>
            <a:ext cx="64807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349" y="3407842"/>
            <a:ext cx="7016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227" y="3407842"/>
            <a:ext cx="7016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Скругленный прямоугольник 6"/>
          <p:cNvSpPr/>
          <p:nvPr/>
        </p:nvSpPr>
        <p:spPr>
          <a:xfrm>
            <a:off x="971600" y="4375683"/>
            <a:ext cx="2304256" cy="178962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помощь в приеме пищи (кормление);</a:t>
            </a:r>
          </a:p>
          <a:p>
            <a:pPr algn="ctr"/>
            <a:endParaRPr lang="ru-RU" dirty="0"/>
          </a:p>
        </p:txBody>
      </p:sp>
      <p:sp>
        <p:nvSpPr>
          <p:cNvPr id="8" name="Скругленный прямоугольник 7"/>
          <p:cNvSpPr/>
          <p:nvPr/>
        </p:nvSpPr>
        <p:spPr>
          <a:xfrm>
            <a:off x="3423356" y="4375682"/>
            <a:ext cx="2160240" cy="178962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ru-RU" sz="1600" dirty="0">
                <a:solidFill>
                  <a:schemeClr val="tx1"/>
                </a:solidFill>
              </a:rPr>
              <a:t>измерение температуры тела</a:t>
            </a:r>
            <a:r>
              <a:rPr lang="ru-RU" sz="1600" dirty="0" smtClean="0">
                <a:solidFill>
                  <a:schemeClr val="tx1"/>
                </a:solidFill>
              </a:rPr>
              <a:t>,</a:t>
            </a:r>
          </a:p>
          <a:p>
            <a:pPr>
              <a:buFont typeface="Arial" panose="020B0604020202020204" pitchFamily="34" charset="0"/>
              <a:buChar char="•"/>
            </a:pPr>
            <a:r>
              <a:rPr lang="ru-RU" sz="1600" dirty="0" smtClean="0">
                <a:solidFill>
                  <a:schemeClr val="tx1"/>
                </a:solidFill>
              </a:rPr>
              <a:t> </a:t>
            </a:r>
            <a:r>
              <a:rPr lang="ru-RU" sz="1600" dirty="0">
                <a:solidFill>
                  <a:schemeClr val="tx1"/>
                </a:solidFill>
              </a:rPr>
              <a:t>контроль за приемом лекарств;</a:t>
            </a:r>
          </a:p>
          <a:p>
            <a:pPr algn="ctr"/>
            <a:endParaRPr lang="ru-RU" dirty="0"/>
          </a:p>
        </p:txBody>
      </p:sp>
      <p:sp>
        <p:nvSpPr>
          <p:cNvPr id="9" name="Скругленный прямоугольник 8"/>
          <p:cNvSpPr/>
          <p:nvPr/>
        </p:nvSpPr>
        <p:spPr>
          <a:xfrm>
            <a:off x="5813735" y="4365104"/>
            <a:ext cx="2502681" cy="18001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обучение навыкам самообслуживания</a:t>
            </a:r>
          </a:p>
        </p:txBody>
      </p:sp>
    </p:spTree>
    <p:extLst>
      <p:ext uri="{BB962C8B-B14F-4D97-AF65-F5344CB8AC3E}">
        <p14:creationId xmlns:p14="http://schemas.microsoft.com/office/powerpoint/2010/main" val="36381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anose="02020603050405020304" pitchFamily="18" charset="0"/>
                <a:cs typeface="Times New Roman" panose="02020603050405020304" pitchFamily="18" charset="0"/>
              </a:rPr>
              <a:t>Наглядный материал</a:t>
            </a:r>
            <a:endParaRPr lang="ru-RU" sz="2800" b="1"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5873377" cy="383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330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6965245" cy="1202485"/>
          </a:xfrm>
        </p:spPr>
        <p:txBody>
          <a:bodyPr>
            <a:normAutofit/>
          </a:bodyPr>
          <a:lstStyle/>
          <a:p>
            <a:r>
              <a:rPr lang="ru-RU" sz="2800" b="1" dirty="0">
                <a:latin typeface="Times New Roman" panose="02020603050405020304" pitchFamily="18" charset="0"/>
                <a:cs typeface="Times New Roman" panose="02020603050405020304" pitchFamily="18" charset="0"/>
              </a:rPr>
              <a:t>«Школа он-</a:t>
            </a:r>
            <a:r>
              <a:rPr lang="ru-RU" sz="2800" b="1" dirty="0" err="1">
                <a:latin typeface="Times New Roman" panose="02020603050405020304" pitchFamily="18" charset="0"/>
                <a:cs typeface="Times New Roman" panose="02020603050405020304" pitchFamily="18" charset="0"/>
              </a:rPr>
              <a:t>лайн</a:t>
            </a:r>
            <a:r>
              <a:rPr lang="ru-RU" sz="2800" b="1" dirty="0">
                <a:latin typeface="Times New Roman" panose="02020603050405020304" pitchFamily="18" charset="0"/>
                <a:cs typeface="Times New Roman" panose="02020603050405020304" pitchFamily="18" charset="0"/>
              </a:rPr>
              <a:t>»</a:t>
            </a:r>
            <a:endParaRPr lang="ru-RU" sz="2800" dirty="0"/>
          </a:p>
        </p:txBody>
      </p:sp>
      <p:pic>
        <p:nvPicPr>
          <p:cNvPr id="4" name="Объект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226" t="3618" r="5079" b="4953"/>
          <a:stretch/>
        </p:blipFill>
        <p:spPr>
          <a:xfrm>
            <a:off x="1475656" y="1340768"/>
            <a:ext cx="6120680" cy="4841096"/>
          </a:xfrm>
        </p:spPr>
      </p:pic>
    </p:spTree>
    <p:extLst>
      <p:ext uri="{BB962C8B-B14F-4D97-AF65-F5344CB8AC3E}">
        <p14:creationId xmlns:p14="http://schemas.microsoft.com/office/powerpoint/2010/main" val="104481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6965245" cy="1202485"/>
          </a:xfrm>
        </p:spPr>
        <p:txBody>
          <a:bodyPr>
            <a:normAutofit/>
          </a:bodyPr>
          <a:lstStyle/>
          <a:p>
            <a:r>
              <a:rPr lang="ru-RU" sz="2800" b="1" dirty="0">
                <a:latin typeface="Times New Roman" panose="02020603050405020304" pitchFamily="18" charset="0"/>
                <a:cs typeface="Times New Roman" panose="02020603050405020304" pitchFamily="18" charset="0"/>
              </a:rPr>
              <a:t>«Школа он-</a:t>
            </a:r>
            <a:r>
              <a:rPr lang="ru-RU" sz="2800" b="1" dirty="0" err="1">
                <a:latin typeface="Times New Roman" panose="02020603050405020304" pitchFamily="18" charset="0"/>
                <a:cs typeface="Times New Roman" panose="02020603050405020304" pitchFamily="18" charset="0"/>
              </a:rPr>
              <a:t>лайн</a:t>
            </a:r>
            <a:r>
              <a:rPr lang="ru-RU" sz="2800" b="1" dirty="0">
                <a:latin typeface="Times New Roman" panose="02020603050405020304" pitchFamily="18" charset="0"/>
                <a:cs typeface="Times New Roman" panose="02020603050405020304" pitchFamily="18" charset="0"/>
              </a:rPr>
              <a:t>»</a:t>
            </a:r>
            <a:endParaRPr lang="ru-RU" sz="2800" dirty="0"/>
          </a:p>
        </p:txBody>
      </p:sp>
      <p:pic>
        <p:nvPicPr>
          <p:cNvPr id="5" name="Объект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317" t="3879" r="4634"/>
          <a:stretch/>
        </p:blipFill>
        <p:spPr>
          <a:xfrm rot="10800000">
            <a:off x="1713965" y="1124744"/>
            <a:ext cx="6048672" cy="4789177"/>
          </a:xfrm>
        </p:spPr>
      </p:pic>
      <p:sp>
        <p:nvSpPr>
          <p:cNvPr id="6" name="Овал 5"/>
          <p:cNvSpPr/>
          <p:nvPr/>
        </p:nvSpPr>
        <p:spPr>
          <a:xfrm>
            <a:off x="2339752" y="3140968"/>
            <a:ext cx="5400600" cy="2520280"/>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6227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anose="02020603050405020304" pitchFamily="18" charset="0"/>
                <a:cs typeface="Times New Roman" panose="02020603050405020304" pitchFamily="18" charset="0"/>
              </a:rPr>
              <a:t>«Школа он-</a:t>
            </a:r>
            <a:r>
              <a:rPr lang="ru-RU" sz="2800" b="1" dirty="0" err="1" smtClean="0">
                <a:latin typeface="Times New Roman" panose="02020603050405020304" pitchFamily="18" charset="0"/>
                <a:cs typeface="Times New Roman" panose="02020603050405020304" pitchFamily="18" charset="0"/>
              </a:rPr>
              <a:t>лайн</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363566538"/>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6510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519032"/>
            <a:ext cx="6171741" cy="46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3969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2272</TotalTime>
  <Words>618</Words>
  <Application>Microsoft Office PowerPoint</Application>
  <PresentationFormat>Экран (4:3)</PresentationFormat>
  <Paragraphs>57</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Кнопка</vt:lpstr>
      <vt:lpstr>ОН-ЛАЙН консультирование  в  сестринской практике</vt:lpstr>
      <vt:lpstr> ГБУЗ СОКОД</vt:lpstr>
      <vt:lpstr>Обучение пациентов</vt:lpstr>
      <vt:lpstr> Школа  для родственников </vt:lpstr>
      <vt:lpstr>Наглядный материал</vt:lpstr>
      <vt:lpstr>«Школа он-лайн»</vt:lpstr>
      <vt:lpstr>«Школа он-лайн»</vt:lpstr>
      <vt:lpstr>«Школа он-лайн»</vt:lpstr>
      <vt:lpstr>Выводы</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Практика и образование медицинских сестер в ногу со временем</dc:title>
  <dc:creator>Admin</dc:creator>
  <cp:lastModifiedBy>Admin</cp:lastModifiedBy>
  <cp:revision>43</cp:revision>
  <dcterms:modified xsi:type="dcterms:W3CDTF">2018-04-27T07:33:25Z</dcterms:modified>
</cp:coreProperties>
</file>