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sldIdLst>
    <p:sldId id="256" r:id="rId2"/>
    <p:sldId id="265" r:id="rId3"/>
    <p:sldId id="257" r:id="rId4"/>
    <p:sldId id="267" r:id="rId5"/>
    <p:sldId id="268" r:id="rId6"/>
    <p:sldId id="260" r:id="rId7"/>
    <p:sldId id="258" r:id="rId8"/>
    <p:sldId id="261" r:id="rId9"/>
    <p:sldId id="262" r:id="rId10"/>
    <p:sldId id="273" r:id="rId11"/>
    <p:sldId id="269" r:id="rId12"/>
    <p:sldId id="270" r:id="rId13"/>
    <p:sldId id="272" r:id="rId14"/>
    <p:sldId id="271" r:id="rId15"/>
    <p:sldId id="277" r:id="rId16"/>
    <p:sldId id="276" r:id="rId17"/>
    <p:sldId id="278" r:id="rId18"/>
    <p:sldId id="275" r:id="rId19"/>
    <p:sldId id="274" r:id="rId20"/>
    <p:sldId id="284" r:id="rId21"/>
    <p:sldId id="263" r:id="rId22"/>
    <p:sldId id="280" r:id="rId23"/>
    <p:sldId id="283" r:id="rId24"/>
    <p:sldId id="282" r:id="rId25"/>
    <p:sldId id="264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3A7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5" autoAdjust="0"/>
    <p:restoredTop sz="94649" autoAdjust="0"/>
  </p:normalViewPr>
  <p:slideViewPr>
    <p:cSldViewPr>
      <p:cViewPr varScale="1">
        <p:scale>
          <a:sx n="106" d="100"/>
          <a:sy n="106" d="100"/>
        </p:scale>
        <p:origin x="-176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F5D4240-D8BC-4FB9-AA8B-899D4B90846B}" type="datetimeFigureOut">
              <a:rPr lang="ru-RU" smtClean="0"/>
              <a:pPr/>
              <a:t>29.03.2018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F9BE880-55C7-48A8-ACCE-4BAF99D924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5D4240-D8BC-4FB9-AA8B-899D4B90846B}" type="datetimeFigureOut">
              <a:rPr lang="ru-RU" smtClean="0"/>
              <a:pPr/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9BE880-55C7-48A8-ACCE-4BAF99D924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5D4240-D8BC-4FB9-AA8B-899D4B90846B}" type="datetimeFigureOut">
              <a:rPr lang="ru-RU" smtClean="0"/>
              <a:pPr/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9BE880-55C7-48A8-ACCE-4BAF99D924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5D4240-D8BC-4FB9-AA8B-899D4B90846B}" type="datetimeFigureOut">
              <a:rPr lang="ru-RU" smtClean="0"/>
              <a:pPr/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9BE880-55C7-48A8-ACCE-4BAF99D924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5D4240-D8BC-4FB9-AA8B-899D4B90846B}" type="datetimeFigureOut">
              <a:rPr lang="ru-RU" smtClean="0"/>
              <a:pPr/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9BE880-55C7-48A8-ACCE-4BAF99D924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5D4240-D8BC-4FB9-AA8B-899D4B90846B}" type="datetimeFigureOut">
              <a:rPr lang="ru-RU" smtClean="0"/>
              <a:pPr/>
              <a:t>29.03.2018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9BE880-55C7-48A8-ACCE-4BAF99D924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5D4240-D8BC-4FB9-AA8B-899D4B90846B}" type="datetimeFigureOut">
              <a:rPr lang="ru-RU" smtClean="0"/>
              <a:pPr/>
              <a:t>29.03.2018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9BE880-55C7-48A8-ACCE-4BAF99D924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5D4240-D8BC-4FB9-AA8B-899D4B90846B}" type="datetimeFigureOut">
              <a:rPr lang="ru-RU" smtClean="0"/>
              <a:pPr/>
              <a:t>29.03.2018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9BE880-55C7-48A8-ACCE-4BAF99D924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5D4240-D8BC-4FB9-AA8B-899D4B90846B}" type="datetimeFigureOut">
              <a:rPr lang="ru-RU" smtClean="0"/>
              <a:pPr/>
              <a:t>29.03.2018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9BE880-55C7-48A8-ACCE-4BAF99D924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8F5D4240-D8BC-4FB9-AA8B-899D4B90846B}" type="datetimeFigureOut">
              <a:rPr lang="ru-RU" smtClean="0"/>
              <a:pPr/>
              <a:t>29.03.2018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9BE880-55C7-48A8-ACCE-4BAF99D924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F5D4240-D8BC-4FB9-AA8B-899D4B90846B}" type="datetimeFigureOut">
              <a:rPr lang="ru-RU" smtClean="0"/>
              <a:pPr/>
              <a:t>29.03.2018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F9BE880-55C7-48A8-ACCE-4BAF99D924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8F5D4240-D8BC-4FB9-AA8B-899D4B90846B}" type="datetimeFigureOut">
              <a:rPr lang="ru-RU" smtClean="0"/>
              <a:pPr/>
              <a:t>29.03.2018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DF9BE880-55C7-48A8-ACCE-4BAF99D9242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_14d59c_228380a6_ori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0"/>
            <a:ext cx="778374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636912"/>
            <a:ext cx="8305800" cy="1837184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Этика общения с использованием технических средств.</a:t>
            </a:r>
            <a:endParaRPr lang="ru-RU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1187624" y="188640"/>
            <a:ext cx="7632848" cy="6192688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Министерство здравоохранения Самарской области</a:t>
            </a:r>
          </a:p>
          <a:p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Государственное бюджетное учреждение здравоохранения </a:t>
            </a:r>
          </a:p>
          <a:p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Самарской области</a:t>
            </a:r>
          </a:p>
          <a:p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ru-RU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Новокуйбышевская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центральная городская больница»</a:t>
            </a:r>
          </a:p>
          <a:p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Выполнила медицинская сестра палатная </a:t>
            </a:r>
          </a:p>
          <a:p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кардиологического отделения</a:t>
            </a:r>
          </a:p>
          <a:p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Обрубова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Алёна Вячеславовна</a:t>
            </a:r>
          </a:p>
          <a:p>
            <a:pPr algn="r"/>
            <a:endParaRPr lang="ru-RU" sz="10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ru-RU" sz="10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ru-RU" sz="10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ru-RU" sz="10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ru-RU" sz="10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ru-RU" sz="10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ru-RU" sz="10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ru-RU" sz="10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ru-RU" sz="10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ru-RU" sz="10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oolClips_vc06525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2492896"/>
            <a:ext cx="4572000" cy="4200525"/>
          </a:xfrm>
          <a:prstGeom prst="rect">
            <a:avLst/>
          </a:prstGeom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23528" y="1268760"/>
            <a:ext cx="7776864" cy="4896544"/>
          </a:xfrm>
          <a:solidFill>
            <a:schemeClr val="bg2">
              <a:lumMod val="75000"/>
              <a:alpha val="46000"/>
            </a:schemeClr>
          </a:solidFill>
        </p:spPr>
        <p:txBody>
          <a:bodyPr>
            <a:normAutofit/>
          </a:bodyPr>
          <a:lstStyle/>
          <a:p>
            <a:r>
              <a:rPr lang="ru-RU" sz="4000" dirty="0" smtClean="0"/>
              <a:t>Необходимо отчетливо произносить окончание слов, полные названия отделений, специальностей, обследований, процедур.</a:t>
            </a:r>
            <a:endParaRPr lang="ru-RU" sz="4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Телефонный разговор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octor-2-sli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2776"/>
            <a:ext cx="9144000" cy="4516694"/>
          </a:xfrm>
          <a:prstGeom prst="rect">
            <a:avLst/>
          </a:prstGeom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4000" dirty="0" smtClean="0"/>
              <a:t>Недопустимы аббревиатуры, сокращения и медицинский сленг.</a:t>
            </a:r>
            <a:endParaRPr lang="ru-RU" sz="4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Телефонный разговор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dc4272d5cce262167f5946bba280eb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3068960"/>
            <a:ext cx="6264696" cy="3692436"/>
          </a:xfrm>
          <a:prstGeom prst="rect">
            <a:avLst/>
          </a:prstGeom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23528" y="1124744"/>
            <a:ext cx="8219256" cy="3819880"/>
          </a:xfrm>
          <a:solidFill>
            <a:schemeClr val="bg1">
              <a:alpha val="45000"/>
            </a:schemeClr>
          </a:solidFill>
        </p:spPr>
        <p:txBody>
          <a:bodyPr>
            <a:noAutofit/>
          </a:bodyPr>
          <a:lstStyle/>
          <a:p>
            <a:r>
              <a:rPr lang="ru-RU" sz="3600" dirty="0" smtClean="0"/>
              <a:t>Просьбы что-то повторить или уточнить не должны служить поводом для раздражения.</a:t>
            </a:r>
          </a:p>
          <a:p>
            <a:endParaRPr lang="ru-RU" sz="3600" dirty="0" smtClean="0"/>
          </a:p>
          <a:p>
            <a:r>
              <a:rPr lang="ru-RU" sz="3600" dirty="0" smtClean="0"/>
              <a:t>Объяснять и повторять нужно необходимое количество раз спокойно и медленно.</a:t>
            </a:r>
            <a:endParaRPr lang="ru-RU" sz="36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Телефонный разговор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79512" y="1484784"/>
            <a:ext cx="4608512" cy="475252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Часто информацию записывают, поэтому цифры надо называть четко и последовательно: дата, время, номер кабинета, номер телефона и т.д.</a:t>
            </a:r>
            <a:endParaRPr lang="ru-RU" sz="3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Телефонный разговор</a:t>
            </a:r>
            <a:endParaRPr lang="ru-RU" dirty="0"/>
          </a:p>
        </p:txBody>
      </p:sp>
      <p:pic>
        <p:nvPicPr>
          <p:cNvPr id="4" name="Рисунок 3" descr="1068358871-6a243d29b20504e27a2f1f38b54459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1196752"/>
            <a:ext cx="4122043" cy="52349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anstockphoto78364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2060848"/>
            <a:ext cx="4608512" cy="3058900"/>
          </a:xfrm>
          <a:prstGeom prst="rect">
            <a:avLst/>
          </a:prstGeom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51520" y="1196752"/>
            <a:ext cx="8157592" cy="5472608"/>
          </a:xfrm>
          <a:solidFill>
            <a:schemeClr val="bg1">
              <a:alpha val="44000"/>
            </a:schemeClr>
          </a:solidFill>
        </p:spPr>
        <p:txBody>
          <a:bodyPr>
            <a:normAutofit/>
          </a:bodyPr>
          <a:lstStyle/>
          <a:p>
            <a:r>
              <a:rPr lang="ru-RU" dirty="0" smtClean="0"/>
              <a:t>Во время разговора по телефону при поиске нужной информации не надо молчать, необходимо комментировать свои действия:</a:t>
            </a:r>
          </a:p>
          <a:p>
            <a:endParaRPr lang="ru-RU" dirty="0" smtClean="0"/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Минуточку, подождите пожалуйста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Я сейчас уточню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могу предложить вам следующее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Что вас больше устроит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Если вы оставите номер своего телефона, я вам перезвоню и уточню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Телефонный разговор</a:t>
            </a:r>
            <a:endParaRPr lang="ru-RU" dirty="0"/>
          </a:p>
        </p:txBody>
      </p:sp>
      <p:pic>
        <p:nvPicPr>
          <p:cNvPr id="4" name="Рисунок 3" descr="599123616-dt7xkee8c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69253" y="2348880"/>
            <a:ext cx="1979211" cy="2868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bigstock_Stressful_Work_27077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93976" y="2276872"/>
            <a:ext cx="6650024" cy="4581128"/>
          </a:xfrm>
          <a:prstGeom prst="rect">
            <a:avLst/>
          </a:prstGeom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25963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Если нет возможности ответить на вопрос абонента, надо дать номер телефона специалиста, компетентного в этом вопросе.</a:t>
            </a:r>
            <a:endParaRPr lang="ru-RU" sz="3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Телефонный разговор</a:t>
            </a:r>
            <a:endParaRPr lang="ru-RU" dirty="0"/>
          </a:p>
        </p:txBody>
      </p:sp>
      <p:pic>
        <p:nvPicPr>
          <p:cNvPr id="6" name="Рисунок 5" descr="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32405">
            <a:off x="257493" y="3506983"/>
            <a:ext cx="2551931" cy="25519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637417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192" y="3645024"/>
            <a:ext cx="2349872" cy="2981181"/>
          </a:xfrm>
          <a:prstGeom prst="rect">
            <a:avLst/>
          </a:prstGeom>
        </p:spPr>
      </p:pic>
      <p:pic>
        <p:nvPicPr>
          <p:cNvPr id="6" name="Рисунок 5" descr="i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429000"/>
            <a:ext cx="5148064" cy="3217540"/>
          </a:xfrm>
          <a:prstGeom prst="rect">
            <a:avLst/>
          </a:prstGeom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39552" y="1484784"/>
            <a:ext cx="8064896" cy="5112568"/>
          </a:xfrm>
          <a:solidFill>
            <a:schemeClr val="bg1">
              <a:alpha val="67000"/>
            </a:schemeClr>
          </a:solidFill>
        </p:spPr>
        <p:txBody>
          <a:bodyPr>
            <a:normAutofit/>
          </a:bodyPr>
          <a:lstStyle/>
          <a:p>
            <a:r>
              <a:rPr lang="ru-RU" sz="3600" dirty="0" smtClean="0"/>
              <a:t>Недопустимы пререкания, споры, дерзость и раздражение.</a:t>
            </a:r>
          </a:p>
          <a:p>
            <a:r>
              <a:rPr lang="ru-RU" sz="3600" dirty="0" smtClean="0"/>
              <a:t>Закончить разговор нужно вежливо:</a:t>
            </a:r>
          </a:p>
          <a:p>
            <a:endParaRPr lang="ru-RU" sz="3600" dirty="0" smtClean="0"/>
          </a:p>
          <a:p>
            <a:r>
              <a:rPr lang="ru-RU" sz="3600" dirty="0" smtClean="0"/>
              <a:t>Всего доброго (Всего хорошего)</a:t>
            </a:r>
          </a:p>
          <a:p>
            <a:r>
              <a:rPr lang="ru-RU" sz="3600" dirty="0" smtClean="0"/>
              <a:t>Всегда рады помочь</a:t>
            </a:r>
            <a:endParaRPr lang="ru-RU" sz="36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Телефонный разговор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599123616-dt7xkee8c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765883"/>
            <a:ext cx="1388573" cy="2092117"/>
          </a:xfrm>
          <a:prstGeom prst="rect">
            <a:avLst/>
          </a:prstGeom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525963"/>
          </a:xfrm>
          <a:noFill/>
        </p:spPr>
        <p:txBody>
          <a:bodyPr/>
          <a:lstStyle/>
          <a:p>
            <a:r>
              <a:rPr lang="ru-RU" dirty="0" smtClean="0"/>
              <a:t> </a:t>
            </a:r>
            <a:r>
              <a:rPr lang="ru-RU" sz="3600" dirty="0" smtClean="0"/>
              <a:t>Если вы звоните куда-то,  надо представиться: </a:t>
            </a:r>
          </a:p>
          <a:p>
            <a:endParaRPr lang="ru-RU" sz="3600" dirty="0" smtClean="0"/>
          </a:p>
          <a:p>
            <a:r>
              <a:rPr lang="ru-RU" sz="3600" dirty="0" smtClean="0"/>
              <a:t>- Здравствуйте, говорит такой-то (Должность  и фамилия) и т.д. </a:t>
            </a:r>
          </a:p>
          <a:p>
            <a:r>
              <a:rPr lang="ru-RU" sz="3600" dirty="0" smtClean="0"/>
              <a:t> Спасибо, Всего доброго.</a:t>
            </a:r>
            <a:endParaRPr lang="ru-RU" sz="36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Телефонный разговор</a:t>
            </a:r>
            <a:endParaRPr lang="ru-RU" dirty="0"/>
          </a:p>
        </p:txBody>
      </p:sp>
      <p:pic>
        <p:nvPicPr>
          <p:cNvPr id="4" name="Рисунок 3" descr="clipart-communication-Ccq6VP-clipart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4614282"/>
            <a:ext cx="3547380" cy="2243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31114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3534" y="3119720"/>
            <a:ext cx="6230466" cy="3738280"/>
          </a:xfrm>
          <a:prstGeom prst="rect">
            <a:avLst/>
          </a:prstGeom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5536" y="1340768"/>
            <a:ext cx="8568952" cy="5400600"/>
          </a:xfrm>
          <a:solidFill>
            <a:schemeClr val="bg1">
              <a:alpha val="30000"/>
            </a:schemeClr>
          </a:solidFill>
        </p:spPr>
        <p:txBody>
          <a:bodyPr>
            <a:normAutofit/>
          </a:bodyPr>
          <a:lstStyle/>
          <a:p>
            <a:r>
              <a:rPr lang="ru-RU" sz="3600" dirty="0" smtClean="0"/>
              <a:t>Если в процессе разговора вы что-либо пропустили или не поняли, обязательно уточните после речи собеседника:</a:t>
            </a:r>
          </a:p>
          <a:p>
            <a:endParaRPr lang="ru-RU" sz="3600" dirty="0" smtClean="0"/>
          </a:p>
          <a:p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Извините, я хотел(а) бы уточнить</a:t>
            </a:r>
          </a:p>
          <a:p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Правильно ли я вас понял(а)?</a:t>
            </a:r>
          </a:p>
          <a:p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Верно ли я записал(а)?</a:t>
            </a:r>
            <a:endParaRPr lang="ru-RU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Телефонный разговор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714865712-can-stock-photocsp85570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270828">
            <a:off x="6211223" y="127974"/>
            <a:ext cx="2808312" cy="2738263"/>
          </a:xfrm>
          <a:prstGeom prst="rect">
            <a:avLst/>
          </a:prstGeom>
        </p:spPr>
      </p:pic>
      <p:pic>
        <p:nvPicPr>
          <p:cNvPr id="4" name="Рисунок 3" descr="ASXMG00Z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15290">
            <a:off x="5872685" y="2863675"/>
            <a:ext cx="2880320" cy="3834746"/>
          </a:xfrm>
          <a:prstGeom prst="rect">
            <a:avLst/>
          </a:prstGeom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07504" y="1340768"/>
            <a:ext cx="7344816" cy="5328592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Ни в коем случае не обвиняйте собеседника:</a:t>
            </a:r>
          </a:p>
          <a:p>
            <a:endParaRPr lang="ru-RU" sz="3600" dirty="0" smtClean="0"/>
          </a:p>
          <a:p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 говорите слишком тихо (слишком громко, быстро и т.д.)</a:t>
            </a:r>
          </a:p>
          <a:p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 забыли…</a:t>
            </a:r>
          </a:p>
          <a:p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 не знаете, а говорите и т.д.</a:t>
            </a:r>
            <a:endParaRPr lang="ru-RU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260648"/>
            <a:ext cx="7848872" cy="1008112"/>
          </a:xfrm>
        </p:spPr>
        <p:txBody>
          <a:bodyPr/>
          <a:lstStyle/>
          <a:p>
            <a:pPr algn="ctr"/>
            <a:r>
              <a:rPr lang="ru-RU" dirty="0" smtClean="0"/>
              <a:t>Телефонный разговор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78282359ac4da818b91d24085cf8f007.jpg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15616" y="133579"/>
            <a:ext cx="6840760" cy="6724421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112568"/>
          </a:xfrm>
          <a:solidFill>
            <a:schemeClr val="bg1">
              <a:alpha val="22000"/>
            </a:schemeClr>
          </a:solidFill>
        </p:spPr>
        <p:txBody>
          <a:bodyPr>
            <a:normAutofit/>
          </a:bodyPr>
          <a:lstStyle/>
          <a:p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Обще́ние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— сложный многоплановый процесс установления и развития контактов:</a:t>
            </a:r>
          </a:p>
          <a:p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Между людьми (межличностное общение)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Между группами (межгрупповое общение). порождаемый потребностями совместной деятельности.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Общение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positphotos_26553497-stock-photo-smiling-young-nurse-sending-mess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92100" y="2621805"/>
            <a:ext cx="4951900" cy="4236195"/>
          </a:xfrm>
          <a:prstGeom prst="rect">
            <a:avLst/>
          </a:prstGeom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07504" y="1097360"/>
            <a:ext cx="9036496" cy="5760640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r>
              <a:rPr lang="ru-RU" sz="2800" dirty="0" smtClean="0"/>
              <a:t>Категорически недопустимы разговоры по телефону на нерабочие темы  в присутствии пациентов. </a:t>
            </a:r>
          </a:p>
          <a:p>
            <a:r>
              <a:rPr lang="ru-RU" sz="2800" dirty="0" smtClean="0"/>
              <a:t>Также не следует использовать, в этих же целях, другие </a:t>
            </a:r>
            <a:r>
              <a:rPr lang="ru-RU" sz="2800" dirty="0" err="1" smtClean="0"/>
              <a:t>гаджеты</a:t>
            </a:r>
            <a:r>
              <a:rPr lang="ru-RU" sz="2800" dirty="0" smtClean="0"/>
              <a:t> (ноутбуки, планшеты, смартфоны и т.д.) на рабочем месте </a:t>
            </a:r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116632"/>
            <a:ext cx="7560840" cy="908720"/>
          </a:xfrm>
        </p:spPr>
        <p:txBody>
          <a:bodyPr/>
          <a:lstStyle/>
          <a:p>
            <a:pPr algn="ctr"/>
            <a:r>
              <a:rPr lang="ru-RU" dirty="0" smtClean="0"/>
              <a:t>Телефонный разговор</a:t>
            </a:r>
            <a:endParaRPr lang="ru-RU" dirty="0"/>
          </a:p>
        </p:txBody>
      </p:sp>
      <p:pic>
        <p:nvPicPr>
          <p:cNvPr id="5" name="Рисунок 4" descr="integra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743166"/>
            <a:ext cx="4680520" cy="3114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Служебная переписка</a:t>
            </a:r>
            <a:endParaRPr lang="ru-RU" dirty="0"/>
          </a:p>
        </p:txBody>
      </p:sp>
      <p:pic>
        <p:nvPicPr>
          <p:cNvPr id="7" name="Рисунок 6" descr="The-Art-of-Communica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68411">
            <a:off x="2894898" y="3153093"/>
            <a:ext cx="5982509" cy="3390089"/>
          </a:xfrm>
          <a:prstGeom prst="rect">
            <a:avLst/>
          </a:prstGeom>
        </p:spPr>
      </p:pic>
      <p:pic>
        <p:nvPicPr>
          <p:cNvPr id="8" name="Рисунок 7" descr="jwsigpro_cache_0a0ba730a4_subscribe-to-issue-53-1.jpg.pagespeed.ce.o1VItXIV9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86156">
            <a:off x="162887" y="3800737"/>
            <a:ext cx="3240360" cy="2430270"/>
          </a:xfrm>
          <a:prstGeom prst="rect">
            <a:avLst/>
          </a:prstGeom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Работа с корреспонденцией (</a:t>
            </a:r>
            <a:r>
              <a:rPr lang="ru-RU" sz="3600" dirty="0" err="1" smtClean="0"/>
              <a:t>факсы,письма</a:t>
            </a:r>
            <a:r>
              <a:rPr lang="ru-RU" sz="3600" dirty="0" smtClean="0"/>
              <a:t> и т.д.) демонстрирует уровень вашей деловитости, грамотности и ответственности.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309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6" y="0"/>
            <a:ext cx="8531324" cy="6400055"/>
          </a:xfrm>
          <a:prstGeom prst="rect">
            <a:avLst/>
          </a:prstGeom>
        </p:spPr>
      </p:pic>
      <p:pic>
        <p:nvPicPr>
          <p:cNvPr id="4" name="Рисунок 3" descr="9264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68889">
            <a:off x="123555" y="4187185"/>
            <a:ext cx="3456355" cy="2492896"/>
          </a:xfrm>
          <a:prstGeom prst="rect">
            <a:avLst/>
          </a:prstGeom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79512" y="1844824"/>
            <a:ext cx="8517632" cy="4525963"/>
          </a:xfrm>
          <a:gradFill>
            <a:gsLst>
              <a:gs pos="50000">
                <a:schemeClr val="accent1">
                  <a:tint val="44500"/>
                  <a:satMod val="160000"/>
                  <a:alpha val="3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СОБЛЮДАТЬ СУБОРДИНАЦИЮ.</a:t>
            </a:r>
          </a:p>
          <a:p>
            <a:endParaRPr lang="ru-RU" dirty="0" smtClean="0"/>
          </a:p>
          <a:p>
            <a:r>
              <a:rPr lang="ru-RU" sz="3200" dirty="0" smtClean="0"/>
              <a:t>К руководителю другого учреждения или вышестоящему руководству  может обращаться только заведующий или, по его указанию, заместители заведующего. </a:t>
            </a:r>
            <a:endParaRPr lang="ru-RU" sz="3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gradFill>
            <a:gsLst>
              <a:gs pos="45000">
                <a:schemeClr val="accent1">
                  <a:tint val="44500"/>
                  <a:satMod val="160000"/>
                  <a:alpha val="3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Правила служебной переписки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4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718382">
            <a:off x="569304" y="2939816"/>
            <a:ext cx="3528392" cy="3528392"/>
          </a:xfrm>
          <a:prstGeom prst="rect">
            <a:avLst/>
          </a:prstGeom>
        </p:spPr>
      </p:pic>
      <p:pic>
        <p:nvPicPr>
          <p:cNvPr id="4" name="Рисунок 3" descr="pigeon-clipart-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0"/>
            <a:ext cx="4816426" cy="6858000"/>
          </a:xfrm>
          <a:prstGeom prst="rect">
            <a:avLst/>
          </a:prstGeom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23528" y="1481328"/>
            <a:ext cx="8363272" cy="5116024"/>
          </a:xfrm>
          <a:solidFill>
            <a:schemeClr val="bg1">
              <a:alpha val="63000"/>
            </a:schemeClr>
          </a:solidFill>
        </p:spPr>
        <p:txBody>
          <a:bodyPr>
            <a:normAutofit lnSpcReduction="10000"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Укажите адрес</a:t>
            </a:r>
          </a:p>
          <a:p>
            <a:endParaRPr lang="ru-RU" b="1" dirty="0" smtClean="0">
              <a:solidFill>
                <a:schemeClr val="accent2"/>
              </a:solidFill>
            </a:endParaRPr>
          </a:p>
          <a:p>
            <a:r>
              <a:rPr lang="ru-RU" sz="3200" b="1" dirty="0" smtClean="0"/>
              <a:t>Корреспонденция должна быть адресована конкретному учреждению с указанием его полного названия и адреса.</a:t>
            </a:r>
          </a:p>
          <a:p>
            <a:endParaRPr lang="ru-RU" sz="3200" b="1" dirty="0" smtClean="0"/>
          </a:p>
          <a:p>
            <a:r>
              <a:rPr lang="ru-RU" sz="3200" b="1" dirty="0" smtClean="0"/>
              <a:t>Если человеку, то с указанием должности, фамилии, имени и отчества.</a:t>
            </a:r>
            <a:endParaRPr lang="ru-RU" sz="32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Правила служебной переписки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mall-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267860">
            <a:off x="5206713" y="1962889"/>
            <a:ext cx="3242256" cy="4460662"/>
          </a:xfrm>
          <a:prstGeom prst="rect">
            <a:avLst/>
          </a:prstGeom>
        </p:spPr>
      </p:pic>
      <p:pic>
        <p:nvPicPr>
          <p:cNvPr id="6" name="Рисунок 5" descr="small-105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853107">
            <a:off x="401168" y="3187451"/>
            <a:ext cx="4536504" cy="3219454"/>
          </a:xfrm>
          <a:prstGeom prst="rect">
            <a:avLst/>
          </a:prstGeom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525963"/>
          </a:xfrm>
          <a:solidFill>
            <a:schemeClr val="bg1">
              <a:alpha val="48000"/>
            </a:schemeClr>
          </a:solidFill>
        </p:spPr>
        <p:txBody>
          <a:bodyPr>
            <a:normAutofit/>
          </a:bodyPr>
          <a:lstStyle/>
          <a:p>
            <a:r>
              <a:rPr lang="ru-RU" sz="3600" dirty="0" smtClean="0"/>
              <a:t>Корреспонденция должна быть в печатном виде на фирменном бланке учреждения.</a:t>
            </a:r>
          </a:p>
          <a:p>
            <a:endParaRPr lang="ru-RU" sz="3600" dirty="0" smtClean="0"/>
          </a:p>
          <a:p>
            <a:r>
              <a:rPr lang="ru-RU" sz="3600" dirty="0" smtClean="0"/>
              <a:t>В тексте не должно быть орфографических ошибок.</a:t>
            </a:r>
            <a:endParaRPr lang="ru-RU" sz="36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Правила служебной переписки</a:t>
            </a:r>
            <a:endParaRPr lang="ru-RU" dirty="0"/>
          </a:p>
        </p:txBody>
      </p:sp>
      <p:pic>
        <p:nvPicPr>
          <p:cNvPr id="7" name="Рисунок 6" descr="1717469150-5c36c96a9bfe391c401b9feea19d84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4690628"/>
            <a:ext cx="1691607" cy="2167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cute-raco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60647"/>
            <a:ext cx="9144000" cy="646279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2636912"/>
            <a:ext cx="9144000" cy="3600400"/>
          </a:xfrm>
        </p:spPr>
        <p:txBody>
          <a:bodyPr>
            <a:noAutofit/>
          </a:bodyPr>
          <a:lstStyle/>
          <a:p>
            <a:pPr algn="ctr"/>
            <a:r>
              <a:rPr lang="ru-RU" sz="6600" dirty="0" smtClean="0">
                <a:solidFill>
                  <a:srgbClr val="FF0000"/>
                </a:solidFill>
              </a:rPr>
              <a:t> Благодарю за внимание!</a:t>
            </a:r>
            <a:endParaRPr lang="ru-RU" sz="6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78282359ac4da818b91d24085cf8f007.jpg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15616" y="133579"/>
            <a:ext cx="6840760" cy="6724421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052736"/>
            <a:ext cx="7740352" cy="4968552"/>
          </a:xfrm>
          <a:solidFill>
            <a:schemeClr val="bg1">
              <a:alpha val="42000"/>
            </a:schemeClr>
          </a:solidFill>
        </p:spPr>
        <p:txBody>
          <a:bodyPr>
            <a:norm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Общение включает в себя как минимум три различных процесса: </a:t>
            </a:r>
          </a:p>
          <a:p>
            <a:pPr>
              <a:buNone/>
            </a:pP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Коммуникация (обмен информацией)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Интеракция (обмен действиями) 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Социальная перцепция (восприятие и понимание партнера)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8" name="Рисунок 7" descr="innercirc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76003">
            <a:off x="5508104" y="3744374"/>
            <a:ext cx="3384376" cy="311362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22114"/>
          </a:xfrm>
        </p:spPr>
        <p:txBody>
          <a:bodyPr/>
          <a:lstStyle/>
          <a:p>
            <a:pPr algn="ctr"/>
            <a:r>
              <a:rPr lang="ru-RU" dirty="0" smtClean="0"/>
              <a:t>Общение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lip51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548680"/>
            <a:ext cx="7620000" cy="6134100"/>
          </a:xfrm>
          <a:prstGeom prst="rect">
            <a:avLst/>
          </a:prstGeom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5112568"/>
          </a:xfrm>
          <a:solidFill>
            <a:schemeClr val="accent1">
              <a:alpha val="20000"/>
            </a:schemeClr>
          </a:solidFill>
        </p:spPr>
        <p:txBody>
          <a:bodyPr>
            <a:normAutofit/>
          </a:bodyPr>
          <a:lstStyle/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Деловая этика – это совокупность норм поведения, правил и принципов, регулирующих отношения, которые возникают в процессе делового общения.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Этика в общении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lrg_grou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9912" y="2105472"/>
            <a:ext cx="4752528" cy="4752528"/>
          </a:xfrm>
          <a:prstGeom prst="rect">
            <a:avLst/>
          </a:prstGeom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Деловая этика включает в себя еще ряд подсистем ( государственная этика, социальная этика, производственная этика, </a:t>
            </a:r>
            <a:r>
              <a:rPr lang="ru-RU" dirty="0" err="1" smtClean="0"/>
              <a:t>управленченская</a:t>
            </a:r>
            <a:r>
              <a:rPr lang="ru-RU" dirty="0" smtClean="0"/>
              <a:t> этика,  коммерческая этика и другие)</a:t>
            </a:r>
            <a:br>
              <a:rPr lang="ru-RU" dirty="0" smtClean="0"/>
            </a:br>
            <a:r>
              <a:rPr lang="ru-RU" dirty="0" smtClean="0"/>
              <a:t> 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Этика в общении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a-group-of-communication_gjq8qoi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2342869"/>
            <a:ext cx="6012160" cy="4515131"/>
          </a:xfrm>
          <a:prstGeom prst="rect">
            <a:avLst/>
          </a:prstGeom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23528" y="1124744"/>
            <a:ext cx="8820472" cy="5040560"/>
          </a:xfrm>
          <a:solidFill>
            <a:schemeClr val="bg1">
              <a:alpha val="66000"/>
            </a:schemeClr>
          </a:solidFill>
        </p:spPr>
        <p:txBody>
          <a:bodyPr>
            <a:normAutofit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Известно, что  общение на расстоянии всегда опосредованное, так как при этом процессе используются различные технические средства коммуникации (например, телефон, факс, телеграф, почта, пейджинговая связь, электронная почта и др.).  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136904" cy="792088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Технические средства в общении</a:t>
            </a:r>
            <a:endParaRPr lang="ru-RU" sz="3600" dirty="0"/>
          </a:p>
        </p:txBody>
      </p:sp>
      <p:pic>
        <p:nvPicPr>
          <p:cNvPr id="8" name="Рисунок 7" descr="11585019-bm_semi_simple_office_02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42634">
            <a:off x="267814" y="4702704"/>
            <a:ext cx="2438400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_9219c_adb692d4_orig.png"/>
          <p:cNvPicPr>
            <a:picLocks noChangeAspect="1"/>
          </p:cNvPicPr>
          <p:nvPr/>
        </p:nvPicPr>
        <p:blipFill>
          <a:blip r:embed="rId2" cstate="print">
            <a:lum bright="-5000" contrast="-39000"/>
          </a:blip>
          <a:stretch>
            <a:fillRect/>
          </a:stretch>
        </p:blipFill>
        <p:spPr>
          <a:xfrm>
            <a:off x="0" y="1611674"/>
            <a:ext cx="9144000" cy="5246326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420888"/>
            <a:ext cx="8568952" cy="3456384"/>
          </a:xfrm>
          <a:solidFill>
            <a:schemeClr val="bg1">
              <a:alpha val="42000"/>
            </a:schemeClr>
          </a:solidFill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Телефонный разговор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— это один из видов устной речи с использованием телефонного аппарата и средств связи — внутренней сети организации или телефонной сети общего пользования.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Телефонный разговор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eople-talking-on-the-phone-clipart-communication-clipart-of-a-bkFfq2-clipar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2120" y="1052736"/>
            <a:ext cx="2971917" cy="3029962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Телефонный разговор</a:t>
            </a:r>
            <a:endParaRPr lang="ru-RU" dirty="0"/>
          </a:p>
        </p:txBody>
      </p:sp>
      <p:pic>
        <p:nvPicPr>
          <p:cNvPr id="4" name="Рисунок 3" descr="43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6111" y="4869160"/>
            <a:ext cx="5077889" cy="1988840"/>
          </a:xfrm>
          <a:prstGeom prst="rect">
            <a:avLst/>
          </a:prstGeom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79512" y="1412776"/>
            <a:ext cx="8507288" cy="5112568"/>
          </a:xfrm>
          <a:solidFill>
            <a:schemeClr val="bg1">
              <a:alpha val="62000"/>
            </a:schemeClr>
          </a:solidFill>
        </p:spPr>
        <p:txBody>
          <a:bodyPr>
            <a:normAutofit/>
          </a:bodyPr>
          <a:lstStyle/>
          <a:p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Разговор по телефону – одно из самых мощных средств влияния на человека.</a:t>
            </a:r>
          </a:p>
          <a:p>
            <a:endParaRPr lang="ru-RU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Им можно привлечь, заинтересовать, или, наоборот, оттолкнуть потенциального пациента.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age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2708920"/>
            <a:ext cx="6423670" cy="3999805"/>
          </a:xfrm>
          <a:prstGeom prst="rect">
            <a:avLst/>
          </a:prstGeom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5536" y="1556792"/>
            <a:ext cx="8445624" cy="4813995"/>
          </a:xfrm>
          <a:solidFill>
            <a:schemeClr val="bg1">
              <a:alpha val="68000"/>
            </a:schemeClr>
          </a:solidFill>
        </p:spPr>
        <p:txBody>
          <a:bodyPr/>
          <a:lstStyle/>
          <a:p>
            <a:r>
              <a:rPr lang="ru-RU" sz="3600" dirty="0" smtClean="0"/>
              <a:t>Если звонят Вам, то нужно представиться – название учреждения, фамилия, имя, отчество, должность.</a:t>
            </a:r>
          </a:p>
          <a:p>
            <a:endParaRPr lang="ru-RU" sz="3600" dirty="0" smtClean="0"/>
          </a:p>
          <a:p>
            <a:r>
              <a:rPr lang="ru-RU" sz="3600" dirty="0" smtClean="0"/>
              <a:t>Темп речи по телефону должен быть </a:t>
            </a:r>
            <a:r>
              <a:rPr lang="ru-RU" sz="3600" i="1" dirty="0" smtClean="0"/>
              <a:t>медленным</a:t>
            </a:r>
            <a:r>
              <a:rPr lang="ru-RU" sz="3600" dirty="0" smtClean="0"/>
              <a:t>, а ритм – </a:t>
            </a:r>
            <a:r>
              <a:rPr lang="ru-RU" sz="3600" i="1" dirty="0" smtClean="0"/>
              <a:t>размеренным</a:t>
            </a:r>
            <a:r>
              <a:rPr lang="ru-RU" sz="3600" dirty="0" smtClean="0"/>
              <a:t>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Телефонный разговор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459</TotalTime>
  <Words>640</Words>
  <Application>Microsoft Office PowerPoint</Application>
  <PresentationFormat>Экран (4:3)</PresentationFormat>
  <Paragraphs>138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Открытая</vt:lpstr>
      <vt:lpstr>Этика общения с использованием технических средств.</vt:lpstr>
      <vt:lpstr>Общение</vt:lpstr>
      <vt:lpstr>Общение</vt:lpstr>
      <vt:lpstr>Этика в общении</vt:lpstr>
      <vt:lpstr>Этика в общении</vt:lpstr>
      <vt:lpstr>Технические средства в общении</vt:lpstr>
      <vt:lpstr>Телефонный разговор</vt:lpstr>
      <vt:lpstr>Телефонный разговор</vt:lpstr>
      <vt:lpstr>Телефонный разговор</vt:lpstr>
      <vt:lpstr>Телефонный разговор</vt:lpstr>
      <vt:lpstr>Телефонный разговор</vt:lpstr>
      <vt:lpstr>Телефонный разговор</vt:lpstr>
      <vt:lpstr>Телефонный разговор</vt:lpstr>
      <vt:lpstr>Телефонный разговор</vt:lpstr>
      <vt:lpstr>Телефонный разговор</vt:lpstr>
      <vt:lpstr>Телефонный разговор</vt:lpstr>
      <vt:lpstr>Телефонный разговор</vt:lpstr>
      <vt:lpstr>Телефонный разговор</vt:lpstr>
      <vt:lpstr>Телефонный разговор</vt:lpstr>
      <vt:lpstr>Телефонный разговор</vt:lpstr>
      <vt:lpstr>Служебная переписка</vt:lpstr>
      <vt:lpstr>Правила служебной переписки</vt:lpstr>
      <vt:lpstr>Правила служебной переписки</vt:lpstr>
      <vt:lpstr>Правила служебной переписки</vt:lpstr>
      <vt:lpstr> Благодарю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енотики</dc:creator>
  <cp:lastModifiedBy>енотики</cp:lastModifiedBy>
  <cp:revision>85</cp:revision>
  <dcterms:created xsi:type="dcterms:W3CDTF">2017-08-15T15:35:32Z</dcterms:created>
  <dcterms:modified xsi:type="dcterms:W3CDTF">2018-03-29T09:45:44Z</dcterms:modified>
</cp:coreProperties>
</file>