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23"/>
  </p:notesMasterIdLst>
  <p:sldIdLst>
    <p:sldId id="265" r:id="rId2"/>
    <p:sldId id="264" r:id="rId3"/>
    <p:sldId id="267" r:id="rId4"/>
    <p:sldId id="268" r:id="rId5"/>
    <p:sldId id="269" r:id="rId6"/>
    <p:sldId id="270" r:id="rId7"/>
    <p:sldId id="271" r:id="rId8"/>
    <p:sldId id="272" r:id="rId9"/>
    <p:sldId id="274" r:id="rId10"/>
    <p:sldId id="275" r:id="rId11"/>
    <p:sldId id="284" r:id="rId12"/>
    <p:sldId id="279" r:id="rId13"/>
    <p:sldId id="280" r:id="rId14"/>
    <p:sldId id="257" r:id="rId15"/>
    <p:sldId id="260" r:id="rId16"/>
    <p:sldId id="262" r:id="rId17"/>
    <p:sldId id="285" r:id="rId18"/>
    <p:sldId id="288" r:id="rId19"/>
    <p:sldId id="289" r:id="rId20"/>
    <p:sldId id="286" r:id="rId21"/>
    <p:sldId id="287" r:id="rId22"/>
  </p:sldIdLst>
  <p:sldSz cx="9144000" cy="6858000" type="screen4x3"/>
  <p:notesSz cx="7296150" cy="104457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A58B55B-EED4-45BD-9622-31138D8B2DEF}">
          <p14:sldIdLst>
            <p14:sldId id="265"/>
            <p14:sldId id="264"/>
            <p14:sldId id="267"/>
            <p14:sldId id="268"/>
            <p14:sldId id="269"/>
            <p14:sldId id="270"/>
            <p14:sldId id="271"/>
            <p14:sldId id="272"/>
            <p14:sldId id="274"/>
            <p14:sldId id="275"/>
            <p14:sldId id="284"/>
            <p14:sldId id="279"/>
            <p14:sldId id="280"/>
          </p14:sldIdLst>
        </p14:section>
        <p14:section name="Раздел без заголовка" id="{1989D55B-B901-4473-B02D-9C0FE307A65D}">
          <p14:sldIdLst>
            <p14:sldId id="257"/>
            <p14:sldId id="260"/>
            <p14:sldId id="262"/>
            <p14:sldId id="285"/>
            <p14:sldId id="288"/>
            <p14:sldId id="289"/>
            <p14:sldId id="286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3" autoAdjust="0"/>
  </p:normalViewPr>
  <p:slideViewPr>
    <p:cSldViewPr>
      <p:cViewPr varScale="1">
        <p:scale>
          <a:sx n="61" d="100"/>
          <a:sy n="61" d="100"/>
        </p:scale>
        <p:origin x="-134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1665" cy="522288"/>
          </a:xfrm>
          <a:prstGeom prst="rect">
            <a:avLst/>
          </a:prstGeom>
        </p:spPr>
        <p:txBody>
          <a:bodyPr vert="horz" lIns="101380" tIns="50690" rIns="101380" bIns="5069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132797" y="0"/>
            <a:ext cx="3161665" cy="522288"/>
          </a:xfrm>
          <a:prstGeom prst="rect">
            <a:avLst/>
          </a:prstGeom>
        </p:spPr>
        <p:txBody>
          <a:bodyPr vert="horz" lIns="101380" tIns="50690" rIns="101380" bIns="50690" rtlCol="0"/>
          <a:lstStyle>
            <a:lvl1pPr algn="r">
              <a:defRPr sz="1300"/>
            </a:lvl1pPr>
          </a:lstStyle>
          <a:p>
            <a:fld id="{B6C51751-F75A-4B92-B530-CDE81AF0CF3E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6638" y="782638"/>
            <a:ext cx="5222875" cy="3917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380" tIns="50690" rIns="101380" bIns="5069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29615" y="4961731"/>
            <a:ext cx="5836920" cy="4700588"/>
          </a:xfrm>
          <a:prstGeom prst="rect">
            <a:avLst/>
          </a:prstGeom>
        </p:spPr>
        <p:txBody>
          <a:bodyPr vert="horz" lIns="101380" tIns="50690" rIns="101380" bIns="5069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921649"/>
            <a:ext cx="3161665" cy="522288"/>
          </a:xfrm>
          <a:prstGeom prst="rect">
            <a:avLst/>
          </a:prstGeom>
        </p:spPr>
        <p:txBody>
          <a:bodyPr vert="horz" lIns="101380" tIns="50690" rIns="101380" bIns="5069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132797" y="9921649"/>
            <a:ext cx="3161665" cy="522288"/>
          </a:xfrm>
          <a:prstGeom prst="rect">
            <a:avLst/>
          </a:prstGeom>
        </p:spPr>
        <p:txBody>
          <a:bodyPr vert="horz" lIns="101380" tIns="50690" rIns="101380" bIns="50690" rtlCol="0" anchor="b"/>
          <a:lstStyle>
            <a:lvl1pPr algn="r">
              <a:defRPr sz="1300"/>
            </a:lvl1pPr>
          </a:lstStyle>
          <a:p>
            <a:fld id="{EBD85AB3-486A-4503-AD8B-65CF65457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4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5AB3-486A-4503-AD8B-65CF65457CF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453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5AB3-486A-4503-AD8B-65CF65457CF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27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2B94-F4DC-4101-9BB5-10E49E5A4531}" type="datetime1">
              <a:rPr lang="ru-RU" smtClean="0"/>
              <a:t>12.03.2018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B0825D-9621-41D3-9F77-75DC78A26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8862-E972-4038-B5EA-C0D63069D42F}" type="datetime1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25D-9621-41D3-9F77-75DC78A26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F5E7-A59D-4BFC-838F-25C7C1897E86}" type="datetime1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25D-9621-41D3-9F77-75DC78A26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C180-136B-4D8A-AB5C-3B7834498077}" type="datetime1">
              <a:rPr lang="ru-RU" smtClean="0"/>
              <a:t>12.03.2018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B0825D-9621-41D3-9F77-75DC78A26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7658-0CAD-488D-A758-2BE510515AB4}" type="datetime1">
              <a:rPr lang="ru-RU" smtClean="0"/>
              <a:t>12.03.2018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25D-9621-41D3-9F77-75DC78A2663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1508-506D-4A22-84EB-D1FF167B197B}" type="datetime1">
              <a:rPr lang="ru-RU" smtClean="0"/>
              <a:t>12.03.2018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25D-9621-41D3-9F77-75DC78A26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FD18-8FDF-405D-8B28-69AF92C9D78F}" type="datetime1">
              <a:rPr lang="ru-RU" smtClean="0"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0B0825D-9621-41D3-9F77-75DC78A2663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3B03-DB25-4993-B61A-B37AAB2073F7}" type="datetime1">
              <a:rPr lang="ru-RU" smtClean="0"/>
              <a:t>12.03.2018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25D-9621-41D3-9F77-75DC78A26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0A6F-C33F-4150-B65D-4AD7E94824C0}" type="datetime1">
              <a:rPr lang="ru-RU" smtClean="0"/>
              <a:t>12.03.2018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25D-9621-41D3-9F77-75DC78A26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77A2-E414-4FDF-9A8E-CACED8C98866}" type="datetime1">
              <a:rPr lang="ru-RU" smtClean="0"/>
              <a:t>12.03.2018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25D-9621-41D3-9F77-75DC78A26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8CE5-6B4A-4BD7-8702-0F2CF0A61C1C}" type="datetime1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25D-9621-41D3-9F77-75DC78A2663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38C0EB-A3C2-47EB-8067-E6425326E00E}" type="datetime1">
              <a:rPr lang="ru-RU" smtClean="0"/>
              <a:t>12.03.2018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B0825D-9621-41D3-9F77-75DC78A2663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heel spokes="1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" r="5621"/>
          <a:stretch/>
        </p:blipFill>
        <p:spPr bwMode="auto">
          <a:xfrm>
            <a:off x="6660232" y="0"/>
            <a:ext cx="2317173" cy="1734691"/>
          </a:xfrm>
          <a:prstGeom prst="rect">
            <a:avLst/>
          </a:prstGeom>
          <a:noFill/>
          <a:ln>
            <a:noFill/>
          </a:ln>
          <a:effectLst>
            <a:outerShdw blurRad="101600" dist="88900" dir="2700000" algn="tl" rotWithShape="0">
              <a:prstClr val="black">
                <a:alpha val="3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2" y="3418725"/>
            <a:ext cx="2996464" cy="298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074" y="1628800"/>
            <a:ext cx="8437853" cy="259228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Особенности этики и деонтологии </a:t>
            </a:r>
            <a:r>
              <a:rPr lang="ru-RU" sz="6000" b="1" cap="none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в педиатрии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8125" y="4581128"/>
            <a:ext cx="5349280" cy="2121099"/>
          </a:xfrm>
        </p:spPr>
        <p:txBody>
          <a:bodyPr>
            <a:normAutofit fontScale="77500" lnSpcReduction="20000"/>
          </a:bodyPr>
          <a:lstStyle/>
          <a:p>
            <a:pPr marL="0" indent="0">
              <a:buClr>
                <a:srgbClr val="0033CC"/>
              </a:buClr>
              <a:buNone/>
            </a:pP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Составил:</a:t>
            </a:r>
          </a:p>
          <a:p>
            <a:pPr marL="0" indent="0">
              <a:buClr>
                <a:srgbClr val="0033CC"/>
              </a:buClr>
              <a:buNone/>
            </a:pP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Горбунова Ольга Владимировна</a:t>
            </a:r>
          </a:p>
          <a:p>
            <a:pPr marL="0" indent="0">
              <a:buClr>
                <a:srgbClr val="0033CC"/>
              </a:buClr>
              <a:buNone/>
            </a:pP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Медицинская сестра </a:t>
            </a:r>
          </a:p>
          <a:p>
            <a:pPr marL="0" indent="0">
              <a:buClr>
                <a:srgbClr val="0033CC"/>
              </a:buClr>
              <a:buNone/>
            </a:pP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Поликлиническое отделение № 3</a:t>
            </a:r>
          </a:p>
          <a:p>
            <a:pPr marL="0" indent="0">
              <a:buClr>
                <a:srgbClr val="0033CC"/>
              </a:buClr>
              <a:buNone/>
            </a:pP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СО «Новокуйбышевская центральная городская больница»</a:t>
            </a: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411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072" y="1148052"/>
            <a:ext cx="8447856" cy="216024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Не следует идти «на поводу» у родителей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стремиться выполнить необоснованные требования, например прекратить назначенные врачом инъекции, изменить режим и диету и т.п. </a:t>
            </a:r>
            <a:endParaRPr lang="ru-RU" sz="2000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33CC"/>
                </a:solidFill>
                <a:latin typeface="Arial"/>
                <a:ea typeface="Times New Roman"/>
                <a:cs typeface="Times New Roman"/>
              </a:rPr>
              <a:t>Такого </a:t>
            </a:r>
            <a:r>
              <a:rPr lang="ru-RU" sz="2000" dirty="0">
                <a:solidFill>
                  <a:srgbClr val="0033CC"/>
                </a:solidFill>
                <a:latin typeface="Arial"/>
                <a:ea typeface="Times New Roman"/>
                <a:cs typeface="Times New Roman"/>
              </a:rPr>
              <a:t>рода </a:t>
            </a:r>
            <a:r>
              <a:rPr lang="ru-RU" sz="2000" b="1" dirty="0">
                <a:solidFill>
                  <a:srgbClr val="0033CC"/>
                </a:solidFill>
                <a:latin typeface="Arial"/>
                <a:ea typeface="Times New Roman"/>
                <a:cs typeface="Times New Roman"/>
              </a:rPr>
              <a:t>«отзывчивость» </a:t>
            </a:r>
            <a:r>
              <a:rPr lang="ru-RU" sz="2000" dirty="0">
                <a:solidFill>
                  <a:srgbClr val="0033CC"/>
                </a:solidFill>
                <a:latin typeface="Arial"/>
                <a:ea typeface="Times New Roman"/>
                <a:cs typeface="Times New Roman"/>
              </a:rPr>
              <a:t>способна принести лишь вред и ничего общего не имеет с принципами гуманной медицины.</a:t>
            </a:r>
            <a:endParaRPr lang="ru-RU" sz="2000" dirty="0">
              <a:solidFill>
                <a:srgbClr val="0033CC"/>
              </a:solidFill>
              <a:latin typeface="Calibri"/>
              <a:ea typeface="Calibri"/>
              <a:cs typeface="Times New Roman"/>
            </a:endParaRP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25D-9621-41D3-9F77-75DC78A2663F}" type="slidenum">
              <a:rPr lang="ru-RU" smtClean="0">
                <a:solidFill>
                  <a:schemeClr val="accent2">
                    <a:lumMod val="75000"/>
                  </a:schemeClr>
                </a:solidFill>
              </a:rPr>
              <a:t>10</a:t>
            </a:fld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9542" y="476672"/>
            <a:ext cx="8928992" cy="648072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Взаимоотношения медицинских работников с родителями и близкими больного ребенка.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49" y="3284984"/>
            <a:ext cx="6632303" cy="335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47664" y="188640"/>
            <a:ext cx="6048672" cy="341296"/>
          </a:xfrm>
          <a:prstGeom prst="rect">
            <a:avLst/>
          </a:prstGeom>
        </p:spPr>
        <p:txBody>
          <a:bodyPr vert="horz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/>
              <a:t>Особенности этики и Деонтологии в педиатрии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165442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6096" y="2749165"/>
            <a:ext cx="3419360" cy="365294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25D-9621-41D3-9F77-75DC78A2663F}" type="slidenum">
              <a:rPr lang="ru-RU" smtClean="0">
                <a:solidFill>
                  <a:schemeClr val="accent2">
                    <a:lumMod val="75000"/>
                  </a:schemeClr>
                </a:solidFill>
              </a:rPr>
              <a:pPr/>
              <a:t>11</a:t>
            </a:fld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9542" y="476672"/>
            <a:ext cx="8928992" cy="648072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Взаимоотношения медицинских работников с родителями и близкими больного ребенка.</a:t>
            </a:r>
            <a:endParaRPr lang="ru-RU" sz="2000" dirty="0">
              <a:solidFill>
                <a:srgbClr val="4E3B30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09542" y="1394948"/>
            <a:ext cx="8745915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22E">
                  <a:lumMod val="75000"/>
                </a:srgbClr>
              </a:buClr>
              <a:buSzPct val="80000"/>
              <a:buFont typeface="Arial Black" panose="020B0A04020102020204" pitchFamily="34" charset="0"/>
              <a:buChar char="x"/>
            </a:pPr>
            <a:r>
              <a:rPr lang="ru-RU" altLang="ru-RU" sz="20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   Во взаимоотношениях медработников с родителями немаловажное значение имеет форма обращения. Обращаясь к родителям, медсестра должна называть их по </a:t>
            </a:r>
            <a:r>
              <a:rPr lang="ru-RU" altLang="ru-RU" sz="205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имени и отчеству</a:t>
            </a:r>
            <a:r>
              <a:rPr lang="ru-RU" altLang="ru-RU" sz="205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altLang="ru-RU" sz="205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допускать фамильярности</a:t>
            </a:r>
            <a:r>
              <a:rPr lang="ru-RU" altLang="ru-RU" sz="205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altLang="ru-RU" sz="205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не употреблять такие слова, как </a:t>
            </a:r>
            <a:r>
              <a:rPr lang="ru-RU" altLang="ru-RU" sz="2050" b="1" dirty="0" smtClean="0">
                <a:solidFill>
                  <a:srgbClr val="202DA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«мамаша» </a:t>
            </a:r>
            <a:r>
              <a:rPr lang="ru-RU" altLang="ru-RU" sz="205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lang="ru-RU" altLang="ru-RU" sz="2050" b="1" dirty="0" smtClean="0">
                <a:solidFill>
                  <a:srgbClr val="202DA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«папаша».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47664" y="188640"/>
            <a:ext cx="6048672" cy="341296"/>
          </a:xfrm>
          <a:prstGeom prst="rect">
            <a:avLst/>
          </a:prstGeom>
        </p:spPr>
        <p:txBody>
          <a:bodyPr vert="horz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/>
              <a:t>Особенности этики и Деонтологии в педиатрии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09542" y="2749164"/>
            <a:ext cx="5398562" cy="3848187"/>
          </a:xfrm>
        </p:spPr>
        <p:txBody>
          <a:bodyPr>
            <a:normAutofit lnSpcReduction="10000"/>
          </a:bodyPr>
          <a:lstStyle/>
          <a:p>
            <a:pPr lvl="0" algn="just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F0A22E">
                  <a:lumMod val="75000"/>
                </a:srgbClr>
              </a:buClr>
              <a:buSzPct val="80000"/>
              <a:buFont typeface="Arial Black" panose="020B0A04020102020204" pitchFamily="34" charset="0"/>
              <a:buChar char="x"/>
            </a:pPr>
            <a:r>
              <a:rPr lang="ru-RU" altLang="ru-RU" sz="205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Контакты </a:t>
            </a:r>
            <a:r>
              <a:rPr lang="ru-RU" altLang="ru-RU" sz="205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медработников с родителями в детских отделениях тесные и частые. </a:t>
            </a:r>
            <a:endParaRPr lang="ru-RU" altLang="ru-RU" sz="205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F0A22E">
                  <a:lumMod val="75000"/>
                </a:srgbClr>
              </a:buClr>
              <a:buSzPct val="80000"/>
              <a:buFont typeface="Arial Black" panose="020B0A04020102020204" pitchFamily="34" charset="0"/>
              <a:buChar char="x"/>
            </a:pPr>
            <a:r>
              <a:rPr lang="ru-RU" altLang="ru-RU" sz="205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altLang="ru-RU" sz="205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Правильная </a:t>
            </a:r>
            <a:r>
              <a:rPr lang="ru-RU" altLang="ru-RU" sz="205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тактика общения среднего медперсонала с родными и близкими больного ребенка создает должное психологическое </a:t>
            </a:r>
            <a:r>
              <a:rPr lang="ru-RU" altLang="ru-RU" sz="205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равновесие</a:t>
            </a:r>
            <a:r>
              <a:rPr lang="ru-RU" altLang="ru-RU" sz="205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межличностных взаимоотношениях </a:t>
            </a:r>
            <a:endParaRPr lang="ru-RU" altLang="ru-RU" sz="205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ctr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F0A22E">
                  <a:lumMod val="75000"/>
                </a:srgbClr>
              </a:buClr>
              <a:buSzPct val="80000"/>
              <a:buNone/>
            </a:pPr>
            <a:r>
              <a:rPr lang="ru-RU" altLang="ru-RU" sz="22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медицинский работник</a:t>
            </a:r>
          </a:p>
          <a:p>
            <a:pPr marL="0" lv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22E">
                  <a:lumMod val="75000"/>
                </a:srgbClr>
              </a:buClr>
              <a:buSzPct val="80000"/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</a:t>
            </a:r>
            <a:endParaRPr lang="ru-RU" altLang="ru-RU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ctr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F0A22E">
                  <a:lumMod val="75000"/>
                </a:srgbClr>
              </a:buClr>
              <a:buSzPct val="80000"/>
              <a:buNone/>
            </a:pPr>
            <a:r>
              <a:rPr lang="ru-RU" altLang="ru-RU" sz="22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больной ребенок</a:t>
            </a:r>
          </a:p>
          <a:p>
            <a:pPr marL="0" lv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22E">
                  <a:lumMod val="75000"/>
                </a:srgbClr>
              </a:buClr>
              <a:buSzPct val="80000"/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</a:t>
            </a:r>
            <a:endParaRPr lang="ru-RU" altLang="ru-RU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22E">
                  <a:lumMod val="75000"/>
                </a:srgbClr>
              </a:buClr>
              <a:buSzPct val="80000"/>
              <a:buNone/>
            </a:pPr>
            <a:r>
              <a:rPr lang="ru-RU" altLang="ru-RU" sz="22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его родители</a:t>
            </a:r>
            <a:r>
              <a:rPr lang="ru-RU" altLang="ru-RU" sz="205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altLang="ru-RU" sz="205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z="205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4062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620688"/>
            <a:ext cx="8686800" cy="504056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rgbClr val="FF0000"/>
                </a:solidFill>
              </a:rPr>
              <a:t>Отношение </a:t>
            </a:r>
            <a:r>
              <a:rPr lang="ru-RU" sz="2000" b="1" i="1" dirty="0">
                <a:solidFill>
                  <a:srgbClr val="FF0000"/>
                </a:solidFill>
              </a:rPr>
              <a:t>к детям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268760"/>
            <a:ext cx="4536504" cy="367240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Медработники 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>НЕ </a:t>
            </a:r>
            <a:r>
              <a:rPr lang="ru-RU" b="1" dirty="0" smtClean="0">
                <a:solidFill>
                  <a:srgbClr val="FF0000"/>
                </a:solidFill>
                <a:latin typeface="Arial"/>
                <a:ea typeface="Times New Roman"/>
              </a:rPr>
              <a:t>ДОЛЖНЫ 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>вести разговоры на профессиональные темы при больных детях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 Важно учитывать, что некоторые отличаются мнительностью,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легковнушаемы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и у них могут развиться 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>ятрогении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т.е. заболевания, спровоцированные действием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медработника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и относящиеся к психопатиям.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92635" y="1268760"/>
            <a:ext cx="4371854" cy="295232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К детям любого возраста отношение должно быть ровным, 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>доброжелательным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 Это правило необходимо соблюдать с первых дней пребывания в больнице. 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>Помните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u="sng" dirty="0">
                <a:solidFill>
                  <a:srgbClr val="FF0000"/>
                </a:solidFill>
                <a:latin typeface="Arial"/>
                <a:ea typeface="Times New Roman"/>
              </a:rPr>
              <a:t>что дети бурно реагируют на ваш приход в палату; после того как вы уйдете, бывает трудно их успокоить.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25D-9621-41D3-9F77-75DC78A2663F}" type="slidenum">
              <a:rPr lang="ru-RU" smtClean="0">
                <a:solidFill>
                  <a:schemeClr val="accent2">
                    <a:lumMod val="75000"/>
                  </a:schemeClr>
                </a:solidFill>
              </a:rPr>
              <a:t>12</a:t>
            </a:fld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72" y="4267534"/>
            <a:ext cx="3312368" cy="220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73788"/>
            <a:ext cx="2736304" cy="219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90567"/>
            <a:ext cx="2016224" cy="216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47664" y="188640"/>
            <a:ext cx="6048672" cy="341296"/>
          </a:xfrm>
          <a:prstGeom prst="rect">
            <a:avLst/>
          </a:prstGeom>
        </p:spPr>
        <p:txBody>
          <a:bodyPr vert="horz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/>
              <a:t>Особенности этики и Деонтологии в педиатрии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661305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609" y="2060848"/>
            <a:ext cx="2651083" cy="199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6552728" cy="288032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При общении с больными медсестра испытывает </a:t>
            </a:r>
            <a:r>
              <a:rPr lang="ru-RU" sz="20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эмоциональное напряжение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иногда вызванное неправильным поведением детей, их капризами, необоснованными требованиями родителей и т.п. В этих случаях 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медсестра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как и любой медработник, должна сохранять спокойствие, </a:t>
            </a:r>
            <a:r>
              <a:rPr lang="ru-RU" sz="2000" b="1" u="sng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НЕ </a:t>
            </a:r>
            <a:r>
              <a:rPr lang="ru-RU" sz="2000" b="1" u="sng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поддаваться</a:t>
            </a:r>
            <a:r>
              <a:rPr lang="ru-RU" sz="20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сиюминутным настроениям, </a:t>
            </a:r>
            <a:r>
              <a:rPr lang="ru-RU" sz="2000" b="1" u="sng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уметь подавлять </a:t>
            </a:r>
            <a:r>
              <a:rPr lang="ru-RU" sz="20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в себе раздражительность и чрезмерную эмоциональность</a:t>
            </a:r>
            <a:r>
              <a:rPr lang="ru-RU" sz="2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4005064"/>
            <a:ext cx="8568952" cy="266429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Недопустимо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разделение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детей </a:t>
            </a:r>
            <a:r>
              <a:rPr lang="ru-RU" sz="20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на «хороших» и «плохих»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а тем более выделять «любимчиков».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Дети необыкновенно чувствительны к ласке и тонко чувствуют отношение к ним взрослых. Тон разговора с детьми всегда должен быть ровным, приветливым. Все это способствует установлению между ребенком и медперсоналом доброжелательных, доверительных отношений и оказывает на больного положительное влияние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25D-9621-41D3-9F77-75DC78A2663F}" type="slidenum">
              <a:rPr lang="ru-RU" smtClean="0">
                <a:solidFill>
                  <a:schemeClr val="accent2">
                    <a:lumMod val="75000"/>
                  </a:schemeClr>
                </a:solidFill>
              </a:rPr>
              <a:t>13</a:t>
            </a:fld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1752" y="620688"/>
            <a:ext cx="8686800" cy="504056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rgbClr val="FF0000"/>
                </a:solidFill>
              </a:rPr>
              <a:t>Отношение </a:t>
            </a:r>
            <a:r>
              <a:rPr lang="ru-RU" sz="2000" b="1" i="1" dirty="0">
                <a:solidFill>
                  <a:srgbClr val="FF0000"/>
                </a:solidFill>
              </a:rPr>
              <a:t>к детям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048" y="907799"/>
            <a:ext cx="1292207" cy="129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47664" y="188640"/>
            <a:ext cx="6048672" cy="341296"/>
          </a:xfrm>
          <a:prstGeom prst="rect">
            <a:avLst/>
          </a:prstGeom>
        </p:spPr>
        <p:txBody>
          <a:bodyPr vert="horz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/>
              <a:t>Особенности этики и Деонтологии в педиатрии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236297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542" y="529936"/>
            <a:ext cx="8568952" cy="439184"/>
          </a:xfrm>
        </p:spPr>
        <p:txBody>
          <a:bodyPr anchor="b">
            <a:normAutofit fontScale="90000"/>
          </a:bodyPr>
          <a:lstStyle/>
          <a:p>
            <a:r>
              <a:rPr lang="ru-RU" altLang="ru-RU" sz="2800" dirty="0" smtClean="0">
                <a:solidFill>
                  <a:srgbClr val="0033CC"/>
                </a:solidFill>
              </a:rPr>
              <a:t/>
            </a:r>
            <a:br>
              <a:rPr lang="ru-RU" altLang="ru-RU" sz="2800" dirty="0" smtClean="0">
                <a:solidFill>
                  <a:srgbClr val="0033CC"/>
                </a:solidFill>
              </a:rPr>
            </a:br>
            <a:r>
              <a:rPr lang="en-US" altLang="ru-RU" sz="2400" b="1" dirty="0" err="1" smtClean="0">
                <a:solidFill>
                  <a:srgbClr val="0033CC"/>
                </a:solidFill>
              </a:rPr>
              <a:t>Полезно</a:t>
            </a:r>
            <a:r>
              <a:rPr lang="en-US" altLang="ru-RU" sz="2400" b="1" dirty="0" smtClean="0">
                <a:solidFill>
                  <a:srgbClr val="0033CC"/>
                </a:solidFill>
              </a:rPr>
              <a:t> </a:t>
            </a:r>
            <a:r>
              <a:rPr lang="en-US" altLang="ru-RU" sz="2400" b="1" dirty="0" err="1" smtClean="0">
                <a:solidFill>
                  <a:srgbClr val="0033CC"/>
                </a:solidFill>
              </a:rPr>
              <a:t>воспользоваться</a:t>
            </a:r>
            <a:r>
              <a:rPr lang="en-US" altLang="ru-RU" sz="2400" b="1" dirty="0" smtClean="0">
                <a:solidFill>
                  <a:srgbClr val="0033CC"/>
                </a:solidFill>
              </a:rPr>
              <a:t> </a:t>
            </a:r>
            <a:r>
              <a:rPr lang="en-US" altLang="ru-RU" sz="2400" b="1" dirty="0" err="1" smtClean="0">
                <a:solidFill>
                  <a:srgbClr val="0033CC"/>
                </a:solidFill>
              </a:rPr>
              <a:t>следующими</a:t>
            </a:r>
            <a:r>
              <a:rPr lang="en-US" altLang="ru-RU" sz="2400" b="1" dirty="0" smtClean="0">
                <a:solidFill>
                  <a:srgbClr val="0033CC"/>
                </a:solidFill>
              </a:rPr>
              <a:t> </a:t>
            </a:r>
            <a:r>
              <a:rPr lang="en-US" altLang="ru-RU" sz="2400" b="1" dirty="0" err="1" smtClean="0">
                <a:solidFill>
                  <a:srgbClr val="0033CC"/>
                </a:solidFill>
              </a:rPr>
              <a:t>рекомендациями</a:t>
            </a:r>
            <a:endParaRPr lang="ru-RU" sz="2400" b="1" dirty="0">
              <a:solidFill>
                <a:srgbClr val="0033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43278" y="6525344"/>
            <a:ext cx="561975" cy="196131"/>
          </a:xfrm>
        </p:spPr>
        <p:txBody>
          <a:bodyPr/>
          <a:lstStyle/>
          <a:p>
            <a:fld id="{B0B0825D-9621-41D3-9F77-75DC78A2663F}" type="slidenum">
              <a:rPr lang="ru-RU" smtClean="0">
                <a:solidFill>
                  <a:schemeClr val="accent2">
                    <a:lumMod val="75000"/>
                  </a:schemeClr>
                </a:solidFill>
              </a:rPr>
              <a:t>14</a:t>
            </a:fld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871201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b="1" u="sng" dirty="0" smtClean="0">
                <a:solidFill>
                  <a:srgbClr val="FF0000"/>
                </a:solidFill>
                <a:ea typeface="Times New Roman"/>
                <a:cs typeface="Times New Roman"/>
              </a:rPr>
              <a:t>В первую очередь контакт устанавливают с ребенком,</a:t>
            </a:r>
            <a:r>
              <a:rPr lang="ru-RU" dirty="0" smtClean="0">
                <a:solidFill>
                  <a:srgbClr val="0033CC"/>
                </a:solidFill>
                <a:effectLst/>
                <a:ea typeface="Times New Roman"/>
                <a:cs typeface="Times New Roman"/>
              </a:rPr>
              <a:t> </a:t>
            </a:r>
            <a:r>
              <a:rPr lang="ru-RU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ибо как только родители отмечают, что ребенок не сопротивляется медработнику, они относятся к нему с доверием.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34915"/>
            <a:ext cx="3330661" cy="221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2028707"/>
            <a:ext cx="5472608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ru-RU" u="sng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Очень важно</a:t>
            </a:r>
            <a:r>
              <a:rPr lang="ru-RU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, чтобы ребенок, входящий в двери любого лечебного учреждения как можно быстрее подружился с врачом и медсестрой. В таком случае он свободнее чувствует себя и легче может перенести все сложности, связанные с лечением.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3713784"/>
            <a:ext cx="8640960" cy="295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ru-RU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Медсестра должна понять и почувствовать физические и духовные запросы ребенка, облегчить его привыкание к новой обстановке, помочь ему почувствовать себя как дома. Она должна формировать свои отношения с больным ребенком по </a:t>
            </a:r>
            <a:r>
              <a:rPr lang="ru-RU" u="sng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типу отношений между матерью и ребенком</a:t>
            </a:r>
            <a:r>
              <a:rPr lang="ru-RU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. Улыбка, ласковая шутка располагают детей. </a:t>
            </a:r>
            <a:r>
              <a:rPr lang="ru-RU" b="1" u="sng" dirty="0" smtClean="0">
                <a:solidFill>
                  <a:srgbClr val="0033CC"/>
                </a:solidFill>
                <a:effectLst/>
                <a:ea typeface="Times New Roman"/>
                <a:cs typeface="Times New Roman"/>
              </a:rPr>
              <a:t>Но</a:t>
            </a:r>
            <a:r>
              <a:rPr lang="ru-RU" u="sng" dirty="0" smtClean="0">
                <a:solidFill>
                  <a:srgbClr val="0033CC"/>
                </a:solidFill>
                <a:effectLst/>
                <a:ea typeface="Times New Roman"/>
                <a:cs typeface="Times New Roman"/>
              </a:rPr>
              <a:t> шутить с ними надо умеючи, с тактом</a:t>
            </a:r>
            <a:r>
              <a:rPr lang="ru-RU" dirty="0" smtClean="0">
                <a:solidFill>
                  <a:srgbClr val="0033CC"/>
                </a:solidFill>
                <a:effectLst/>
                <a:ea typeface="Times New Roman"/>
                <a:cs typeface="Times New Roman"/>
              </a:rPr>
              <a:t>. У малыша еще не развито чувство юмора и добрую, но непонятную ему шутку он может воспринять как обиду, насмешку. </a:t>
            </a:r>
          </a:p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И, конечно, </a:t>
            </a:r>
            <a:r>
              <a:rPr lang="ru-RU" b="1" dirty="0" smtClean="0">
                <a:solidFill>
                  <a:srgbClr val="FF0000"/>
                </a:solidFill>
                <a:effectLst/>
                <a:ea typeface="Times New Roman"/>
                <a:cs typeface="Times New Roman"/>
              </a:rPr>
              <a:t>недопустимы равнодушие, небрежность, нетерпеливость, безучастность людей в «белых халатах»</a:t>
            </a:r>
            <a:r>
              <a:rPr lang="ru-RU" b="1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47664" y="188640"/>
            <a:ext cx="6048672" cy="341296"/>
          </a:xfrm>
          <a:prstGeom prst="rect">
            <a:avLst/>
          </a:prstGeom>
        </p:spPr>
        <p:txBody>
          <a:bodyPr vert="horz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/>
              <a:t>Особенности этики и Деонтологии в педиатрии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251480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/>
          <a:stretch/>
        </p:blipFill>
        <p:spPr bwMode="auto">
          <a:xfrm>
            <a:off x="4283969" y="4200525"/>
            <a:ext cx="4748228" cy="253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25D-9621-41D3-9F77-75DC78A2663F}" type="slidenum">
              <a:rPr lang="ru-RU" smtClean="0">
                <a:solidFill>
                  <a:schemeClr val="accent2">
                    <a:lumMod val="75000"/>
                  </a:schemeClr>
                </a:solidFill>
              </a:rPr>
              <a:t>15</a:t>
            </a:fld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043" y="1095012"/>
            <a:ext cx="8856984" cy="5507662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FF0000"/>
                </a:solidFill>
              </a:rPr>
              <a:t>Доверие к медицинской сестре. </a:t>
            </a:r>
          </a:p>
          <a:p>
            <a:pPr indent="457200" algn="just">
              <a:spcAft>
                <a:spcPts val="0"/>
              </a:spcAft>
            </a:pPr>
            <a:r>
              <a:rPr lang="ru-RU" sz="185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Правила этики и деонтологии распространяются и на </a:t>
            </a:r>
            <a:r>
              <a:rPr lang="ru-RU" sz="1850" b="1" dirty="0">
                <a:solidFill>
                  <a:srgbClr val="091393"/>
                </a:solidFill>
                <a:latin typeface="Arial"/>
                <a:ea typeface="Times New Roman"/>
                <a:cs typeface="Times New Roman"/>
              </a:rPr>
              <a:t>внешний вид</a:t>
            </a:r>
            <a:r>
              <a:rPr lang="ru-RU" sz="1850" dirty="0">
                <a:solidFill>
                  <a:srgbClr val="09139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85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медперсонала. У пациентов </a:t>
            </a:r>
            <a:r>
              <a:rPr lang="ru-RU" sz="185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опрятность</a:t>
            </a:r>
            <a:r>
              <a:rPr lang="ru-RU" sz="185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зачастую </a:t>
            </a:r>
            <a:r>
              <a:rPr lang="ru-RU" sz="185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ассоциируется с высоким профессионализмом</a:t>
            </a:r>
            <a:r>
              <a:rPr lang="ru-RU" sz="185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</a:t>
            </a:r>
            <a:r>
              <a:rPr lang="ru-RU" sz="185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При </a:t>
            </a:r>
            <a:r>
              <a:rPr lang="ru-RU" sz="185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этом </a:t>
            </a:r>
            <a:r>
              <a:rPr lang="ru-RU" sz="1850" u="sng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чистота халата</a:t>
            </a:r>
            <a:r>
              <a:rPr lang="ru-RU" sz="185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прописана не только в </a:t>
            </a:r>
            <a:r>
              <a:rPr lang="ru-RU" sz="185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формулировках </a:t>
            </a:r>
            <a:r>
              <a:rPr lang="ru-RU" sz="185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этики и деонтологии, но </a:t>
            </a:r>
            <a:r>
              <a:rPr lang="ru-RU" sz="185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 </a:t>
            </a:r>
            <a:r>
              <a:rPr lang="ru-RU" sz="185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в </a:t>
            </a:r>
            <a:r>
              <a:rPr lang="ru-RU" sz="1850" u="sng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медико-санитарных </a:t>
            </a:r>
            <a:r>
              <a:rPr lang="ru-RU" sz="1850" u="sng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нормах</a:t>
            </a:r>
            <a:r>
              <a:rPr lang="ru-RU" sz="185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Спокойная, внимательная, </a:t>
            </a:r>
            <a:r>
              <a:rPr lang="ru-RU" sz="185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аккуратная м/сестра внушает </a:t>
            </a:r>
            <a:r>
              <a:rPr lang="ru-RU" sz="185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доверие</a:t>
            </a:r>
            <a:r>
              <a:rPr lang="ru-RU" sz="185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и ребенку и его </a:t>
            </a:r>
            <a:r>
              <a:rPr lang="ru-RU" sz="185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родителям.</a:t>
            </a:r>
            <a:endParaRPr lang="ru-RU" sz="1850" dirty="0" smtClean="0">
              <a:latin typeface="Calibri"/>
              <a:ea typeface="Times New Roman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85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Дети </a:t>
            </a:r>
            <a:r>
              <a:rPr lang="ru-RU" sz="185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раннего возраста по своей природе доверчивы. В чужой больничной обстановке их расположение и доверие нужно заслужить. Это не легкая, но очень важная и обязательная задача </a:t>
            </a:r>
            <a:r>
              <a:rPr lang="ru-RU" sz="185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м/сестры</a:t>
            </a:r>
            <a:r>
              <a:rPr lang="ru-RU" sz="185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Но, с трудом заслуженное доверие ребенка легко утратить, если его обмануть (даже один раз). </a:t>
            </a:r>
            <a:endParaRPr lang="ru-RU" sz="1850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850" u="sng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Например</a:t>
            </a:r>
            <a:r>
              <a:rPr lang="ru-RU" sz="185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успокоив ребенка обещаниями, что с ним ничего не будут делать, провести какую-то тягостную, болезненную диагностическую или лечебную манипуляцию. </a:t>
            </a:r>
            <a:endParaRPr lang="ru-RU" sz="1850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850" b="1" dirty="0" smtClean="0">
                <a:solidFill>
                  <a:srgbClr val="FF0000"/>
                </a:solidFill>
                <a:latin typeface="Arial"/>
                <a:ea typeface="Times New Roman"/>
              </a:rPr>
              <a:t>Перед </a:t>
            </a:r>
            <a:r>
              <a:rPr lang="ru-RU" sz="1850" b="1" dirty="0">
                <a:solidFill>
                  <a:srgbClr val="FF0000"/>
                </a:solidFill>
                <a:latin typeface="Arial"/>
                <a:ea typeface="Times New Roman"/>
              </a:rPr>
              <a:t>манипуляцией нужна </a:t>
            </a:r>
            <a:r>
              <a:rPr lang="ru-RU" sz="1850" b="1" dirty="0" smtClean="0">
                <a:solidFill>
                  <a:srgbClr val="FF0000"/>
                </a:solidFill>
                <a:latin typeface="Arial"/>
                <a:ea typeface="Times New Roman"/>
              </a:rPr>
              <a:t>психологическая </a:t>
            </a:r>
            <a:r>
              <a:rPr lang="ru-RU" sz="1850" b="1" dirty="0">
                <a:solidFill>
                  <a:srgbClr val="FF0000"/>
                </a:solidFill>
                <a:latin typeface="Arial"/>
                <a:ea typeface="Times New Roman"/>
              </a:rPr>
              <a:t>подготовка, а </a:t>
            </a:r>
            <a:r>
              <a:rPr lang="ru-RU" sz="1850" b="1" dirty="0" smtClean="0">
                <a:solidFill>
                  <a:srgbClr val="FF0000"/>
                </a:solidFill>
                <a:latin typeface="Arial"/>
                <a:ea typeface="Times New Roman"/>
              </a:rPr>
              <a:t>НЕ </a:t>
            </a:r>
            <a:r>
              <a:rPr lang="ru-RU" sz="1850" b="1" dirty="0">
                <a:solidFill>
                  <a:srgbClr val="FF0000"/>
                </a:solidFill>
                <a:latin typeface="Arial"/>
                <a:ea typeface="Times New Roman"/>
              </a:rPr>
              <a:t>ОБМАН.</a:t>
            </a:r>
            <a:endParaRPr lang="ru-RU" sz="1850" dirty="0" smtClean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6542" y="529936"/>
            <a:ext cx="8568952" cy="439184"/>
          </a:xfrm>
        </p:spPr>
        <p:txBody>
          <a:bodyPr anchor="b">
            <a:normAutofit fontScale="90000"/>
          </a:bodyPr>
          <a:lstStyle/>
          <a:p>
            <a:r>
              <a:rPr lang="ru-RU" altLang="ru-RU" sz="2800" dirty="0" smtClean="0">
                <a:solidFill>
                  <a:srgbClr val="0033CC"/>
                </a:solidFill>
              </a:rPr>
              <a:t/>
            </a:r>
            <a:br>
              <a:rPr lang="ru-RU" altLang="ru-RU" sz="2800" dirty="0" smtClean="0">
                <a:solidFill>
                  <a:srgbClr val="0033CC"/>
                </a:solidFill>
              </a:rPr>
            </a:br>
            <a:r>
              <a:rPr lang="en-US" altLang="ru-RU" sz="2400" b="1" dirty="0" err="1" smtClean="0">
                <a:solidFill>
                  <a:srgbClr val="0033CC"/>
                </a:solidFill>
              </a:rPr>
              <a:t>Полезно</a:t>
            </a:r>
            <a:r>
              <a:rPr lang="en-US" altLang="ru-RU" sz="2400" b="1" dirty="0" smtClean="0">
                <a:solidFill>
                  <a:srgbClr val="0033CC"/>
                </a:solidFill>
              </a:rPr>
              <a:t> </a:t>
            </a:r>
            <a:r>
              <a:rPr lang="en-US" altLang="ru-RU" sz="2400" b="1" dirty="0" err="1" smtClean="0">
                <a:solidFill>
                  <a:srgbClr val="0033CC"/>
                </a:solidFill>
              </a:rPr>
              <a:t>воспользоваться</a:t>
            </a:r>
            <a:r>
              <a:rPr lang="en-US" altLang="ru-RU" sz="2400" b="1" dirty="0" smtClean="0">
                <a:solidFill>
                  <a:srgbClr val="0033CC"/>
                </a:solidFill>
              </a:rPr>
              <a:t> </a:t>
            </a:r>
            <a:r>
              <a:rPr lang="en-US" altLang="ru-RU" sz="2400" b="1" dirty="0" err="1" smtClean="0">
                <a:solidFill>
                  <a:srgbClr val="0033CC"/>
                </a:solidFill>
              </a:rPr>
              <a:t>следующими</a:t>
            </a:r>
            <a:r>
              <a:rPr lang="en-US" altLang="ru-RU" sz="2400" b="1" dirty="0" smtClean="0">
                <a:solidFill>
                  <a:srgbClr val="0033CC"/>
                </a:solidFill>
              </a:rPr>
              <a:t> </a:t>
            </a:r>
            <a:r>
              <a:rPr lang="en-US" altLang="ru-RU" sz="2400" b="1" dirty="0" err="1" smtClean="0">
                <a:solidFill>
                  <a:srgbClr val="0033CC"/>
                </a:solidFill>
              </a:rPr>
              <a:t>рекомендациями</a:t>
            </a:r>
            <a:endParaRPr lang="ru-RU" sz="2400" b="1" dirty="0">
              <a:solidFill>
                <a:srgbClr val="0033CC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47664" y="188640"/>
            <a:ext cx="6048672" cy="341296"/>
          </a:xfrm>
          <a:prstGeom prst="rect">
            <a:avLst/>
          </a:prstGeom>
        </p:spPr>
        <p:txBody>
          <a:bodyPr vert="horz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/>
              <a:t>Особенности этики и Деонтологии в педиатрии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651934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25D-9621-41D3-9F77-75DC78A2663F}" type="slidenum">
              <a:rPr lang="ru-RU" smtClean="0">
                <a:solidFill>
                  <a:schemeClr val="accent2">
                    <a:lumMod val="75000"/>
                  </a:schemeClr>
                </a:solidFill>
              </a:rPr>
              <a:t>16</a:t>
            </a:fld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898" y="1036154"/>
            <a:ext cx="685168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FF0000"/>
                </a:solidFill>
              </a:rPr>
              <a:t>Доверие к медицинской сестре</a:t>
            </a:r>
          </a:p>
          <a:p>
            <a:pPr indent="457200" algn="just"/>
            <a:r>
              <a:rPr lang="ru-RU" dirty="0" smtClean="0"/>
              <a:t>Особенно </a:t>
            </a:r>
            <a:r>
              <a:rPr lang="ru-RU" dirty="0"/>
              <a:t>восстанавливает детей против себя грубость, проявляемая к ним </a:t>
            </a:r>
            <a:r>
              <a:rPr lang="ru-RU" dirty="0" smtClean="0"/>
              <a:t>медсестрой </a:t>
            </a:r>
            <a:r>
              <a:rPr lang="ru-RU" b="1" dirty="0">
                <a:solidFill>
                  <a:srgbClr val="0033CC"/>
                </a:solidFill>
              </a:rPr>
              <a:t>(«чего ты орешь, я тебя не режу</a:t>
            </a:r>
            <a:r>
              <a:rPr lang="ru-RU" b="1" dirty="0" smtClean="0">
                <a:solidFill>
                  <a:srgbClr val="0033CC"/>
                </a:solidFill>
              </a:rPr>
              <a:t>»). </a:t>
            </a:r>
            <a:r>
              <a:rPr lang="ru-RU" dirty="0" smtClean="0"/>
              <a:t>Дети </a:t>
            </a:r>
            <a:r>
              <a:rPr lang="ru-RU" dirty="0"/>
              <a:t>старшего возраста и подростки неприязненно воспринимают фамильярность </a:t>
            </a:r>
            <a:r>
              <a:rPr lang="ru-RU" b="1" dirty="0">
                <a:solidFill>
                  <a:srgbClr val="0033CC"/>
                </a:solidFill>
              </a:rPr>
              <a:t>(«ну, милочка, не будем слезы лить»</a:t>
            </a:r>
            <a:r>
              <a:rPr lang="ru-RU" dirty="0"/>
              <a:t>), </a:t>
            </a:r>
            <a:r>
              <a:rPr lang="ru-RU" b="1" dirty="0">
                <a:solidFill>
                  <a:srgbClr val="0033CC"/>
                </a:solidFill>
              </a:rPr>
              <a:t>бесцеремонность, проявления брезгливости со стороны медика. </a:t>
            </a:r>
            <a:r>
              <a:rPr lang="ru-RU" b="1" dirty="0" smtClean="0">
                <a:solidFill>
                  <a:srgbClr val="0033CC"/>
                </a:solidFill>
              </a:rPr>
              <a:t>                               </a:t>
            </a:r>
          </a:p>
          <a:p>
            <a:pPr indent="457200" algn="ctr"/>
            <a:r>
              <a:rPr lang="ru-RU" sz="2000" b="1" dirty="0" smtClean="0">
                <a:solidFill>
                  <a:srgbClr val="FF0000"/>
                </a:solidFill>
              </a:rPr>
              <a:t>Это </a:t>
            </a:r>
            <a:r>
              <a:rPr lang="ru-RU" sz="2000" b="1" dirty="0">
                <a:solidFill>
                  <a:srgbClr val="FF0000"/>
                </a:solidFill>
              </a:rPr>
              <a:t>недопустимо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78128" y="3385398"/>
            <a:ext cx="6016676" cy="3293209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457200" algn="just"/>
            <a:r>
              <a:rPr lang="ru-RU" dirty="0" smtClean="0"/>
              <a:t>У ребенка могут быть свои </a:t>
            </a:r>
            <a:r>
              <a:rPr lang="ru-RU" b="1" dirty="0" smtClean="0">
                <a:solidFill>
                  <a:srgbClr val="0033CC"/>
                </a:solidFill>
              </a:rPr>
              <a:t>тайны</a:t>
            </a:r>
            <a:r>
              <a:rPr lang="ru-RU" dirty="0" smtClean="0"/>
              <a:t>, раскрытие которых он стыдится. Так, дети обычно стыдятся наличия у них каких-то пороков развития (</a:t>
            </a:r>
            <a:r>
              <a:rPr lang="ru-RU" u="sng" dirty="0" smtClean="0"/>
              <a:t>например</a:t>
            </a:r>
            <a:r>
              <a:rPr lang="ru-RU" dirty="0" smtClean="0"/>
              <a:t>, шестипалости на ногах, больших родимых пятен где-то на скрытых одеждою частях тела), ночного недержания мочи, онанизма. </a:t>
            </a:r>
          </a:p>
          <a:p>
            <a:pPr indent="457200" algn="just"/>
            <a:r>
              <a:rPr lang="ru-RU" sz="2000" b="1" dirty="0" smtClean="0">
                <a:solidFill>
                  <a:srgbClr val="FF0000"/>
                </a:solidFill>
              </a:rPr>
              <a:t>Нарушение медицинской тайны снижает авторитет медработника и доверия к нему </a:t>
            </a:r>
            <a:r>
              <a:rPr lang="ru-RU" dirty="0" smtClean="0"/>
              <a:t>как со стороны ребенка, так и со стороны родителей.</a:t>
            </a:r>
          </a:p>
          <a:p>
            <a:pPr indent="457200" algn="just"/>
            <a:r>
              <a:rPr lang="ru-RU" sz="2000" b="1" dirty="0" smtClean="0">
                <a:solidFill>
                  <a:srgbClr val="FF0000"/>
                </a:solidFill>
              </a:rPr>
              <a:t>Человек, у которого нет или с годами угасло чувство сострадания к больному ребенку, должен оставить свою профессию.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46542" y="529936"/>
            <a:ext cx="8568952" cy="439184"/>
          </a:xfrm>
        </p:spPr>
        <p:txBody>
          <a:bodyPr anchor="b">
            <a:normAutofit fontScale="90000"/>
          </a:bodyPr>
          <a:lstStyle/>
          <a:p>
            <a:r>
              <a:rPr lang="ru-RU" altLang="ru-RU" sz="2800" dirty="0" smtClean="0">
                <a:solidFill>
                  <a:srgbClr val="0033CC"/>
                </a:solidFill>
              </a:rPr>
              <a:t/>
            </a:r>
            <a:br>
              <a:rPr lang="ru-RU" altLang="ru-RU" sz="2800" dirty="0" smtClean="0">
                <a:solidFill>
                  <a:srgbClr val="0033CC"/>
                </a:solidFill>
              </a:rPr>
            </a:br>
            <a:r>
              <a:rPr lang="en-US" altLang="ru-RU" sz="2400" b="1" dirty="0" err="1" smtClean="0">
                <a:solidFill>
                  <a:srgbClr val="0033CC"/>
                </a:solidFill>
              </a:rPr>
              <a:t>Полезно</a:t>
            </a:r>
            <a:r>
              <a:rPr lang="en-US" altLang="ru-RU" sz="2400" b="1" dirty="0" smtClean="0">
                <a:solidFill>
                  <a:srgbClr val="0033CC"/>
                </a:solidFill>
              </a:rPr>
              <a:t> </a:t>
            </a:r>
            <a:r>
              <a:rPr lang="en-US" altLang="ru-RU" sz="2400" b="1" dirty="0" err="1" smtClean="0">
                <a:solidFill>
                  <a:srgbClr val="0033CC"/>
                </a:solidFill>
              </a:rPr>
              <a:t>воспользоваться</a:t>
            </a:r>
            <a:r>
              <a:rPr lang="en-US" altLang="ru-RU" sz="2400" b="1" dirty="0" smtClean="0">
                <a:solidFill>
                  <a:srgbClr val="0033CC"/>
                </a:solidFill>
              </a:rPr>
              <a:t> </a:t>
            </a:r>
            <a:r>
              <a:rPr lang="en-US" altLang="ru-RU" sz="2400" b="1" dirty="0" err="1" smtClean="0">
                <a:solidFill>
                  <a:srgbClr val="0033CC"/>
                </a:solidFill>
              </a:rPr>
              <a:t>следующими</a:t>
            </a:r>
            <a:r>
              <a:rPr lang="en-US" altLang="ru-RU" sz="2400" b="1" dirty="0" smtClean="0">
                <a:solidFill>
                  <a:srgbClr val="0033CC"/>
                </a:solidFill>
              </a:rPr>
              <a:t> </a:t>
            </a:r>
            <a:r>
              <a:rPr lang="en-US" altLang="ru-RU" sz="2400" b="1" dirty="0" err="1" smtClean="0">
                <a:solidFill>
                  <a:srgbClr val="0033CC"/>
                </a:solidFill>
              </a:rPr>
              <a:t>рекомендациями</a:t>
            </a:r>
            <a:endParaRPr lang="ru-RU" sz="2400" b="1" dirty="0">
              <a:solidFill>
                <a:srgbClr val="0033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6" y="3484934"/>
            <a:ext cx="2459291" cy="158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8" y="5085184"/>
            <a:ext cx="2459291" cy="157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585" y="1097387"/>
            <a:ext cx="1804220" cy="238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47664" y="188640"/>
            <a:ext cx="6048672" cy="341296"/>
          </a:xfrm>
          <a:prstGeom prst="rect">
            <a:avLst/>
          </a:prstGeom>
        </p:spPr>
        <p:txBody>
          <a:bodyPr vert="horz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/>
              <a:t>Особенности этики и Деонтологии в педиатрии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960765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25D-9621-41D3-9F77-75DC78A2663F}" type="slidenum">
              <a:rPr lang="ru-RU" smtClean="0">
                <a:solidFill>
                  <a:schemeClr val="accent2">
                    <a:lumMod val="75000"/>
                  </a:schemeClr>
                </a:solidFill>
              </a:rPr>
              <a:t>17</a:t>
            </a:fld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46542" y="529936"/>
            <a:ext cx="8568952" cy="439184"/>
          </a:xfrm>
        </p:spPr>
        <p:txBody>
          <a:bodyPr anchor="b">
            <a:normAutofit fontScale="90000"/>
          </a:bodyPr>
          <a:lstStyle/>
          <a:p>
            <a:r>
              <a:rPr lang="ru-RU" altLang="ru-RU" sz="2800" dirty="0" smtClean="0">
                <a:solidFill>
                  <a:srgbClr val="0033CC"/>
                </a:solidFill>
              </a:rPr>
              <a:t/>
            </a:r>
            <a:br>
              <a:rPr lang="ru-RU" altLang="ru-RU" sz="2800" dirty="0" smtClean="0">
                <a:solidFill>
                  <a:srgbClr val="0033CC"/>
                </a:solidFill>
              </a:rPr>
            </a:br>
            <a:r>
              <a:rPr lang="en-US" altLang="ru-RU" sz="2400" b="1" dirty="0" err="1" smtClean="0">
                <a:solidFill>
                  <a:srgbClr val="0033CC"/>
                </a:solidFill>
              </a:rPr>
              <a:t>Полезно</a:t>
            </a:r>
            <a:r>
              <a:rPr lang="en-US" altLang="ru-RU" sz="2400" b="1" dirty="0" smtClean="0">
                <a:solidFill>
                  <a:srgbClr val="0033CC"/>
                </a:solidFill>
              </a:rPr>
              <a:t> </a:t>
            </a:r>
            <a:r>
              <a:rPr lang="en-US" altLang="ru-RU" sz="2400" b="1" dirty="0" err="1" smtClean="0">
                <a:solidFill>
                  <a:srgbClr val="0033CC"/>
                </a:solidFill>
              </a:rPr>
              <a:t>воспользоваться</a:t>
            </a:r>
            <a:r>
              <a:rPr lang="en-US" altLang="ru-RU" sz="2400" b="1" dirty="0" smtClean="0">
                <a:solidFill>
                  <a:srgbClr val="0033CC"/>
                </a:solidFill>
              </a:rPr>
              <a:t> </a:t>
            </a:r>
            <a:r>
              <a:rPr lang="en-US" altLang="ru-RU" sz="2400" b="1" dirty="0" err="1" smtClean="0">
                <a:solidFill>
                  <a:srgbClr val="0033CC"/>
                </a:solidFill>
              </a:rPr>
              <a:t>следующими</a:t>
            </a:r>
            <a:r>
              <a:rPr lang="en-US" altLang="ru-RU" sz="2400" b="1" dirty="0" smtClean="0">
                <a:solidFill>
                  <a:srgbClr val="0033CC"/>
                </a:solidFill>
              </a:rPr>
              <a:t> </a:t>
            </a:r>
            <a:r>
              <a:rPr lang="en-US" altLang="ru-RU" sz="2400" b="1" dirty="0" err="1" smtClean="0">
                <a:solidFill>
                  <a:srgbClr val="0033CC"/>
                </a:solidFill>
              </a:rPr>
              <a:t>рекомендациями</a:t>
            </a:r>
            <a:endParaRPr lang="ru-RU" sz="2400" b="1" dirty="0">
              <a:solidFill>
                <a:srgbClr val="0033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80728"/>
            <a:ext cx="8424935" cy="2862322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b="1" dirty="0" smtClean="0">
                <a:ln w="9525" cap="rnd" cmpd="sng" algn="ctr">
                  <a:noFill/>
                  <a:prstDash val="solid"/>
                  <a:bevel/>
                </a:ln>
                <a:solidFill>
                  <a:srgbClr val="FF0000"/>
                </a:solidFill>
                <a:effectLst>
                  <a:glow>
                    <a:srgbClr val="000000"/>
                  </a:glow>
                </a:effectLst>
                <a:latin typeface="Arial"/>
                <a:ea typeface="Times New Roman"/>
                <a:cs typeface="Times New Roman"/>
              </a:rPr>
              <a:t>Подавление страха у ребенка и у </a:t>
            </a:r>
            <a:r>
              <a:rPr lang="ru-RU" b="1" dirty="0">
                <a:ln w="9525" cap="rnd" cmpd="sng" algn="ctr">
                  <a:noFill/>
                  <a:prstDash val="solid"/>
                  <a:bevel/>
                </a:ln>
                <a:solidFill>
                  <a:srgbClr val="FF0000"/>
                </a:solidFill>
                <a:effectLst>
                  <a:glow>
                    <a:srgbClr val="000000"/>
                  </a:glow>
                </a:effectLst>
                <a:latin typeface="Arial"/>
                <a:ea typeface="Times New Roman"/>
                <a:cs typeface="Times New Roman"/>
              </a:rPr>
              <a:t>его родителей – одна из главных </a:t>
            </a:r>
            <a:r>
              <a:rPr lang="ru-RU" b="1" dirty="0" err="1">
                <a:ln w="9525" cap="rnd" cmpd="sng" algn="ctr">
                  <a:noFill/>
                  <a:prstDash val="solid"/>
                  <a:bevel/>
                </a:ln>
                <a:solidFill>
                  <a:srgbClr val="FF0000"/>
                </a:solidFill>
                <a:effectLst>
                  <a:glow>
                    <a:srgbClr val="000000"/>
                  </a:glow>
                </a:effectLst>
                <a:latin typeface="Arial"/>
                <a:ea typeface="Times New Roman"/>
                <a:cs typeface="Times New Roman"/>
              </a:rPr>
              <a:t>деонтологических</a:t>
            </a:r>
            <a:r>
              <a:rPr lang="ru-RU" b="1" dirty="0">
                <a:ln w="9525" cap="rnd" cmpd="sng" algn="ctr">
                  <a:noFill/>
                  <a:prstDash val="solid"/>
                  <a:bevel/>
                </a:ln>
                <a:solidFill>
                  <a:srgbClr val="FF0000"/>
                </a:solidFill>
                <a:effectLst>
                  <a:glow>
                    <a:srgbClr val="000000"/>
                  </a:glow>
                </a:effectLst>
                <a:latin typeface="Arial"/>
                <a:ea typeface="Times New Roman"/>
                <a:cs typeface="Times New Roman"/>
              </a:rPr>
              <a:t> задач.</a:t>
            </a:r>
            <a:endParaRPr lang="ru-RU" b="1" dirty="0">
              <a:ln w="9525" cap="rnd" cmpd="sng" algn="ctr">
                <a:noFill/>
                <a:prstDash val="solid"/>
                <a:bevel/>
              </a:ln>
              <a:solidFill>
                <a:srgbClr val="FF0000"/>
              </a:solidFill>
              <a:effectLst>
                <a:glow>
                  <a:srgbClr val="000000"/>
                </a:glow>
              </a:effectLst>
              <a:latin typeface="Calibri"/>
              <a:ea typeface="Calibri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Одной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из основных причин отрицательных эмоциональных реакций ребенка является 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чувство страха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перед болью и непонятными ему </a:t>
            </a:r>
            <a:r>
              <a:rPr lang="ru-RU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мед.манипуляциями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(страх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ребенка перед простым обследованием,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при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виде шприца, или, даже,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шпателя). </a:t>
            </a:r>
            <a:r>
              <a:rPr lang="ru-RU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Помочь преодолеть ребенку страх и тревогу – важная задача медсестры. </a:t>
            </a:r>
          </a:p>
          <a:p>
            <a:pPr indent="45720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При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сложном обследовании, иногда прежде, чем использовать какой-либо мединструмент или предмет, целесообразно дать его в руки ребенка или показать его для ознакомления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399" y="3751084"/>
            <a:ext cx="1940841" cy="291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60449"/>
            <a:ext cx="2336925" cy="290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47664" y="188640"/>
            <a:ext cx="6048672" cy="341296"/>
          </a:xfrm>
          <a:prstGeom prst="rect">
            <a:avLst/>
          </a:prstGeom>
        </p:spPr>
        <p:txBody>
          <a:bodyPr vert="horz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/>
              <a:t>Особенности этики и Деонтологии в педиатрии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737685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25D-9621-41D3-9F77-75DC78A2663F}" type="slidenum">
              <a:rPr lang="ru-RU" smtClean="0">
                <a:solidFill>
                  <a:schemeClr val="accent2">
                    <a:lumMod val="75000"/>
                  </a:schemeClr>
                </a:solidFill>
              </a:rPr>
              <a:t>18</a:t>
            </a:fld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59766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Используемые для успокоения ребенка привычные фразы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вроде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202DAC"/>
                </a:solidFill>
                <a:latin typeface="Arial"/>
                <a:ea typeface="Times New Roman"/>
                <a:cs typeface="Times New Roman"/>
              </a:rPr>
              <a:t>«не </a:t>
            </a:r>
            <a:r>
              <a:rPr lang="ru-RU" b="1" dirty="0">
                <a:solidFill>
                  <a:srgbClr val="202DAC"/>
                </a:solidFill>
                <a:latin typeface="Arial"/>
                <a:ea typeface="Times New Roman"/>
                <a:cs typeface="Times New Roman"/>
              </a:rPr>
              <a:t>бойся, ничего страшного не будет», </a:t>
            </a:r>
            <a:endParaRPr lang="ru-RU" b="1" dirty="0" smtClean="0">
              <a:solidFill>
                <a:srgbClr val="202DAC"/>
              </a:solidFill>
              <a:latin typeface="Arial"/>
              <a:ea typeface="Times New Roman"/>
              <a:cs typeface="Times New Roman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202DAC"/>
                </a:solidFill>
                <a:latin typeface="Arial"/>
                <a:ea typeface="Times New Roman"/>
                <a:cs typeface="Times New Roman"/>
              </a:rPr>
              <a:t>«</a:t>
            </a:r>
            <a:r>
              <a:rPr lang="ru-RU" b="1" dirty="0">
                <a:solidFill>
                  <a:srgbClr val="202DAC"/>
                </a:solidFill>
                <a:latin typeface="Arial"/>
                <a:ea typeface="Times New Roman"/>
                <a:cs typeface="Times New Roman"/>
              </a:rPr>
              <a:t>не будет больно», </a:t>
            </a:r>
            <a:endParaRPr lang="ru-RU" b="1" dirty="0" smtClean="0">
              <a:solidFill>
                <a:srgbClr val="202DAC"/>
              </a:solidFill>
              <a:latin typeface="Arial"/>
              <a:ea typeface="Times New Roman"/>
              <a:cs typeface="Times New Roman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202DAC"/>
                </a:solidFill>
                <a:latin typeface="Arial"/>
                <a:ea typeface="Times New Roman"/>
                <a:cs typeface="Times New Roman"/>
              </a:rPr>
              <a:t>«</a:t>
            </a:r>
            <a:r>
              <a:rPr lang="ru-RU" b="1" dirty="0">
                <a:solidFill>
                  <a:srgbClr val="202DAC"/>
                </a:solidFill>
                <a:latin typeface="Arial"/>
                <a:ea typeface="Times New Roman"/>
                <a:cs typeface="Times New Roman"/>
              </a:rPr>
              <a:t>какой же из тебя будет солдат»</a:t>
            </a:r>
            <a:r>
              <a:rPr lang="ru-RU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 пр. </a:t>
            </a:r>
            <a:endParaRPr lang="ru-RU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lvl="0" indent="457200"/>
            <a:r>
              <a:rPr lang="ru-RU" b="1" u="sng" dirty="0" smtClean="0">
                <a:solidFill>
                  <a:srgbClr val="3333CC"/>
                </a:solidFill>
                <a:latin typeface="Arial"/>
                <a:ea typeface="Times New Roman"/>
                <a:cs typeface="Times New Roman"/>
              </a:rPr>
              <a:t>НЕ ПОМОГАЮТ</a:t>
            </a:r>
            <a:r>
              <a:rPr lang="ru-RU" b="1" dirty="0" smtClean="0">
                <a:solidFill>
                  <a:srgbClr val="3333CC"/>
                </a:solidFill>
                <a:latin typeface="Arial"/>
                <a:ea typeface="Times New Roman"/>
                <a:cs typeface="Times New Roman"/>
              </a:rPr>
              <a:t>. </a:t>
            </a:r>
          </a:p>
          <a:p>
            <a:pPr lvl="0" indent="457200" algn="just"/>
            <a:endParaRPr lang="ru-RU" b="1" dirty="0" smtClean="0">
              <a:solidFill>
                <a:prstClr val="black"/>
              </a:solidFill>
              <a:latin typeface="Arial"/>
              <a:ea typeface="Times New Roman"/>
              <a:cs typeface="Times New Roman"/>
            </a:endParaRPr>
          </a:p>
          <a:p>
            <a:pPr lvl="0" indent="457200" algn="just"/>
            <a:r>
              <a:rPr lang="ru-RU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Гораздо </a:t>
            </a:r>
            <a:r>
              <a:rPr lang="ru-RU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полезнее 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осторожно подготовить ребенка, </a:t>
            </a:r>
            <a:r>
              <a:rPr lang="ru-RU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рассказав ему о том, что он будет чувствовать, 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что действительно </a:t>
            </a:r>
            <a:r>
              <a:rPr lang="ru-RU" b="1" i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может </a:t>
            </a:r>
            <a:r>
              <a:rPr lang="ru-RU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быть неприятно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или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немного больно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.</a:t>
            </a:r>
            <a:r>
              <a:rPr lang="ru-RU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</a:t>
            </a:r>
            <a:endParaRPr lang="ru-RU" dirty="0" smtClean="0">
              <a:solidFill>
                <a:srgbClr val="FF0000"/>
              </a:solidFill>
              <a:latin typeface="Arial"/>
              <a:ea typeface="Times New Roman"/>
              <a:cs typeface="Times New Roman"/>
            </a:endParaRPr>
          </a:p>
          <a:p>
            <a:pPr lvl="0" indent="457200" algn="just"/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Можно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попросить ребенка: </a:t>
            </a:r>
            <a:r>
              <a:rPr lang="ru-RU" b="1" dirty="0">
                <a:solidFill>
                  <a:srgbClr val="091393"/>
                </a:solidFill>
                <a:latin typeface="Arial"/>
                <a:ea typeface="Times New Roman"/>
                <a:cs typeface="Times New Roman"/>
              </a:rPr>
              <a:t>«скажи, когда тебе будет больно».</a:t>
            </a:r>
            <a:r>
              <a:rPr lang="ru-RU" dirty="0">
                <a:solidFill>
                  <a:srgbClr val="09139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Если малыш напряжен, борется со слезами, то стоит ободрить его словами: </a:t>
            </a:r>
            <a:r>
              <a:rPr lang="ru-RU" b="1" dirty="0">
                <a:solidFill>
                  <a:srgbClr val="091393"/>
                </a:solidFill>
                <a:latin typeface="Arial"/>
                <a:ea typeface="Times New Roman"/>
                <a:cs typeface="Times New Roman"/>
              </a:rPr>
              <a:t>«Не бойся, поплачь немного, если больно»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</a:t>
            </a:r>
            <a:endParaRPr lang="ru-RU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lvl="0" indent="457200" algn="just"/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Все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это очень помогает во время болезненных процедур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46542" y="529936"/>
            <a:ext cx="8568952" cy="439184"/>
          </a:xfrm>
        </p:spPr>
        <p:txBody>
          <a:bodyPr anchor="b">
            <a:normAutofit fontScale="90000"/>
          </a:bodyPr>
          <a:lstStyle/>
          <a:p>
            <a:r>
              <a:rPr lang="ru-RU" altLang="ru-RU" sz="2800" dirty="0" smtClean="0">
                <a:solidFill>
                  <a:srgbClr val="0033CC"/>
                </a:solidFill>
              </a:rPr>
              <a:t/>
            </a:r>
            <a:br>
              <a:rPr lang="ru-RU" altLang="ru-RU" sz="2800" dirty="0" smtClean="0">
                <a:solidFill>
                  <a:srgbClr val="0033CC"/>
                </a:solidFill>
              </a:rPr>
            </a:br>
            <a:r>
              <a:rPr lang="en-US" altLang="ru-RU" sz="2400" b="1" dirty="0" err="1" smtClean="0">
                <a:solidFill>
                  <a:srgbClr val="0033CC"/>
                </a:solidFill>
              </a:rPr>
              <a:t>Полезно</a:t>
            </a:r>
            <a:r>
              <a:rPr lang="en-US" altLang="ru-RU" sz="2400" b="1" dirty="0" smtClean="0">
                <a:solidFill>
                  <a:srgbClr val="0033CC"/>
                </a:solidFill>
              </a:rPr>
              <a:t> </a:t>
            </a:r>
            <a:r>
              <a:rPr lang="en-US" altLang="ru-RU" sz="2400" b="1" dirty="0" err="1" smtClean="0">
                <a:solidFill>
                  <a:srgbClr val="0033CC"/>
                </a:solidFill>
              </a:rPr>
              <a:t>воспользоваться</a:t>
            </a:r>
            <a:r>
              <a:rPr lang="en-US" altLang="ru-RU" sz="2400" b="1" dirty="0" smtClean="0">
                <a:solidFill>
                  <a:srgbClr val="0033CC"/>
                </a:solidFill>
              </a:rPr>
              <a:t> </a:t>
            </a:r>
            <a:r>
              <a:rPr lang="en-US" altLang="ru-RU" sz="2400" b="1" dirty="0" err="1" smtClean="0">
                <a:solidFill>
                  <a:srgbClr val="0033CC"/>
                </a:solidFill>
              </a:rPr>
              <a:t>следующими</a:t>
            </a:r>
            <a:r>
              <a:rPr lang="en-US" altLang="ru-RU" sz="2400" b="1" dirty="0" smtClean="0">
                <a:solidFill>
                  <a:srgbClr val="0033CC"/>
                </a:solidFill>
              </a:rPr>
              <a:t> </a:t>
            </a:r>
            <a:r>
              <a:rPr lang="en-US" altLang="ru-RU" sz="2400" b="1" dirty="0" err="1" smtClean="0">
                <a:solidFill>
                  <a:srgbClr val="0033CC"/>
                </a:solidFill>
              </a:rPr>
              <a:t>рекомендациями</a:t>
            </a:r>
            <a:endParaRPr lang="ru-RU" sz="2400" b="1" dirty="0">
              <a:solidFill>
                <a:srgbClr val="0033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115452"/>
            <a:ext cx="2769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b="1" dirty="0">
                <a:ln w="9525" cap="rnd" cmpd="sng" algn="ctr">
                  <a:noFill/>
                  <a:prstDash val="solid"/>
                  <a:bevel/>
                </a:ln>
                <a:solidFill>
                  <a:srgbClr val="FF0000"/>
                </a:solidFill>
                <a:effectLst>
                  <a:glow>
                    <a:srgbClr val="000000"/>
                  </a:glow>
                </a:effectLst>
                <a:latin typeface="Arial"/>
                <a:ea typeface="Times New Roman"/>
                <a:cs typeface="Times New Roman"/>
              </a:rPr>
              <a:t>Подавление страха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84784"/>
            <a:ext cx="2347090" cy="25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77112"/>
            <a:ext cx="2347090" cy="206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47664" y="188640"/>
            <a:ext cx="6048672" cy="341296"/>
          </a:xfrm>
          <a:prstGeom prst="rect">
            <a:avLst/>
          </a:prstGeom>
        </p:spPr>
        <p:txBody>
          <a:bodyPr vert="horz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/>
              <a:t>Особенности этики и Деонтологии в педиатрии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354700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25D-9621-41D3-9F77-75DC78A2663F}" type="slidenum">
              <a:rPr lang="ru-RU" smtClean="0">
                <a:solidFill>
                  <a:schemeClr val="accent2">
                    <a:lumMod val="75000"/>
                  </a:schemeClr>
                </a:solidFill>
              </a:rPr>
              <a:t>19</a:t>
            </a:fld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40768"/>
            <a:ext cx="8424936" cy="3277820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dirty="0">
                <a:ln w="9525" cap="rnd" cmpd="sng" algn="ctr">
                  <a:noFill/>
                  <a:prstDash val="solid"/>
                  <a:bevel/>
                </a:ln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Непреклонность в самой доброжелательной и мягкой форме в сочетании с уважением и известной дистанцией облегчает выполнение </a:t>
            </a:r>
            <a:r>
              <a:rPr lang="ru-RU" dirty="0" err="1">
                <a:ln w="9525" cap="rnd" cmpd="sng" algn="ctr">
                  <a:noFill/>
                  <a:prstDash val="solid"/>
                  <a:bevel/>
                </a:ln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деонтологических</a:t>
            </a:r>
            <a:r>
              <a:rPr lang="ru-RU" dirty="0">
                <a:ln w="9525" cap="rnd" cmpd="sng" algn="ctr">
                  <a:noFill/>
                  <a:prstDash val="solid"/>
                  <a:bevel/>
                </a:ln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 задач. </a:t>
            </a:r>
            <a:r>
              <a:rPr lang="ru-RU" dirty="0" smtClean="0">
                <a:ln w="9525" cap="rnd" cmpd="sng" algn="ctr">
                  <a:noFill/>
                  <a:prstDash val="solid"/>
                  <a:bevel/>
                </a:ln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Спокойные </a:t>
            </a:r>
            <a:r>
              <a:rPr lang="ru-RU" dirty="0">
                <a:ln w="9525" cap="rnd" cmpd="sng" algn="ctr">
                  <a:noFill/>
                  <a:prstDash val="solid"/>
                  <a:bevel/>
                </a:ln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интонации, слова, произносимые твердо, но с полным уважением к ребенку, вне зависимости от возраста, и его родителям, </a:t>
            </a:r>
            <a:r>
              <a:rPr lang="ru-RU" b="1" u="sng" dirty="0">
                <a:ln w="9525" cap="rnd" cmpd="sng" algn="ctr">
                  <a:noFill/>
                  <a:prstDash val="solid"/>
                  <a:bevel/>
                </a:ln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дают </a:t>
            </a:r>
            <a:r>
              <a:rPr lang="ru-RU" b="1" u="sng" dirty="0" smtClean="0">
                <a:ln w="9525" cap="rnd" cmpd="sng" algn="ctr">
                  <a:noFill/>
                  <a:prstDash val="solid"/>
                  <a:bevel/>
                </a:ln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успех</a:t>
            </a:r>
            <a:r>
              <a:rPr lang="ru-RU" dirty="0" smtClean="0">
                <a:ln w="9525" cap="rnd" cmpd="sng" algn="ctr">
                  <a:noFill/>
                  <a:prstDash val="solid"/>
                  <a:bevel/>
                </a:ln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dirty="0" smtClean="0">
                <a:ln w="9525" cap="rnd" cmpd="sng" algn="ctr">
                  <a:noFill/>
                  <a:prstDash val="solid"/>
                  <a:bevel/>
                </a:ln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Внушение </a:t>
            </a:r>
            <a:r>
              <a:rPr lang="ru-RU" dirty="0">
                <a:ln w="9525" cap="rnd" cmpd="sng" algn="ctr">
                  <a:noFill/>
                  <a:prstDash val="solid"/>
                  <a:bevel/>
                </a:ln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ребенку и его  близким родственникам мысли о том, что они сами горячо заинтересованы и нуждаются в выполнении врачебных предписаний, снимает многие </a:t>
            </a:r>
            <a:r>
              <a:rPr lang="ru-RU" dirty="0" err="1">
                <a:ln w="9525" cap="rnd" cmpd="sng" algn="ctr">
                  <a:noFill/>
                  <a:prstDash val="solid"/>
                  <a:bevel/>
                </a:ln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деонтологические</a:t>
            </a:r>
            <a:r>
              <a:rPr lang="ru-RU" dirty="0">
                <a:ln w="9525" cap="rnd" cmpd="sng" algn="ctr">
                  <a:noFill/>
                  <a:prstDash val="solid"/>
                  <a:bevel/>
                </a:ln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 трудности.</a:t>
            </a:r>
            <a:endParaRPr lang="ru-RU" dirty="0">
              <a:ln w="9525" cap="rnd" cmpd="sng" algn="ctr">
                <a:noFill/>
                <a:prstDash val="solid"/>
                <a:bevel/>
              </a:ln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91422"/>
            <a:ext cx="3600400" cy="250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547664" y="188640"/>
            <a:ext cx="6048672" cy="341296"/>
          </a:xfrm>
          <a:prstGeom prst="rect">
            <a:avLst/>
          </a:prstGeom>
        </p:spPr>
        <p:txBody>
          <a:bodyPr vert="horz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/>
              <a:t>Особенности этики и Деонтологии в педиатрии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636571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2924944"/>
            <a:ext cx="4069036" cy="297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2258008"/>
            <a:ext cx="48245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В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стационаре уход за ребенком осуществляется как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медработниками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(врач,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медсестра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), так и родственниками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больного.</a:t>
            </a:r>
          </a:p>
          <a:p>
            <a:pPr indent="457200" algn="just"/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Продолжительность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контактов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медработников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с больным ребенком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и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ближайшими родственниками может быть различной. Эти контакты иногда продолжаются многие недели или месяцы. Подобные обстоятельства обусловливают строгое соблюдение этико-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</a:rPr>
              <a:t>деонтологических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принципов во взаимоотношениях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медработников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а также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медработников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с больными детьми и их родственниками.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11110" y="6525344"/>
            <a:ext cx="561975" cy="196131"/>
          </a:xfrm>
        </p:spPr>
        <p:txBody>
          <a:bodyPr/>
          <a:lstStyle/>
          <a:p>
            <a:fld id="{B0B0825D-9621-41D3-9F77-75DC78A2663F}" type="slidenum">
              <a:rPr lang="ru-RU" smtClean="0">
                <a:solidFill>
                  <a:schemeClr val="accent2">
                    <a:lumMod val="75000"/>
                  </a:schemeClr>
                </a:solidFill>
              </a:rPr>
              <a:t>2</a:t>
            </a:fld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563321"/>
            <a:ext cx="8686800" cy="432048"/>
          </a:xfrm>
        </p:spPr>
        <p:txBody>
          <a:bodyPr anchor="t">
            <a:noAutofit/>
          </a:bodyPr>
          <a:lstStyle/>
          <a:p>
            <a:pPr lvl="0"/>
            <a:r>
              <a:rPr lang="ru-RU" sz="2000" b="1" dirty="0">
                <a:solidFill>
                  <a:srgbClr val="FF0000"/>
                </a:solidFill>
                <a:latin typeface="Arial"/>
                <a:ea typeface="Times New Roman"/>
              </a:rPr>
              <a:t>Особенности деонтологии в педиатрии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sz="20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47664" y="188640"/>
            <a:ext cx="6048672" cy="341296"/>
          </a:xfrm>
          <a:prstGeom prst="rect">
            <a:avLst/>
          </a:prstGeom>
        </p:spPr>
        <p:txBody>
          <a:bodyPr vert="horz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/>
              <a:t>Особенности этики и Деонтологии в педиатрии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5626" y="1092457"/>
            <a:ext cx="8612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Уход за больным ребенком является составной частью лечебного процесса и призван обеспечить не только высокую эффективность комплекса терапевтических воздействий, но и, прежде всего, полное выздоровление больного. </a:t>
            </a:r>
          </a:p>
        </p:txBody>
      </p:sp>
    </p:spTree>
    <p:extLst>
      <p:ext uri="{BB962C8B-B14F-4D97-AF65-F5344CB8AC3E}">
        <p14:creationId xmlns:p14="http://schemas.microsoft.com/office/powerpoint/2010/main" val="37448304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5328592" cy="3456384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spcAft>
                <a:spcPts val="600"/>
              </a:spcAft>
              <a:buNone/>
            </a:pPr>
            <a:r>
              <a:rPr lang="ru-RU" sz="2400" b="1" dirty="0" err="1" smtClean="0">
                <a:solidFill>
                  <a:srgbClr val="000000"/>
                </a:solidFill>
                <a:latin typeface="BodoniC"/>
              </a:rPr>
              <a:t>Флоренс</a:t>
            </a:r>
            <a:r>
              <a:rPr lang="ru-RU" sz="2400" b="1" dirty="0" smtClean="0">
                <a:solidFill>
                  <a:srgbClr val="000000"/>
                </a:solidFill>
                <a:latin typeface="BodoniC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BodoniC"/>
              </a:rPr>
              <a:t>Найтингейл</a:t>
            </a:r>
            <a:r>
              <a:rPr lang="ru-RU" sz="2400" b="1" dirty="0">
                <a:solidFill>
                  <a:srgbClr val="000000"/>
                </a:solidFill>
                <a:latin typeface="BodoniC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BodoniC"/>
              </a:rPr>
              <a:t>– </a:t>
            </a:r>
          </a:p>
          <a:p>
            <a:pPr marL="0" indent="457200" algn="just">
              <a:spcAft>
                <a:spcPts val="1200"/>
              </a:spcAft>
              <a:buNone/>
            </a:pP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«Сестра должна иметь тройную квалификацию</a:t>
            </a:r>
            <a:r>
              <a:rPr lang="ru-RU" sz="2400" dirty="0" smtClean="0">
                <a:latin typeface="+mj-lt"/>
              </a:rPr>
              <a:t>: 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сердечную</a:t>
            </a:r>
            <a:r>
              <a:rPr lang="ru-RU" sz="2200" dirty="0" smtClean="0">
                <a:latin typeface="+mj-lt"/>
              </a:rPr>
              <a:t>     – </a:t>
            </a:r>
          </a:p>
          <a:p>
            <a:pPr marL="0" indent="0" algn="r">
              <a:spcBef>
                <a:spcPts val="0"/>
              </a:spcBef>
              <a:buClr>
                <a:srgbClr val="FF0000"/>
              </a:buClr>
              <a:buSzPct val="100000"/>
              <a:buNone/>
            </a:pPr>
            <a:r>
              <a:rPr lang="ru-RU" sz="2200" dirty="0" smtClean="0">
                <a:latin typeface="+mj-lt"/>
              </a:rPr>
              <a:t>для понимания больных, </a:t>
            </a:r>
          </a:p>
          <a:p>
            <a:pPr marL="0" indent="0" algn="r">
              <a:spcBef>
                <a:spcPts val="0"/>
              </a:spcBef>
              <a:buClr>
                <a:srgbClr val="FF0000"/>
              </a:buClr>
              <a:buSzPct val="100000"/>
              <a:buNone/>
            </a:pPr>
            <a:endParaRPr lang="ru-RU" sz="2200" dirty="0" smtClean="0">
              <a:latin typeface="+mj-lt"/>
            </a:endParaRPr>
          </a:p>
          <a:p>
            <a:pPr algn="just">
              <a:spcBef>
                <a:spcPts val="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научную</a:t>
            </a:r>
            <a:r>
              <a:rPr lang="ru-RU" sz="2200" dirty="0" smtClean="0">
                <a:latin typeface="+mj-lt"/>
              </a:rPr>
              <a:t>         – </a:t>
            </a:r>
          </a:p>
          <a:p>
            <a:pPr marL="0" indent="0" algn="r">
              <a:spcBef>
                <a:spcPts val="0"/>
              </a:spcBef>
              <a:buClr>
                <a:srgbClr val="FF0000"/>
              </a:buClr>
              <a:buSzPct val="100000"/>
              <a:buNone/>
            </a:pPr>
            <a:r>
              <a:rPr lang="ru-RU" sz="2200" dirty="0" smtClean="0">
                <a:latin typeface="+mj-lt"/>
              </a:rPr>
              <a:t>для понимания болезней, </a:t>
            </a:r>
          </a:p>
          <a:p>
            <a:pPr marL="0" indent="0" algn="r">
              <a:spcBef>
                <a:spcPts val="0"/>
              </a:spcBef>
              <a:buClr>
                <a:srgbClr val="FF0000"/>
              </a:buClr>
              <a:buSzPct val="100000"/>
              <a:buNone/>
            </a:pPr>
            <a:endParaRPr lang="ru-RU" sz="2200" dirty="0" smtClean="0">
              <a:latin typeface="+mj-lt"/>
            </a:endParaRPr>
          </a:p>
          <a:p>
            <a:pPr algn="just">
              <a:spcBef>
                <a:spcPts val="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техническую</a:t>
            </a:r>
            <a:r>
              <a:rPr lang="ru-RU" sz="2200" dirty="0" smtClean="0">
                <a:latin typeface="+mj-lt"/>
              </a:rPr>
              <a:t> – </a:t>
            </a:r>
          </a:p>
          <a:p>
            <a:pPr marL="0" indent="0" algn="r">
              <a:spcBef>
                <a:spcPts val="0"/>
              </a:spcBef>
              <a:buClr>
                <a:srgbClr val="FF0000"/>
              </a:buClr>
              <a:buSzPct val="100000"/>
              <a:buNone/>
            </a:pPr>
            <a:r>
              <a:rPr lang="ru-RU" sz="2200" dirty="0" smtClean="0">
                <a:latin typeface="+mj-lt"/>
              </a:rPr>
              <a:t>для ухода за больными».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88640"/>
            <a:ext cx="6048672" cy="341296"/>
          </a:xfrm>
          <a:prstGeom prst="rect">
            <a:avLst/>
          </a:prstGeom>
        </p:spPr>
        <p:txBody>
          <a:bodyPr vert="horz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/>
              <a:t>Особенности этики и Деонтологии в педиатрии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25D-9621-41D3-9F77-75DC78A2663F}" type="slidenum">
              <a:rPr lang="ru-RU" smtClean="0">
                <a:solidFill>
                  <a:schemeClr val="accent2">
                    <a:lumMod val="75000"/>
                  </a:schemeClr>
                </a:solidFill>
              </a:rPr>
              <a:t>20</a:t>
            </a:fld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36712"/>
            <a:ext cx="3024336" cy="348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4653136"/>
            <a:ext cx="83529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3600" algn="just">
              <a:buClr>
                <a:srgbClr val="F0A22E"/>
              </a:buClr>
              <a:buSzPct val="70000"/>
            </a:pPr>
            <a:r>
              <a:rPr lang="ru-RU" sz="2600" dirty="0">
                <a:solidFill>
                  <a:srgbClr val="C00000"/>
                </a:solidFill>
                <a:latin typeface="Franklin Gothic Medium"/>
              </a:rPr>
              <a:t>Любой человек, решивший посвятить свою жизнь медицине, должен понимать, что нет никаких обстоятельств, которые оправдывали бы любой неэтический поступок.</a:t>
            </a:r>
          </a:p>
        </p:txBody>
      </p:sp>
    </p:spTree>
    <p:extLst>
      <p:ext uri="{BB962C8B-B14F-4D97-AF65-F5344CB8AC3E}">
        <p14:creationId xmlns:p14="http://schemas.microsoft.com/office/powerpoint/2010/main" val="38344594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61046"/>
            <a:ext cx="2221276" cy="276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397498"/>
            <a:ext cx="8208912" cy="14635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cap="none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СПАСИБО ЗА ВНИМАНИЕ</a:t>
            </a:r>
            <a:r>
              <a:rPr lang="ru-RU" sz="5400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!</a:t>
            </a:r>
            <a:endParaRPr lang="ru-RU" sz="5400" cap="none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25D-9621-41D3-9F77-75DC78A2663F}" type="slidenum">
              <a:rPr lang="ru-RU" smtClean="0">
                <a:solidFill>
                  <a:schemeClr val="accent2">
                    <a:lumMod val="75000"/>
                  </a:schemeClr>
                </a:solidFill>
              </a:rPr>
              <a:t>21</a:t>
            </a:fld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338062" cy="232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7315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7260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Arial"/>
                <a:ea typeface="Times New Roman"/>
              </a:rPr>
              <a:t>ДОЛГ </a:t>
            </a:r>
            <a:r>
              <a:rPr lang="ru-RU" sz="2000" b="1" dirty="0">
                <a:solidFill>
                  <a:srgbClr val="FF0000"/>
                </a:solidFill>
                <a:latin typeface="Arial"/>
                <a:ea typeface="Times New Roman"/>
              </a:rPr>
              <a:t>медицинского работника - оказать помощь больному на самом высоком профессиональном уровне,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 и никогда и ни под каким предлогом </a:t>
            </a:r>
            <a:r>
              <a:rPr lang="ru-RU" sz="2000" b="1" dirty="0">
                <a:solidFill>
                  <a:srgbClr val="202DAC"/>
                </a:solidFill>
                <a:latin typeface="Arial"/>
                <a:ea typeface="Times New Roman"/>
              </a:rPr>
              <a:t>НЕ участвовать в действиях, направленных ПРОТИВ  физического и психического здоровья людей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sz="2000" dirty="0">
              <a:latin typeface="Times New Roman"/>
              <a:ea typeface="Times New Roman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Для 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</a:rPr>
              <a:t>медсестры </a:t>
            </a:r>
            <a:r>
              <a:rPr lang="ru-RU" sz="2000" b="1" u="sng" dirty="0">
                <a:solidFill>
                  <a:srgbClr val="202DAC"/>
                </a:solidFill>
                <a:latin typeface="Arial"/>
                <a:ea typeface="Times New Roman"/>
              </a:rPr>
              <a:t>долг</a:t>
            </a:r>
            <a:r>
              <a:rPr lang="ru-RU" sz="2000" b="1" dirty="0">
                <a:latin typeface="Arial"/>
                <a:ea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заключается, прежде всего, </a:t>
            </a:r>
            <a:r>
              <a:rPr lang="ru-RU" sz="2000" b="1" dirty="0">
                <a:solidFill>
                  <a:srgbClr val="202DAC"/>
                </a:solidFill>
                <a:latin typeface="Arial"/>
                <a:ea typeface="Times New Roman"/>
              </a:rPr>
              <a:t>в четком выполнении всех возложенных на нее обязанностей по уходу за больными детьми,</a:t>
            </a:r>
            <a:r>
              <a:rPr lang="ru-RU" sz="2000" dirty="0">
                <a:solidFill>
                  <a:srgbClr val="202DAC"/>
                </a:solidFill>
                <a:latin typeface="Arial"/>
                <a:ea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одно из главных - </a:t>
            </a:r>
            <a:r>
              <a:rPr lang="ru-RU" sz="2000" b="1" dirty="0">
                <a:solidFill>
                  <a:srgbClr val="2227FA"/>
                </a:solidFill>
                <a:latin typeface="Arial"/>
                <a:ea typeface="Times New Roman"/>
              </a:rPr>
              <a:t>назначения врача:</a:t>
            </a:r>
            <a:r>
              <a:rPr lang="ru-RU" sz="2000" b="1" dirty="0">
                <a:solidFill>
                  <a:srgbClr val="215868"/>
                </a:solidFill>
                <a:latin typeface="Arial"/>
                <a:ea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</a:rPr>
              <a:t>режим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, диета, инъекции, раздача лекарственных средств, измерение температуры тела и т.д.</a:t>
            </a:r>
            <a:endParaRPr lang="ru-RU" sz="2000" dirty="0">
              <a:latin typeface="Times New Roman"/>
              <a:ea typeface="Times New Roman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Выполнение врачебных распоряжений будет более эффективным, если 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</a:rPr>
              <a:t>медицинская сестра 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работает </a:t>
            </a:r>
            <a:r>
              <a:rPr lang="ru-RU" sz="2000" b="1" u="sng" dirty="0">
                <a:solidFill>
                  <a:srgbClr val="202DAC"/>
                </a:solidFill>
                <a:latin typeface="Arial"/>
                <a:ea typeface="Times New Roman"/>
              </a:rPr>
              <a:t>не формально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, а, повинуясь внутреннему стремлению помочь больному, облегчит его страдания, ускорит выздоровление. Все это требует </a:t>
            </a:r>
            <a:endParaRPr lang="ru-RU" sz="2000" dirty="0">
              <a:latin typeface="Times New Roman"/>
              <a:ea typeface="Times New Roman"/>
            </a:endParaRPr>
          </a:p>
          <a:p>
            <a:pPr lvl="0">
              <a:buClr>
                <a:srgbClr val="1F497D"/>
              </a:buClr>
              <a:buSzPts val="1200"/>
              <a:buFont typeface="Sylfaen"/>
              <a:buChar char="□"/>
            </a:pPr>
            <a:r>
              <a:rPr lang="ru-RU" sz="2000" b="1" dirty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rgbClr val="091393"/>
                </a:solidFill>
                <a:effectLst>
                  <a:glow>
                    <a:srgbClr val="000000"/>
                  </a:glow>
                </a:effectLst>
                <a:latin typeface="Arial"/>
                <a:ea typeface="Times New Roman"/>
              </a:rPr>
              <a:t>самодисциплины, </a:t>
            </a:r>
            <a:endParaRPr lang="ru-RU" sz="2000" dirty="0">
              <a:ln w="9525" cap="rnd" cmpd="sng" algn="ctr">
                <a:solidFill>
                  <a:srgbClr val="1F497D"/>
                </a:solidFill>
                <a:prstDash val="solid"/>
                <a:bevel/>
              </a:ln>
              <a:effectLst>
                <a:glow>
                  <a:srgbClr val="000000"/>
                </a:glow>
              </a:effectLst>
              <a:latin typeface="Times New Roman"/>
              <a:ea typeface="Times New Roman"/>
            </a:endParaRPr>
          </a:p>
          <a:p>
            <a:pPr lvl="0">
              <a:buClr>
                <a:srgbClr val="1F497D"/>
              </a:buClr>
              <a:buSzPts val="1200"/>
              <a:buFont typeface="Sylfaen"/>
              <a:buChar char="□"/>
            </a:pPr>
            <a:r>
              <a:rPr lang="ru-RU" sz="2000" b="1" dirty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rgbClr val="091393"/>
                </a:solidFill>
                <a:effectLst>
                  <a:glow>
                    <a:srgbClr val="000000"/>
                  </a:glow>
                </a:effectLst>
                <a:latin typeface="Arial"/>
                <a:ea typeface="Times New Roman"/>
              </a:rPr>
              <a:t>постоянного совершенствования профессионального мастерства и </a:t>
            </a:r>
            <a:endParaRPr lang="ru-RU" sz="2000" dirty="0">
              <a:ln w="9525" cap="rnd" cmpd="sng" algn="ctr">
                <a:solidFill>
                  <a:srgbClr val="1F497D"/>
                </a:solidFill>
                <a:prstDash val="solid"/>
                <a:bevel/>
              </a:ln>
              <a:effectLst>
                <a:glow>
                  <a:srgbClr val="000000"/>
                </a:glow>
              </a:effectLst>
              <a:latin typeface="Times New Roman"/>
              <a:ea typeface="Times New Roman"/>
            </a:endParaRPr>
          </a:p>
          <a:p>
            <a:pPr lvl="0">
              <a:buClr>
                <a:srgbClr val="1F497D"/>
              </a:buClr>
              <a:buSzPts val="1200"/>
              <a:buFont typeface="Sylfaen"/>
              <a:buChar char="□"/>
            </a:pPr>
            <a:r>
              <a:rPr lang="ru-RU" sz="2000" b="1" dirty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rgbClr val="091393"/>
                </a:solidFill>
                <a:effectLst>
                  <a:glow>
                    <a:srgbClr val="000000"/>
                  </a:glow>
                </a:effectLst>
                <a:latin typeface="Arial"/>
                <a:ea typeface="Times New Roman"/>
              </a:rPr>
              <a:t>пополнения знаний.</a:t>
            </a:r>
            <a:endParaRPr lang="ru-RU" sz="2000" dirty="0">
              <a:ln w="9525" cap="rnd" cmpd="sng" algn="ctr">
                <a:solidFill>
                  <a:srgbClr val="1F497D"/>
                </a:solidFill>
                <a:prstDash val="solid"/>
                <a:bevel/>
              </a:ln>
              <a:effectLst>
                <a:glow>
                  <a:srgbClr val="000000"/>
                </a:glow>
              </a:effectLst>
              <a:latin typeface="Times New Roman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25D-9621-41D3-9F77-75DC78A2663F}" type="slidenum">
              <a:rPr lang="ru-RU" smtClean="0">
                <a:solidFill>
                  <a:schemeClr val="accent2">
                    <a:lumMod val="75000"/>
                  </a:schemeClr>
                </a:solidFill>
              </a:rPr>
              <a:t>3</a:t>
            </a:fld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23528" y="573712"/>
            <a:ext cx="8686800" cy="407016"/>
          </a:xfrm>
        </p:spPr>
        <p:txBody>
          <a:bodyPr anchor="t">
            <a:noAutofit/>
          </a:bodyPr>
          <a:lstStyle/>
          <a:p>
            <a:pPr lvl="0"/>
            <a:r>
              <a:rPr lang="ru-RU" sz="1800" b="1" dirty="0">
                <a:solidFill>
                  <a:srgbClr val="FF0000"/>
                </a:solidFill>
                <a:latin typeface="Arial"/>
                <a:ea typeface="Times New Roman"/>
              </a:rPr>
              <a:t>В чем заключается этический долг медицинского работника?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endParaRPr lang="ru-RU" sz="18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47664" y="188640"/>
            <a:ext cx="6048672" cy="341296"/>
          </a:xfrm>
          <a:prstGeom prst="rect">
            <a:avLst/>
          </a:prstGeom>
        </p:spPr>
        <p:txBody>
          <a:bodyPr vert="horz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/>
              <a:t>Особенности этики и Деонтологии в педиатрии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78469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2738"/>
            <a:ext cx="8352928" cy="556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5"/>
          <a:stretch/>
        </p:blipFill>
        <p:spPr bwMode="auto">
          <a:xfrm>
            <a:off x="6300193" y="2204864"/>
            <a:ext cx="2666708" cy="229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5328592"/>
          </a:xfrm>
        </p:spPr>
        <p:txBody>
          <a:bodyPr>
            <a:normAutofit fontScale="550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Немаловажное значение при этом имеет </a:t>
            </a:r>
            <a:endParaRPr lang="ru-RU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Arial"/>
                <a:ea typeface="Times New Roman"/>
              </a:rPr>
              <a:t>личность 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>медицинской сестры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 </a:t>
            </a:r>
            <a:endParaRPr lang="ru-RU" sz="3600" dirty="0">
              <a:latin typeface="Times New Roman"/>
              <a:ea typeface="Times New Roman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Если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медработник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является квалифицированным специалистом, профессионально выполняет свои обязанности</a:t>
            </a:r>
            <a:r>
              <a:rPr lang="ru-RU" dirty="0">
                <a:solidFill>
                  <a:schemeClr val="tx1"/>
                </a:solidFill>
                <a:latin typeface="Arial"/>
                <a:ea typeface="Times New Roman"/>
              </a:rPr>
              <a:t>, </a:t>
            </a:r>
            <a:r>
              <a:rPr lang="ru-RU" u="sng" dirty="0">
                <a:solidFill>
                  <a:schemeClr val="tx1"/>
                </a:solidFill>
                <a:latin typeface="Arial"/>
                <a:ea typeface="Times New Roman"/>
              </a:rPr>
              <a:t>но </a:t>
            </a:r>
            <a:r>
              <a:rPr lang="ru-RU" sz="3600" b="1" u="sng" dirty="0">
                <a:solidFill>
                  <a:srgbClr val="FF0000"/>
                </a:solidFill>
                <a:latin typeface="Arial"/>
                <a:ea typeface="Times New Roman"/>
              </a:rPr>
              <a:t>не</a:t>
            </a:r>
            <a:r>
              <a:rPr lang="ru-RU" b="1" u="sng" dirty="0">
                <a:solidFill>
                  <a:srgbClr val="FF0000"/>
                </a:solidFill>
                <a:latin typeface="Arial"/>
                <a:ea typeface="Times New Roman"/>
              </a:rPr>
              <a:t> умеет</a:t>
            </a:r>
            <a:r>
              <a:rPr lang="ru-RU" u="sng" dirty="0">
                <a:solidFill>
                  <a:srgbClr val="FF0000"/>
                </a:solidFill>
                <a:latin typeface="Arial"/>
                <a:ea typeface="Times New Roman"/>
              </a:rPr>
              <a:t> </a:t>
            </a:r>
            <a:r>
              <a:rPr lang="ru-RU" u="sng" dirty="0">
                <a:solidFill>
                  <a:schemeClr val="tx1"/>
                </a:solidFill>
                <a:latin typeface="Arial"/>
                <a:ea typeface="Times New Roman"/>
              </a:rPr>
              <a:t>наладить контакт с больными, то его действия </a:t>
            </a:r>
            <a:r>
              <a:rPr lang="ru-RU" sz="3600" b="1" u="sng" dirty="0">
                <a:solidFill>
                  <a:srgbClr val="FF0000"/>
                </a:solidFill>
                <a:latin typeface="Arial"/>
                <a:ea typeface="Times New Roman"/>
              </a:rPr>
              <a:t>не </a:t>
            </a:r>
            <a:r>
              <a:rPr lang="ru-RU" b="1" u="sng" dirty="0">
                <a:solidFill>
                  <a:srgbClr val="FF0000"/>
                </a:solidFill>
                <a:latin typeface="Arial"/>
                <a:ea typeface="Times New Roman"/>
              </a:rPr>
              <a:t>принесут</a:t>
            </a:r>
            <a:r>
              <a:rPr lang="ru-RU" u="sng" dirty="0">
                <a:solidFill>
                  <a:srgbClr val="FF0000"/>
                </a:solidFill>
                <a:latin typeface="Arial"/>
                <a:ea typeface="Times New Roman"/>
              </a:rPr>
              <a:t> </a:t>
            </a:r>
            <a:endParaRPr lang="ru-RU" u="sng" dirty="0" smtClean="0">
              <a:solidFill>
                <a:srgbClr val="FF0000"/>
              </a:solidFill>
              <a:latin typeface="Arial"/>
              <a:ea typeface="Times New Roman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dirty="0">
                <a:solidFill>
                  <a:srgbClr val="FF0000"/>
                </a:solidFill>
                <a:latin typeface="Arial"/>
                <a:ea typeface="Times New Roman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/>
                <a:ea typeface="Times New Roman"/>
              </a:rPr>
              <a:t>     </a:t>
            </a:r>
            <a:r>
              <a:rPr lang="ru-RU" u="sng" dirty="0" smtClean="0">
                <a:solidFill>
                  <a:schemeClr val="tx1"/>
                </a:solidFill>
                <a:latin typeface="Arial"/>
                <a:ea typeface="Times New Roman"/>
              </a:rPr>
              <a:t>должного </a:t>
            </a:r>
            <a:r>
              <a:rPr lang="ru-RU" u="sng" dirty="0">
                <a:solidFill>
                  <a:schemeClr val="tx1"/>
                </a:solidFill>
                <a:latin typeface="Arial"/>
                <a:ea typeface="Times New Roman"/>
              </a:rPr>
              <a:t>лечебного эффекта. </a:t>
            </a:r>
            <a:endParaRPr lang="ru-RU" sz="36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rgbClr val="202DAC"/>
                </a:solidFill>
                <a:latin typeface="Arial"/>
                <a:ea typeface="Times New Roman"/>
              </a:rPr>
              <a:t>Проявление </a:t>
            </a:r>
            <a:r>
              <a:rPr lang="ru-RU" b="1" dirty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rgbClr val="202DAC"/>
                </a:solidFill>
                <a:latin typeface="Arial"/>
                <a:ea typeface="Times New Roman"/>
              </a:rPr>
              <a:t>заботы, внимания, вежливое и </a:t>
            </a:r>
            <a:endParaRPr lang="ru-RU" b="1" dirty="0" smtClean="0">
              <a:ln w="9525" cap="rnd" cmpd="sng" algn="ctr">
                <a:solidFill>
                  <a:srgbClr val="1F497D"/>
                </a:solidFill>
                <a:prstDash val="solid"/>
                <a:bevel/>
              </a:ln>
              <a:solidFill>
                <a:srgbClr val="202DAC"/>
              </a:solidFill>
              <a:latin typeface="Arial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rgbClr val="202DAC"/>
                </a:solidFill>
                <a:latin typeface="Arial"/>
                <a:ea typeface="Times New Roman"/>
              </a:rPr>
              <a:t> </a:t>
            </a:r>
            <a:r>
              <a:rPr lang="ru-RU" b="1" dirty="0" smtClean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rgbClr val="202DAC"/>
                </a:solidFill>
                <a:latin typeface="Arial"/>
                <a:ea typeface="Times New Roman"/>
              </a:rPr>
              <a:t>    ласковое </a:t>
            </a:r>
            <a:r>
              <a:rPr lang="ru-RU" b="1" dirty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rgbClr val="202DAC"/>
                </a:solidFill>
                <a:latin typeface="Arial"/>
                <a:ea typeface="Times New Roman"/>
              </a:rPr>
              <a:t>обращение, добрая улыбка </a:t>
            </a:r>
            <a:endParaRPr lang="ru-RU" b="1" dirty="0" smtClean="0">
              <a:ln w="9525" cap="rnd" cmpd="sng" algn="ctr">
                <a:solidFill>
                  <a:srgbClr val="1F497D"/>
                </a:solidFill>
                <a:prstDash val="solid"/>
                <a:bevel/>
              </a:ln>
              <a:solidFill>
                <a:srgbClr val="202DAC"/>
              </a:solidFill>
              <a:latin typeface="Arial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rgbClr val="202DAC"/>
                </a:solidFill>
                <a:latin typeface="Arial"/>
                <a:ea typeface="Times New Roman"/>
              </a:rPr>
              <a:t> </a:t>
            </a:r>
            <a:r>
              <a:rPr lang="ru-RU" b="1" dirty="0" smtClean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rgbClr val="202DAC"/>
                </a:solidFill>
                <a:latin typeface="Arial"/>
                <a:ea typeface="Times New Roman"/>
              </a:rPr>
              <a:t>    также </a:t>
            </a:r>
            <a:r>
              <a:rPr lang="ru-RU" b="1" dirty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rgbClr val="202DAC"/>
                </a:solidFill>
                <a:latin typeface="Arial"/>
                <a:ea typeface="Times New Roman"/>
              </a:rPr>
              <a:t>являются </a:t>
            </a:r>
            <a:r>
              <a:rPr lang="ru-RU" b="1" dirty="0" smtClean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rgbClr val="202DAC"/>
                </a:solidFill>
                <a:latin typeface="Arial"/>
                <a:ea typeface="Times New Roman"/>
              </a:rPr>
              <a:t>элементами ДОЛГА, так как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rgbClr val="202DAC"/>
                </a:solidFill>
                <a:latin typeface="Arial"/>
                <a:ea typeface="Times New Roman"/>
              </a:rPr>
              <a:t> </a:t>
            </a:r>
            <a:r>
              <a:rPr lang="ru-RU" b="1" dirty="0" smtClean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rgbClr val="202DAC"/>
                </a:solidFill>
                <a:latin typeface="Arial"/>
                <a:ea typeface="Times New Roman"/>
              </a:rPr>
              <a:t>    </a:t>
            </a:r>
            <a:r>
              <a:rPr lang="ru-RU" b="1" u="sng" dirty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rgbClr val="202DAC"/>
                </a:solidFill>
                <a:latin typeface="Arial"/>
                <a:ea typeface="Times New Roman"/>
              </a:rPr>
              <a:t>помогают ребенку </a:t>
            </a:r>
            <a:r>
              <a:rPr lang="ru-RU" b="1" u="sng" dirty="0" smtClean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rgbClr val="202DAC"/>
                </a:solidFill>
                <a:latin typeface="Arial"/>
                <a:ea typeface="Times New Roman"/>
              </a:rPr>
              <a:t>адаптироваться </a:t>
            </a:r>
            <a:r>
              <a:rPr lang="ru-RU" b="1" u="sng" dirty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rgbClr val="202DAC"/>
                </a:solidFill>
                <a:latin typeface="Arial"/>
                <a:ea typeface="Times New Roman"/>
              </a:rPr>
              <a:t>в новой </a:t>
            </a:r>
            <a:endParaRPr lang="ru-RU" b="1" u="sng" dirty="0" smtClean="0">
              <a:ln w="9525" cap="rnd" cmpd="sng" algn="ctr">
                <a:solidFill>
                  <a:srgbClr val="1F497D"/>
                </a:solidFill>
                <a:prstDash val="solid"/>
                <a:bevel/>
              </a:ln>
              <a:solidFill>
                <a:srgbClr val="202DAC"/>
              </a:solidFill>
              <a:latin typeface="Arial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rgbClr val="202DAC"/>
                </a:solidFill>
                <a:latin typeface="Arial"/>
                <a:ea typeface="Times New Roman"/>
              </a:rPr>
              <a:t> </a:t>
            </a:r>
            <a:r>
              <a:rPr lang="ru-RU" b="1" dirty="0" smtClean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rgbClr val="202DAC"/>
                </a:solidFill>
                <a:latin typeface="Arial"/>
                <a:ea typeface="Times New Roman"/>
              </a:rPr>
              <a:t>    </a:t>
            </a:r>
            <a:r>
              <a:rPr lang="ru-RU" b="1" u="sng" dirty="0" smtClean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rgbClr val="202DAC"/>
                </a:solidFill>
                <a:latin typeface="Arial"/>
                <a:ea typeface="Times New Roman"/>
              </a:rPr>
              <a:t>обстановке</a:t>
            </a:r>
            <a:r>
              <a:rPr lang="ru-RU" b="1" dirty="0" smtClean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rgbClr val="202DAC"/>
                </a:solidFill>
                <a:latin typeface="Arial"/>
                <a:ea typeface="Times New Roman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endParaRPr lang="ru-RU" sz="3600" dirty="0">
              <a:ln w="9525" cap="rnd" cmpd="sng" algn="ctr">
                <a:solidFill>
                  <a:srgbClr val="1F497D"/>
                </a:solidFill>
                <a:prstDash val="solid"/>
                <a:bevel/>
              </a:ln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От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понятия долга неотделимы понятия 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>ЧЕСТИ  </a:t>
            </a:r>
            <a:r>
              <a:rPr lang="ru-RU" b="1" dirty="0">
                <a:latin typeface="Arial"/>
                <a:ea typeface="Times New Roman"/>
              </a:rPr>
              <a:t>и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> ДОСТОИНСТВА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, выражающиеся в соответствующем самосознании личности, т.е. </a:t>
            </a:r>
            <a:endParaRPr lang="ru-RU" sz="3600" dirty="0">
              <a:latin typeface="Times New Roman"/>
              <a:ea typeface="Times New Roman"/>
            </a:endParaRPr>
          </a:p>
          <a:p>
            <a:pPr lvl="0" algn="just">
              <a:buClr>
                <a:srgbClr val="1F497D"/>
              </a:buClr>
              <a:buSzPts val="1200"/>
              <a:buFont typeface="Sylfaen"/>
              <a:buChar char="□"/>
            </a:pPr>
            <a:r>
              <a:rPr lang="ru-RU" b="1" dirty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rgbClr val="202DAC"/>
                </a:solidFill>
                <a:latin typeface="Arial"/>
                <a:ea typeface="Times New Roman"/>
              </a:rPr>
              <a:t>в стремлении медицинского работника поддерживать свою репутацию, добрую славу; </a:t>
            </a:r>
            <a:endParaRPr lang="ru-RU" sz="3600" dirty="0">
              <a:ln w="9525" cap="rnd" cmpd="sng" algn="ctr">
                <a:solidFill>
                  <a:srgbClr val="1F497D"/>
                </a:solidFill>
                <a:prstDash val="solid"/>
                <a:bevel/>
              </a:ln>
              <a:latin typeface="Times New Roman"/>
              <a:ea typeface="Times New Roman"/>
            </a:endParaRPr>
          </a:p>
          <a:p>
            <a:pPr lvl="0" algn="just">
              <a:buClr>
                <a:srgbClr val="1F497D"/>
              </a:buClr>
              <a:buSzPts val="1200"/>
              <a:buFont typeface="Sylfaen"/>
              <a:buChar char="□"/>
            </a:pPr>
            <a:r>
              <a:rPr lang="ru-RU" b="1" dirty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rgbClr val="202DAC"/>
                </a:solidFill>
                <a:latin typeface="Arial"/>
                <a:ea typeface="Times New Roman"/>
              </a:rPr>
              <a:t>понимание общественной значимости своей профессии, профессиональная гордость, </a:t>
            </a:r>
            <a:endParaRPr lang="ru-RU" sz="3600" dirty="0">
              <a:ln w="9525" cap="rnd" cmpd="sng" algn="ctr">
                <a:solidFill>
                  <a:srgbClr val="1F497D"/>
                </a:solidFill>
                <a:prstDash val="solid"/>
                <a:bevel/>
              </a:ln>
              <a:latin typeface="Times New Roman"/>
              <a:ea typeface="Times New Roman"/>
            </a:endParaRPr>
          </a:p>
          <a:p>
            <a:pPr lvl="0" algn="just">
              <a:buClr>
                <a:srgbClr val="1F497D"/>
              </a:buClr>
              <a:buSzPts val="1200"/>
              <a:buFont typeface="Sylfaen"/>
              <a:buChar char="□"/>
            </a:pPr>
            <a:r>
              <a:rPr lang="ru-RU" b="1" dirty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rgbClr val="202DAC"/>
                </a:solidFill>
                <a:latin typeface="Arial"/>
                <a:ea typeface="Times New Roman"/>
              </a:rPr>
              <a:t>желание повышать квалификацию и качество работы</a:t>
            </a:r>
            <a:r>
              <a:rPr lang="ru-RU" b="1" dirty="0" smtClean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rgbClr val="202DAC"/>
                </a:solidFill>
                <a:latin typeface="Arial"/>
                <a:ea typeface="Times New Roman"/>
              </a:rPr>
              <a:t>.</a:t>
            </a:r>
            <a:endParaRPr lang="ru-RU" sz="3600" dirty="0">
              <a:ln w="9525" cap="rnd" cmpd="sng" algn="ctr">
                <a:solidFill>
                  <a:srgbClr val="1F497D"/>
                </a:solidFill>
                <a:prstDash val="solid"/>
                <a:bevel/>
              </a:ln>
              <a:latin typeface="Times New Roman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25D-9621-41D3-9F77-75DC78A2663F}" type="slidenum">
              <a:rPr lang="ru-RU" smtClean="0">
                <a:solidFill>
                  <a:schemeClr val="accent2">
                    <a:lumMod val="75000"/>
                  </a:schemeClr>
                </a:solidFill>
              </a:rPr>
              <a:t>4</a:t>
            </a:fld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573712"/>
            <a:ext cx="8686800" cy="335008"/>
          </a:xfrm>
        </p:spPr>
        <p:txBody>
          <a:bodyPr anchor="t">
            <a:noAutofit/>
          </a:bodyPr>
          <a:lstStyle/>
          <a:p>
            <a:pPr lvl="0"/>
            <a:r>
              <a:rPr lang="ru-RU" sz="1800" b="1" dirty="0">
                <a:solidFill>
                  <a:srgbClr val="FF0000"/>
                </a:solidFill>
                <a:latin typeface="Arial"/>
                <a:ea typeface="Times New Roman"/>
              </a:rPr>
              <a:t>В чем заключается этический долг медицинского работника?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endParaRPr lang="ru-RU" sz="1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47664" y="188640"/>
            <a:ext cx="6048672" cy="341296"/>
          </a:xfrm>
          <a:prstGeom prst="rect">
            <a:avLst/>
          </a:prstGeom>
        </p:spPr>
        <p:txBody>
          <a:bodyPr vert="horz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/>
              <a:t>Особенности этики и Деонтологии в педиатрии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739832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360" y="1137661"/>
            <a:ext cx="8435280" cy="3312368"/>
          </a:xfrm>
        </p:spPr>
        <p:txBody>
          <a:bodyPr>
            <a:normAutofit fontScale="625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Понятие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> «СОВЕСТЬ»</a:t>
            </a:r>
            <a:r>
              <a:rPr lang="ru-RU" dirty="0">
                <a:solidFill>
                  <a:srgbClr val="FF0000"/>
                </a:solidFill>
                <a:latin typeface="Arial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в отличие от других категорий медицинской этики включает в себя </a:t>
            </a:r>
            <a:endParaRPr lang="ru-RU" sz="3600" dirty="0">
              <a:latin typeface="Times New Roman"/>
              <a:ea typeface="Times New Roman"/>
            </a:endParaRPr>
          </a:p>
          <a:p>
            <a:pPr lvl="0">
              <a:buClr>
                <a:srgbClr val="1F497D"/>
              </a:buClr>
              <a:buSzPts val="1200"/>
              <a:buFont typeface="Sylfaen"/>
              <a:buChar char="□"/>
            </a:pPr>
            <a:r>
              <a:rPr lang="ru-RU" b="1" dirty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rgbClr val="202DAC"/>
                </a:solidFill>
                <a:latin typeface="Arial"/>
                <a:ea typeface="Times New Roman"/>
              </a:rPr>
              <a:t>нравственное самосознание человека, </a:t>
            </a:r>
            <a:endParaRPr lang="ru-RU" sz="3600" dirty="0">
              <a:ln w="9525" cap="rnd" cmpd="sng" algn="ctr">
                <a:solidFill>
                  <a:srgbClr val="1F497D"/>
                </a:solidFill>
                <a:prstDash val="solid"/>
                <a:bevel/>
              </a:ln>
              <a:latin typeface="Times New Roman"/>
              <a:ea typeface="Times New Roman"/>
            </a:endParaRPr>
          </a:p>
          <a:p>
            <a:pPr lvl="0">
              <a:buClr>
                <a:srgbClr val="1F497D"/>
              </a:buClr>
              <a:buSzPts val="1200"/>
              <a:buFont typeface="Sylfaen"/>
              <a:buChar char="□"/>
            </a:pPr>
            <a:r>
              <a:rPr lang="ru-RU" b="1" dirty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rgbClr val="202DAC"/>
                </a:solidFill>
                <a:latin typeface="Arial"/>
                <a:ea typeface="Times New Roman"/>
              </a:rPr>
              <a:t>ответственность за свое поведение. </a:t>
            </a:r>
            <a:endParaRPr lang="ru-RU" sz="3600" dirty="0">
              <a:ln w="9525" cap="rnd" cmpd="sng" algn="ctr">
                <a:solidFill>
                  <a:srgbClr val="1F497D"/>
                </a:solidFill>
                <a:prstDash val="solid"/>
                <a:bevel/>
              </a:ln>
              <a:latin typeface="Times New Roman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Совесть теснейшим образом сочетается с такими моральными ценностями, как </a:t>
            </a:r>
            <a:endParaRPr lang="ru-RU" sz="3600" dirty="0">
              <a:latin typeface="Times New Roman"/>
              <a:ea typeface="Times New Roman"/>
            </a:endParaRPr>
          </a:p>
          <a:p>
            <a:pPr lvl="0">
              <a:buClr>
                <a:srgbClr val="1F497D"/>
              </a:buClr>
              <a:buSzPts val="1200"/>
              <a:buFont typeface="Sylfaen"/>
              <a:buChar char="□"/>
            </a:pPr>
            <a:r>
              <a:rPr lang="ru-RU" b="1" dirty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rgbClr val="202DAC"/>
                </a:solidFill>
                <a:latin typeface="Arial"/>
                <a:ea typeface="Times New Roman"/>
              </a:rPr>
              <a:t>честность и правдивость, </a:t>
            </a:r>
            <a:endParaRPr lang="ru-RU" sz="3600" dirty="0">
              <a:ln w="9525" cap="rnd" cmpd="sng" algn="ctr">
                <a:solidFill>
                  <a:srgbClr val="1F497D"/>
                </a:solidFill>
                <a:prstDash val="solid"/>
                <a:bevel/>
              </a:ln>
              <a:latin typeface="Times New Roman"/>
              <a:ea typeface="Times New Roman"/>
            </a:endParaRPr>
          </a:p>
          <a:p>
            <a:pPr lvl="0">
              <a:buClr>
                <a:srgbClr val="1F497D"/>
              </a:buClr>
              <a:buSzPts val="1200"/>
              <a:buFont typeface="Sylfaen"/>
              <a:buChar char="□"/>
            </a:pPr>
            <a:r>
              <a:rPr lang="ru-RU" b="1" dirty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rgbClr val="202DAC"/>
                </a:solidFill>
                <a:latin typeface="Arial"/>
                <a:ea typeface="Times New Roman"/>
              </a:rPr>
              <a:t>справедливость, </a:t>
            </a:r>
            <a:endParaRPr lang="ru-RU" sz="3600" dirty="0">
              <a:ln w="9525" cap="rnd" cmpd="sng" algn="ctr">
                <a:solidFill>
                  <a:srgbClr val="1F497D"/>
                </a:solidFill>
                <a:prstDash val="solid"/>
                <a:bevel/>
              </a:ln>
              <a:latin typeface="Times New Roman"/>
              <a:ea typeface="Times New Roman"/>
            </a:endParaRPr>
          </a:p>
          <a:p>
            <a:pPr lvl="0">
              <a:buClr>
                <a:srgbClr val="1F497D"/>
              </a:buClr>
              <a:buSzPts val="1200"/>
              <a:buFont typeface="Sylfaen"/>
              <a:buChar char="□"/>
            </a:pPr>
            <a:r>
              <a:rPr lang="ru-RU" b="1" dirty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rgbClr val="202DAC"/>
                </a:solidFill>
                <a:latin typeface="Arial"/>
                <a:ea typeface="Times New Roman"/>
              </a:rPr>
              <a:t>уважение прав других людей, </a:t>
            </a:r>
            <a:endParaRPr lang="ru-RU" sz="3600" dirty="0">
              <a:ln w="9525" cap="rnd" cmpd="sng" algn="ctr">
                <a:solidFill>
                  <a:srgbClr val="1F497D"/>
                </a:solidFill>
                <a:prstDash val="solid"/>
                <a:bevel/>
              </a:ln>
              <a:latin typeface="Times New Roman"/>
              <a:ea typeface="Times New Roman"/>
            </a:endParaRPr>
          </a:p>
          <a:p>
            <a:pPr lvl="0">
              <a:buClr>
                <a:srgbClr val="1F497D"/>
              </a:buClr>
              <a:buSzPts val="1200"/>
              <a:buFont typeface="Sylfaen"/>
              <a:buChar char="□"/>
            </a:pPr>
            <a:r>
              <a:rPr lang="ru-RU" b="1" dirty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rgbClr val="202DAC"/>
                </a:solidFill>
                <a:latin typeface="Arial"/>
                <a:ea typeface="Times New Roman"/>
              </a:rPr>
              <a:t>выполнение своих профессиональных обязанностей</a:t>
            </a:r>
            <a:r>
              <a:rPr lang="ru-RU" dirty="0">
                <a:ln w="9525" cap="rnd" cmpd="sng" algn="ctr">
                  <a:solidFill>
                    <a:srgbClr val="1F497D"/>
                  </a:solidFill>
                  <a:prstDash val="solid"/>
                  <a:bevel/>
                </a:ln>
                <a:solidFill>
                  <a:srgbClr val="202DAC"/>
                </a:solidFill>
                <a:latin typeface="Arial"/>
                <a:ea typeface="Times New Roman"/>
              </a:rPr>
              <a:t>. </a:t>
            </a:r>
            <a:endParaRPr lang="ru-RU" sz="3600" dirty="0">
              <a:ln w="9525" cap="rnd" cmpd="sng" algn="ctr">
                <a:solidFill>
                  <a:srgbClr val="1F497D"/>
                </a:solidFill>
                <a:prstDash val="solid"/>
                <a:bevel/>
              </a:ln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25D-9621-41D3-9F77-75DC78A2663F}" type="slidenum">
              <a:rPr lang="ru-RU" smtClean="0">
                <a:solidFill>
                  <a:schemeClr val="accent2">
                    <a:lumMod val="75000"/>
                  </a:schemeClr>
                </a:solidFill>
              </a:rPr>
              <a:t>5</a:t>
            </a:fld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3528" y="573712"/>
            <a:ext cx="8686800" cy="335008"/>
          </a:xfrm>
        </p:spPr>
        <p:txBody>
          <a:bodyPr anchor="t">
            <a:noAutofit/>
          </a:bodyPr>
          <a:lstStyle/>
          <a:p>
            <a:pPr lvl="0"/>
            <a:r>
              <a:rPr lang="ru-RU" sz="1800" b="1" dirty="0">
                <a:solidFill>
                  <a:srgbClr val="FF0000"/>
                </a:solidFill>
                <a:latin typeface="Arial"/>
                <a:ea typeface="Times New Roman"/>
              </a:rPr>
              <a:t>В чем заключается этический долг медицинского работника?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endParaRPr lang="ru-RU" sz="18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54360" y="4437112"/>
            <a:ext cx="8435280" cy="1656184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Понятие 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>«СЧАСТЬЕ»</a:t>
            </a:r>
            <a:r>
              <a:rPr lang="ru-RU" dirty="0">
                <a:solidFill>
                  <a:srgbClr val="FF0000"/>
                </a:solidFill>
                <a:latin typeface="Arial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подразумевает философско-этический ответ на вопрос о смысле жизни, а понятие о счастливой жизни неотделимо от понятия 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>ЗДОРОВЬЯ.</a:t>
            </a:r>
            <a:r>
              <a:rPr lang="ru-RU" dirty="0">
                <a:solidFill>
                  <a:srgbClr val="FF0000"/>
                </a:solidFill>
                <a:latin typeface="Arial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Медицинский работник должен видеть высокий смысл своей работы в оказании помощи больным, чувствовать и получать удовлетворение от своей работы.</a:t>
            </a:r>
            <a:endParaRPr lang="ru-RU" sz="36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47664" y="188640"/>
            <a:ext cx="6048672" cy="341296"/>
          </a:xfrm>
          <a:prstGeom prst="rect">
            <a:avLst/>
          </a:prstGeom>
        </p:spPr>
        <p:txBody>
          <a:bodyPr vert="horz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/>
              <a:t>Особенности этики и Деонтологии в педиатрии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711167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940340"/>
            <a:ext cx="4256923" cy="264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4256923" cy="265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928992" cy="504056"/>
          </a:xfrm>
        </p:spPr>
        <p:txBody>
          <a:bodyPr>
            <a:normAutofit fontScale="9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Взаимоотношения медицинских работников с родителями и близкими больного ребенка.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58151"/>
            <a:ext cx="4464496" cy="2798941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SzPts val="1400"/>
              <a:buNone/>
            </a:pPr>
            <a:r>
              <a:rPr lang="ru-RU" dirty="0" smtClean="0">
                <a:solidFill>
                  <a:srgbClr val="0033CC"/>
                </a:solidFill>
                <a:latin typeface="Arial"/>
                <a:ea typeface="Times New Roman"/>
                <a:cs typeface="Times New Roman"/>
              </a:rPr>
              <a:t>В </a:t>
            </a:r>
            <a:r>
              <a:rPr lang="ru-RU" dirty="0">
                <a:solidFill>
                  <a:srgbClr val="0033CC"/>
                </a:solidFill>
                <a:latin typeface="Arial"/>
                <a:ea typeface="Times New Roman"/>
                <a:cs typeface="Times New Roman"/>
              </a:rPr>
              <a:t>процессе лечения детей </a:t>
            </a:r>
            <a:r>
              <a:rPr lang="ru-RU" dirty="0" smtClean="0">
                <a:solidFill>
                  <a:srgbClr val="0033CC"/>
                </a:solidFill>
                <a:latin typeface="Arial"/>
                <a:ea typeface="Times New Roman"/>
                <a:cs typeface="Times New Roman"/>
              </a:rPr>
              <a:t>медработникам </a:t>
            </a:r>
            <a:r>
              <a:rPr lang="ru-RU" dirty="0">
                <a:solidFill>
                  <a:srgbClr val="0033CC"/>
                </a:solidFill>
                <a:latin typeface="Arial"/>
                <a:ea typeface="Times New Roman"/>
                <a:cs typeface="Times New Roman"/>
              </a:rPr>
              <a:t>приходится иметь дело не только с детьми, но и с их </a:t>
            </a:r>
            <a:r>
              <a:rPr lang="ru-RU" b="1" dirty="0">
                <a:solidFill>
                  <a:srgbClr val="0033CC"/>
                </a:solidFill>
                <a:latin typeface="Arial"/>
                <a:ea typeface="Times New Roman"/>
                <a:cs typeface="Times New Roman"/>
              </a:rPr>
              <a:t>родственниками</a:t>
            </a:r>
            <a:r>
              <a:rPr lang="ru-RU" dirty="0">
                <a:solidFill>
                  <a:srgbClr val="0033CC"/>
                </a:solidFill>
                <a:latin typeface="Arial"/>
                <a:ea typeface="Times New Roman"/>
                <a:cs typeface="Times New Roman"/>
              </a:rPr>
              <a:t>, что усложняет </a:t>
            </a:r>
            <a:r>
              <a:rPr lang="ru-RU" dirty="0" err="1" smtClean="0">
                <a:solidFill>
                  <a:srgbClr val="0033CC"/>
                </a:solidFill>
                <a:latin typeface="Arial"/>
                <a:ea typeface="Times New Roman"/>
                <a:cs typeface="Times New Roman"/>
              </a:rPr>
              <a:t>деонтологичес</a:t>
            </a:r>
            <a:r>
              <a:rPr lang="ru-RU" dirty="0" smtClean="0">
                <a:solidFill>
                  <a:srgbClr val="0033CC"/>
                </a:solidFill>
                <a:latin typeface="Arial"/>
                <a:ea typeface="Times New Roman"/>
                <a:cs typeface="Times New Roman"/>
              </a:rPr>
              <a:t>-кие </a:t>
            </a:r>
            <a:r>
              <a:rPr lang="ru-RU" dirty="0">
                <a:solidFill>
                  <a:srgbClr val="0033CC"/>
                </a:solidFill>
                <a:latin typeface="Arial"/>
                <a:ea typeface="Times New Roman"/>
                <a:cs typeface="Times New Roman"/>
              </a:rPr>
              <a:t>задачи. </a:t>
            </a:r>
            <a:endParaRPr lang="ru-RU" dirty="0">
              <a:solidFill>
                <a:srgbClr val="0033CC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25D-9621-41D3-9F77-75DC78A2663F}" type="slidenum">
              <a:rPr lang="ru-RU" smtClean="0">
                <a:solidFill>
                  <a:schemeClr val="accent2">
                    <a:lumMod val="75000"/>
                  </a:schemeClr>
                </a:solidFill>
              </a:rPr>
              <a:t>6</a:t>
            </a:fld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9"/>
          <a:stretch/>
        </p:blipFill>
        <p:spPr bwMode="auto">
          <a:xfrm>
            <a:off x="395536" y="3827069"/>
            <a:ext cx="3615013" cy="285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07836" y="1127270"/>
            <a:ext cx="172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Родственники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47664" y="188640"/>
            <a:ext cx="6048672" cy="341296"/>
          </a:xfrm>
          <a:prstGeom prst="rect">
            <a:avLst/>
          </a:prstGeom>
        </p:spPr>
        <p:txBody>
          <a:bodyPr vert="horz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/>
              <a:t>Особенности этики и Деонтологии в педиатрии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554995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136904" cy="1082207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33CC"/>
                </a:solidFill>
                <a:latin typeface="Arial"/>
                <a:ea typeface="Times New Roman"/>
                <a:cs typeface="Times New Roman"/>
              </a:rPr>
              <a:t>Дети, особенно больные, нуждаются в любви, ласке, внимании и сочувствии. Это общеизвестная истина. </a:t>
            </a:r>
            <a:r>
              <a:rPr lang="ru-RU" sz="1800" b="1" dirty="0" smtClean="0">
                <a:solidFill>
                  <a:srgbClr val="0033CC"/>
                </a:solidFill>
                <a:latin typeface="Arial"/>
                <a:ea typeface="Times New Roman"/>
                <a:cs typeface="Times New Roman"/>
              </a:rPr>
              <a:t>Она </a:t>
            </a:r>
            <a:r>
              <a:rPr lang="ru-RU" sz="1800" b="1" dirty="0">
                <a:solidFill>
                  <a:srgbClr val="0033CC"/>
                </a:solidFill>
                <a:latin typeface="Arial"/>
                <a:ea typeface="Times New Roman"/>
                <a:cs typeface="Times New Roman"/>
              </a:rPr>
              <a:t>и должна быть положена в основу работы детского медицинского учреждения</a:t>
            </a:r>
            <a:r>
              <a:rPr lang="ru-RU" sz="1800" b="1" dirty="0" smtClean="0">
                <a:solidFill>
                  <a:srgbClr val="0033CC"/>
                </a:solidFill>
                <a:latin typeface="Arial"/>
                <a:ea typeface="Times New Roman"/>
                <a:cs typeface="Times New Roman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25D-9621-41D3-9F77-75DC78A2663F}" type="slidenum">
              <a:rPr lang="ru-RU" smtClean="0">
                <a:solidFill>
                  <a:schemeClr val="accent2">
                    <a:lumMod val="75000"/>
                  </a:schemeClr>
                </a:solidFill>
              </a:rPr>
              <a:t>7</a:t>
            </a:fld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33494"/>
            <a:ext cx="2000499" cy="141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2233494"/>
            <a:ext cx="6192688" cy="4366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Родители, особенно матери, в большинстве случаев тяжело переживают заболевание ребенка. Мать тяжелобольного в той или иной степени психически травмирована, и ее реакции могут быть неадекватными. Поэтому необходим 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индивидуальный подход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к матери со стороны медперсонала.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Важно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не только успокоить женщину словами участия, но и создать ей необходимые условия для полноценного отдыха, питания, убедить ее, что ребенок получает правильное лечение и находится в </a:t>
            </a:r>
            <a:r>
              <a:rPr lang="ru-RU" b="1" dirty="0">
                <a:solidFill>
                  <a:srgbClr val="0033CC"/>
                </a:solidFill>
                <a:latin typeface="Arial"/>
                <a:ea typeface="Times New Roman"/>
                <a:cs typeface="Times New Roman"/>
              </a:rPr>
              <a:t>«хороших руках». </a:t>
            </a:r>
            <a:endParaRPr lang="ru-RU" b="1" dirty="0" smtClean="0">
              <a:solidFill>
                <a:srgbClr val="0033CC"/>
              </a:solidFill>
              <a:latin typeface="Arial"/>
              <a:ea typeface="Times New Roman"/>
              <a:cs typeface="Times New Roman"/>
            </a:endParaRPr>
          </a:p>
          <a:p>
            <a:pPr indent="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0033CC"/>
                </a:solidFill>
                <a:latin typeface="Arial"/>
                <a:ea typeface="Times New Roman"/>
                <a:cs typeface="Times New Roman"/>
              </a:rPr>
              <a:t>Мать </a:t>
            </a:r>
            <a:r>
              <a:rPr lang="ru-RU" b="1" dirty="0">
                <a:solidFill>
                  <a:srgbClr val="0033CC"/>
                </a:solidFill>
                <a:latin typeface="Arial"/>
                <a:ea typeface="Times New Roman"/>
                <a:cs typeface="Times New Roman"/>
              </a:rPr>
              <a:t>должна понимать важность и правильность назначенных врачом и выполняемых медицинской сестрой манипуляций, процедур и т.п. </a:t>
            </a:r>
            <a:endParaRPr lang="ru-RU" b="1" dirty="0">
              <a:solidFill>
                <a:srgbClr val="0033C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928992" cy="504056"/>
          </a:xfrm>
        </p:spPr>
        <p:txBody>
          <a:bodyPr>
            <a:normAutofit fontScale="9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Взаимоотношения медицинских работников с родителями и близкими больного ребенка.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5"/>
          <a:stretch/>
        </p:blipFill>
        <p:spPr bwMode="auto">
          <a:xfrm>
            <a:off x="6732239" y="3750745"/>
            <a:ext cx="2000499" cy="289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47664" y="188640"/>
            <a:ext cx="6048672" cy="341296"/>
          </a:xfrm>
          <a:prstGeom prst="rect">
            <a:avLst/>
          </a:prstGeom>
        </p:spPr>
        <p:txBody>
          <a:bodyPr vert="horz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/>
              <a:t>Особенности этики и Деонтологии в педиатрии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551569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141" y="2420888"/>
            <a:ext cx="4392488" cy="244827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Однако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встречаются и 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«трудные» родители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которые пытаются грубостью и нетактичным поведением добиться особого внимания сотрудников больницы к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своему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ребенку. </a:t>
            </a:r>
            <a:endParaRPr lang="ru-RU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25D-9621-41D3-9F77-75DC78A2663F}" type="slidenum">
              <a:rPr lang="ru-RU" smtClean="0">
                <a:solidFill>
                  <a:schemeClr val="accent2">
                    <a:lumMod val="75000"/>
                  </a:schemeClr>
                </a:solidFill>
              </a:rPr>
              <a:t>8</a:t>
            </a:fld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20" y="2060848"/>
            <a:ext cx="421927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86141" y="5013176"/>
            <a:ext cx="8591457" cy="153827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С такими родителями медработники должны проявлять внутреннюю сдержанность и сохранять внешнее спокойствие, что само по себе положительно действует на плохо воспитанных людей.</a:t>
            </a:r>
            <a:r>
              <a:rPr lang="ru-RU" sz="2000" dirty="0" smtClean="0">
                <a:solidFill>
                  <a:srgbClr val="464646"/>
                </a:solidFill>
                <a:latin typeface="Trebuchet MS"/>
                <a:ea typeface="Calibri"/>
                <a:cs typeface="Times New Roman"/>
              </a:rPr>
              <a:t> </a:t>
            </a:r>
            <a:endParaRPr lang="ru-RU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86140" y="1181499"/>
            <a:ext cx="8591458" cy="107173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Большинство родителей относятся к медицинским работникам с теплотой, доверием и благодарны им за их нелегкий труд. 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928992" cy="504056"/>
          </a:xfrm>
        </p:spPr>
        <p:txBody>
          <a:bodyPr>
            <a:normAutofit fontScale="9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Взаимоотношения медицинских работников с родителями и близкими больного ребенка.</a:t>
            </a:r>
            <a:endParaRPr lang="ru-RU" sz="20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547664" y="188640"/>
            <a:ext cx="6048672" cy="341296"/>
          </a:xfrm>
          <a:prstGeom prst="rect">
            <a:avLst/>
          </a:prstGeom>
        </p:spPr>
        <p:txBody>
          <a:bodyPr vert="horz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/>
              <a:t>Особенности этики и Деонтологии в педиатрии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178563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1150160"/>
            <a:ext cx="2102401" cy="27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3760899"/>
            <a:ext cx="2102402" cy="274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25D-9621-41D3-9F77-75DC78A2663F}" type="slidenum">
              <a:rPr lang="ru-RU" smtClean="0">
                <a:solidFill>
                  <a:schemeClr val="accent2">
                    <a:lumMod val="75000"/>
                  </a:schemeClr>
                </a:solidFill>
              </a:rPr>
              <a:t>9</a:t>
            </a:fld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29621" y="3068960"/>
            <a:ext cx="6530612" cy="2952328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В этих случаях 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беседа медсестры с родственниками НЕ </a:t>
            </a:r>
            <a:r>
              <a:rPr lang="ru-RU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ДОЛЖНА 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выходить за рамки ее </a:t>
            </a:r>
            <a:r>
              <a:rPr lang="ru-RU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КОМПЕТЕНЦИИ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</a:t>
            </a:r>
            <a:endParaRPr lang="ru-RU" dirty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Она </a:t>
            </a:r>
            <a:r>
              <a:rPr lang="ru-RU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НЕ ИМЕЕТ ПРАВА РАССКАЗЫВАТЬ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о симптомах и возможном прогнозе заболевания. Медсестра должна вежливо извиниться, сослаться на неосведомленность и направить родственников к лечащему врачу или </a:t>
            </a:r>
            <a:r>
              <a:rPr lang="ru-RU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зав.отделением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22535" y="1789960"/>
            <a:ext cx="6609705" cy="127900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ru-RU" u="sng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Особые трудности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могут возникнуть, когда </a:t>
            </a:r>
            <a:r>
              <a:rPr lang="ru-RU" u="sng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родители пытаются узнать диагноз заболевания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ребенка, уточнить правильность проводимого лечения, назначения процедур. </a:t>
            </a:r>
          </a:p>
          <a:p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76064" y="1176933"/>
            <a:ext cx="8591872" cy="523875"/>
          </a:xfrm>
        </p:spPr>
        <p:txBody>
          <a:bodyPr>
            <a:normAutofit/>
          </a:bodyPr>
          <a:lstStyle/>
          <a:p>
            <a:r>
              <a:rPr lang="ru-RU" sz="2300" b="1" dirty="0">
                <a:solidFill>
                  <a:srgbClr val="091393"/>
                </a:solidFill>
                <a:latin typeface="Arial"/>
                <a:ea typeface="Times New Roman"/>
                <a:cs typeface="Times New Roman"/>
              </a:rPr>
              <a:t>Основные правила:</a:t>
            </a:r>
            <a:endParaRPr lang="ru-RU" sz="23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9542" y="476672"/>
            <a:ext cx="8928992" cy="648072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Взаимоотношения медицинских работников с родителями и близкими больного ребенка.</a:t>
            </a:r>
            <a:endParaRPr lang="ru-RU" sz="20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47664" y="188640"/>
            <a:ext cx="6048672" cy="341296"/>
          </a:xfrm>
          <a:prstGeom prst="rect">
            <a:avLst/>
          </a:prstGeom>
        </p:spPr>
        <p:txBody>
          <a:bodyPr vert="horz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/>
              <a:t>Особенности этики и Деонтологии в педиатрии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065250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1807</TotalTime>
  <Words>2007</Words>
  <Application>Microsoft Office PowerPoint</Application>
  <PresentationFormat>Экран (4:3)</PresentationFormat>
  <Paragraphs>165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Особенности этики и деонтологии в педиатрии</vt:lpstr>
      <vt:lpstr>Особенности деонтологии в педиатрии </vt:lpstr>
      <vt:lpstr>В чем заключается этический долг медицинского работника? </vt:lpstr>
      <vt:lpstr>В чем заключается этический долг медицинского работника? </vt:lpstr>
      <vt:lpstr>В чем заключается этический долг медицинского работника? </vt:lpstr>
      <vt:lpstr>Взаимоотношения медицинских работников с родителями и близкими больного ребенка.</vt:lpstr>
      <vt:lpstr>Взаимоотношения медицинских работников с родителями и близкими больного ребенка.</vt:lpstr>
      <vt:lpstr>Взаимоотношения медицинских работников с родителями и близкими больного ребенка.</vt:lpstr>
      <vt:lpstr>Основные правила:</vt:lpstr>
      <vt:lpstr>Презентация PowerPoint</vt:lpstr>
      <vt:lpstr>Презентация PowerPoint</vt:lpstr>
      <vt:lpstr>Отношение к детям</vt:lpstr>
      <vt:lpstr>Отношение к детям</vt:lpstr>
      <vt:lpstr> Полезно воспользоваться следующими рекомендациями</vt:lpstr>
      <vt:lpstr> Полезно воспользоваться следующими рекомендациями</vt:lpstr>
      <vt:lpstr> Полезно воспользоваться следующими рекомендациями</vt:lpstr>
      <vt:lpstr> Полезно воспользоваться следующими рекомендациями</vt:lpstr>
      <vt:lpstr> Полезно воспользоваться следующими рекомендациями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119</cp:revision>
  <cp:lastPrinted>2017-09-25T05:12:09Z</cp:lastPrinted>
  <dcterms:created xsi:type="dcterms:W3CDTF">2017-08-22T17:05:51Z</dcterms:created>
  <dcterms:modified xsi:type="dcterms:W3CDTF">2018-03-12T17:55:55Z</dcterms:modified>
</cp:coreProperties>
</file>