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4" r:id="rId25"/>
    <p:sldId id="277" r:id="rId26"/>
    <p:sldId id="287" r:id="rId27"/>
    <p:sldId id="286" r:id="rId28"/>
    <p:sldId id="278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7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76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9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8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7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7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46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5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8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3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49F04-7A07-4B06-A3AB-7A329B31D1E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13371-93BC-4A6B-9403-C022641E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2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69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844824"/>
            <a:ext cx="5267040" cy="386598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Наставничество</a:t>
            </a:r>
            <a:r>
              <a:rPr lang="ru-RU" sz="2800" i="1" dirty="0" smtClean="0">
                <a:solidFill>
                  <a:schemeClr val="tx1"/>
                </a:solidFill>
              </a:rPr>
              <a:t> – </a:t>
            </a:r>
            <a:r>
              <a:rPr lang="ru-RU" sz="2800" b="1" i="1" dirty="0" smtClean="0">
                <a:solidFill>
                  <a:srgbClr val="C00000"/>
                </a:solidFill>
              </a:rPr>
              <a:t>процесс, затратный по времени</a:t>
            </a:r>
            <a:r>
              <a:rPr lang="ru-RU" sz="2800" i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sz="2800" b="1" i="1" dirty="0" smtClean="0">
                <a:solidFill>
                  <a:schemeClr val="tx1"/>
                </a:solidFill>
              </a:rPr>
              <a:t>Необходимо сформировать внутреннюю готовность тратить свое рабочее время на новичка, несмотря на то что никто не снимает с вас рутинных обязанностей</a:t>
            </a:r>
            <a:r>
              <a:rPr lang="ru-RU" sz="2800" i="1" dirty="0" smtClean="0">
                <a:solidFill>
                  <a:schemeClr val="tx1"/>
                </a:solidFill>
              </a:rPr>
              <a:t>. 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7" y="404664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61" y="2420888"/>
            <a:ext cx="357569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13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9113" y="1052736"/>
            <a:ext cx="6422797" cy="547260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Если в наставничестве вы изберете роль </a:t>
            </a:r>
            <a:r>
              <a:rPr lang="ru-RU" sz="2800" b="1" dirty="0" smtClean="0">
                <a:solidFill>
                  <a:srgbClr val="FF0000"/>
                </a:solidFill>
              </a:rPr>
              <a:t>«Занятого шефа», </a:t>
            </a:r>
            <a:r>
              <a:rPr lang="ru-RU" sz="2400" dirty="0" smtClean="0">
                <a:solidFill>
                  <a:schemeClr val="tx1"/>
                </a:solidFill>
              </a:rPr>
              <a:t>то :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• </a:t>
            </a:r>
            <a:r>
              <a:rPr lang="ru-RU" sz="2400" b="1" dirty="0" smtClean="0">
                <a:solidFill>
                  <a:schemeClr val="tx1"/>
                </a:solidFill>
              </a:rPr>
              <a:t>сформируете</a:t>
            </a:r>
            <a:r>
              <a:rPr lang="ru-RU" sz="2400" dirty="0" smtClean="0">
                <a:solidFill>
                  <a:schemeClr val="tx1"/>
                </a:solidFill>
              </a:rPr>
              <a:t> у новичка </a:t>
            </a:r>
            <a:r>
              <a:rPr lang="ru-RU" sz="2400" b="1" dirty="0" smtClean="0">
                <a:solidFill>
                  <a:schemeClr val="tx1"/>
                </a:solidFill>
              </a:rPr>
              <a:t>мнение</a:t>
            </a:r>
            <a:r>
              <a:rPr lang="ru-RU" sz="2400" dirty="0" smtClean="0">
                <a:solidFill>
                  <a:schemeClr val="tx1"/>
                </a:solidFill>
              </a:rPr>
              <a:t>, что усилия по обучению не важны, а значит, и незачем напрягаться;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• </a:t>
            </a:r>
            <a:r>
              <a:rPr lang="ru-RU" sz="2400" b="1" dirty="0" smtClean="0">
                <a:solidFill>
                  <a:schemeClr val="tx1"/>
                </a:solidFill>
              </a:rPr>
              <a:t>обесцените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значимость </a:t>
            </a:r>
            <a:r>
              <a:rPr lang="ru-RU" sz="2400" b="1" dirty="0" err="1" smtClean="0">
                <a:solidFill>
                  <a:schemeClr val="tx1"/>
                </a:solidFill>
              </a:rPr>
              <a:t>обученности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как таковой – новому сотруднику можно утешиться тем, что непрофессионализм допустим и простителен;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• вопросы новичка, который не имеет нужных навыков и мотивов, оставшиеся без ответов или отвеченные частично, </a:t>
            </a:r>
            <a:r>
              <a:rPr lang="ru-RU" sz="2400" b="1" dirty="0" smtClean="0">
                <a:solidFill>
                  <a:schemeClr val="tx1"/>
                </a:solidFill>
              </a:rPr>
              <a:t>вызовут</a:t>
            </a:r>
            <a:r>
              <a:rPr lang="ru-RU" sz="2400" dirty="0" smtClean="0">
                <a:solidFill>
                  <a:schemeClr val="tx1"/>
                </a:solidFill>
              </a:rPr>
              <a:t> у него </a:t>
            </a:r>
            <a:r>
              <a:rPr lang="ru-RU" sz="2400" b="1" dirty="0" smtClean="0">
                <a:solidFill>
                  <a:schemeClr val="tx1"/>
                </a:solidFill>
              </a:rPr>
              <a:t>раздражение и сопротивление.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7" y="34405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235585" cy="32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63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395536" y="1227866"/>
            <a:ext cx="4040188" cy="1481054"/>
          </a:xfrm>
        </p:spPr>
        <p:txBody>
          <a:bodyPr>
            <a:noAutofit/>
          </a:bodyPr>
          <a:lstStyle/>
          <a:p>
            <a:r>
              <a:rPr lang="ru-RU" sz="2000" i="1" dirty="0"/>
              <a:t>Подумайте о том, стоит ли играть роль </a:t>
            </a:r>
            <a:r>
              <a:rPr lang="ru-RU" sz="2800" i="1" dirty="0">
                <a:solidFill>
                  <a:srgbClr val="FF0000"/>
                </a:solidFill>
              </a:rPr>
              <a:t>«Великого и ужасного». </a:t>
            </a:r>
            <a:r>
              <a:rPr lang="ru-RU" sz="2000" i="1" dirty="0"/>
              <a:t>Устроят ли вас в итоге те следствия, которые она влечет?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9182" y="1124744"/>
            <a:ext cx="4400401" cy="53623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</a:rPr>
              <a:t>Типичные страхи </a:t>
            </a:r>
            <a:r>
              <a:rPr lang="ru-RU" sz="3000" b="1" dirty="0" smtClean="0">
                <a:solidFill>
                  <a:srgbClr val="C00000"/>
                </a:solidFill>
              </a:rPr>
              <a:t>подопечного: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/>
              <a:t> </a:t>
            </a:r>
            <a:r>
              <a:rPr lang="ru-RU" b="1" dirty="0" smtClean="0"/>
              <a:t>получить </a:t>
            </a:r>
            <a:r>
              <a:rPr lang="ru-RU" b="1" dirty="0"/>
              <a:t>отказ </a:t>
            </a:r>
            <a:r>
              <a:rPr lang="ru-RU" dirty="0"/>
              <a:t>в помощи, информации;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быть </a:t>
            </a:r>
            <a:r>
              <a:rPr lang="ru-RU" b="1" dirty="0"/>
              <a:t>наказанным или униженным </a:t>
            </a:r>
            <a:r>
              <a:rPr lang="ru-RU" dirty="0"/>
              <a:t>перед посторонними;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убеждение </a:t>
            </a:r>
            <a:r>
              <a:rPr lang="ru-RU" b="1" dirty="0"/>
              <a:t>в невозможности </a:t>
            </a:r>
            <a:r>
              <a:rPr lang="ru-RU" dirty="0"/>
              <a:t>пройти испытательный срок;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страх </a:t>
            </a:r>
            <a:r>
              <a:rPr lang="ru-RU" b="1" dirty="0"/>
              <a:t>обесценения </a:t>
            </a:r>
            <a:r>
              <a:rPr lang="ru-RU" dirty="0"/>
              <a:t>собственной компетентности;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страх </a:t>
            </a:r>
            <a:r>
              <a:rPr lang="ru-RU" b="1" dirty="0"/>
              <a:t>ошибки </a:t>
            </a:r>
            <a:r>
              <a:rPr lang="ru-RU" dirty="0"/>
              <a:t>или проявления слабости;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страх</a:t>
            </a:r>
            <a:r>
              <a:rPr lang="ru-RU" dirty="0" smtClean="0"/>
              <a:t> </a:t>
            </a:r>
            <a:r>
              <a:rPr lang="ru-RU" dirty="0"/>
              <a:t>отрицательной обратной связи или </a:t>
            </a:r>
            <a:r>
              <a:rPr lang="ru-RU" b="1" dirty="0"/>
              <a:t>осуждения</a:t>
            </a:r>
            <a:r>
              <a:rPr lang="ru-RU" dirty="0"/>
              <a:t>;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чувство </a:t>
            </a:r>
            <a:r>
              <a:rPr lang="ru-RU" b="1" dirty="0"/>
              <a:t>бессилия </a:t>
            </a:r>
            <a:r>
              <a:rPr lang="ru-RU" dirty="0"/>
              <a:t>перед организационными интригами.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1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2789464" cy="36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83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496944" cy="5805264"/>
          </a:xfrm>
        </p:spPr>
        <p:txBody>
          <a:bodyPr>
            <a:normAutofit fontScale="40000" lnSpcReduction="20000"/>
          </a:bodyPr>
          <a:lstStyle/>
          <a:p>
            <a:pPr marL="2686050" indent="274638" algn="r">
              <a:lnSpc>
                <a:spcPct val="120000"/>
              </a:lnSpc>
              <a:spcBef>
                <a:spcPts val="0"/>
              </a:spcBef>
            </a:pPr>
            <a:r>
              <a:rPr lang="ru-RU" sz="6000" b="1" i="1" dirty="0" smtClean="0">
                <a:solidFill>
                  <a:srgbClr val="C00000"/>
                </a:solidFill>
              </a:rPr>
              <a:t>Цикл проживания состояния страха </a:t>
            </a:r>
            <a:r>
              <a:rPr lang="ru-RU" sz="6000" b="1" i="1" dirty="0" smtClean="0">
                <a:solidFill>
                  <a:schemeClr val="tx1"/>
                </a:solidFill>
              </a:rPr>
              <a:t>станет вашим совместным настоящим, которое придется научиться опознавать, фиксировать и понимать внутренние механизмы </a:t>
            </a:r>
            <a:r>
              <a:rPr lang="ru-RU" sz="6000" b="1" i="1" dirty="0">
                <a:solidFill>
                  <a:schemeClr val="tx1"/>
                </a:solidFill>
              </a:rPr>
              <a:t>страшащей </a:t>
            </a:r>
            <a:r>
              <a:rPr lang="ru-RU" sz="6000" b="1" i="1" dirty="0" smtClean="0">
                <a:solidFill>
                  <a:schemeClr val="tx1"/>
                </a:solidFill>
              </a:rPr>
              <a:t>реальности</a:t>
            </a:r>
          </a:p>
          <a:p>
            <a:pPr marL="2686050" indent="274638" algn="r">
              <a:lnSpc>
                <a:spcPct val="120000"/>
              </a:lnSpc>
              <a:spcBef>
                <a:spcPts val="0"/>
              </a:spcBef>
            </a:pPr>
            <a:r>
              <a:rPr lang="ru-RU" sz="6000" b="1" i="1" dirty="0" smtClean="0">
                <a:solidFill>
                  <a:schemeClr val="tx1"/>
                </a:solidFill>
              </a:rPr>
              <a:t>в себе и партнере.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6000" b="1" dirty="0" smtClean="0">
                <a:solidFill>
                  <a:srgbClr val="C00000"/>
                </a:solidFill>
              </a:rPr>
              <a:t>Первые симптомы проживания страха</a:t>
            </a:r>
            <a:r>
              <a:rPr lang="ru-RU" sz="6000" b="1" dirty="0" smtClean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6000" b="1" dirty="0" smtClean="0">
                <a:solidFill>
                  <a:schemeClr val="tx1"/>
                </a:solidFill>
              </a:rPr>
              <a:t>проявляется </a:t>
            </a:r>
            <a:r>
              <a:rPr lang="ru-RU" sz="6000" b="1" i="1" dirty="0" smtClean="0">
                <a:solidFill>
                  <a:srgbClr val="0070C0"/>
                </a:solidFill>
              </a:rPr>
              <a:t>чувство неуверенности </a:t>
            </a:r>
            <a:r>
              <a:rPr lang="ru-RU" sz="6000" b="1" dirty="0" smtClean="0">
                <a:solidFill>
                  <a:schemeClr val="tx1"/>
                </a:solidFill>
              </a:rPr>
              <a:t>новичка в себе даже в простых ситуациях, которые в других обстоятельствах не вызывали у него затруднений в выборе и реализации способа действия. Внешне это проявляется в </a:t>
            </a:r>
            <a:r>
              <a:rPr lang="ru-RU" sz="6000" b="1" i="1" dirty="0" smtClean="0">
                <a:solidFill>
                  <a:srgbClr val="0070C0"/>
                </a:solidFill>
              </a:rPr>
              <a:t>увеличении количества вопросов</a:t>
            </a:r>
            <a:r>
              <a:rPr lang="ru-RU" sz="6000" b="1" i="1" dirty="0" smtClean="0">
                <a:solidFill>
                  <a:schemeClr val="tx1"/>
                </a:solidFill>
              </a:rPr>
              <a:t> </a:t>
            </a:r>
            <a:r>
              <a:rPr lang="ru-RU" sz="6000" b="1" dirty="0" smtClean="0">
                <a:solidFill>
                  <a:schemeClr val="tx1"/>
                </a:solidFill>
              </a:rPr>
              <a:t>от подопечного, в </a:t>
            </a:r>
            <a:r>
              <a:rPr lang="ru-RU" sz="6000" b="1" i="1" dirty="0" smtClean="0">
                <a:solidFill>
                  <a:srgbClr val="0070C0"/>
                </a:solidFill>
              </a:rPr>
              <a:t>удлинении пауз между вашим запросом на ответ и реакцией подопечного</a:t>
            </a:r>
            <a:r>
              <a:rPr lang="ru-RU" sz="6000" b="1" dirty="0" smtClean="0">
                <a:solidFill>
                  <a:srgbClr val="0070C0"/>
                </a:solidFill>
              </a:rPr>
              <a:t>. 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3" y="3282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5943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12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467544" y="1005911"/>
            <a:ext cx="3808510" cy="45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</a:rPr>
              <a:t>. У наставника возникает </a:t>
            </a:r>
            <a:r>
              <a:rPr lang="ru-RU" sz="2400" b="1" dirty="0" smtClean="0">
                <a:solidFill>
                  <a:srgbClr val="C00000"/>
                </a:solidFill>
              </a:rPr>
              <a:t>ощущение некомпетентности подопечного, пренебрежение и избирательно отрицательное восприятие </a:t>
            </a:r>
            <a:r>
              <a:rPr lang="ru-RU" sz="2400" b="1" dirty="0" smtClean="0">
                <a:solidFill>
                  <a:schemeClr val="tx1"/>
                </a:solidFill>
              </a:rPr>
              <a:t>(внимание сосредоточивается исключительно на сбоях, проколах, ошибках).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Негатив захватывает картину мира.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76478" y="999893"/>
            <a:ext cx="4667522" cy="3744416"/>
          </a:xfrm>
        </p:spPr>
        <p:txBody>
          <a:bodyPr>
            <a:normAutofit fontScale="62500" lnSpcReduction="20000"/>
          </a:bodyPr>
          <a:lstStyle/>
          <a:p>
            <a:pPr marL="0" indent="536575">
              <a:buNone/>
            </a:pPr>
            <a:r>
              <a:rPr lang="ru-RU" sz="3800" b="1" dirty="0" smtClean="0">
                <a:solidFill>
                  <a:srgbClr val="C00000"/>
                </a:solidFill>
              </a:rPr>
              <a:t>Остаются </a:t>
            </a:r>
            <a:r>
              <a:rPr lang="ru-RU" sz="3800" b="1" dirty="0">
                <a:solidFill>
                  <a:srgbClr val="C00000"/>
                </a:solidFill>
              </a:rPr>
              <a:t>незамеченными правильные поступки, действия и решения. </a:t>
            </a:r>
          </a:p>
          <a:p>
            <a:pPr marL="0" indent="536575">
              <a:buNone/>
            </a:pPr>
            <a:endParaRPr lang="ru-RU" sz="3800" b="1" dirty="0" smtClean="0"/>
          </a:p>
          <a:p>
            <a:pPr marL="0" indent="536575">
              <a:buNone/>
            </a:pPr>
            <a:r>
              <a:rPr lang="ru-RU" sz="3800" b="1" dirty="0" smtClean="0"/>
              <a:t>Осознав</a:t>
            </a:r>
            <a:r>
              <a:rPr lang="ru-RU" sz="3800" b="1" dirty="0"/>
              <a:t>, что в </a:t>
            </a:r>
            <a:r>
              <a:rPr lang="ru-RU" sz="3800" b="1" dirty="0" smtClean="0"/>
              <a:t>Вашей внутренней </a:t>
            </a:r>
            <a:r>
              <a:rPr lang="ru-RU" sz="3800" b="1" dirty="0"/>
              <a:t>картине новичок плох во всем, надо сказать себе </a:t>
            </a:r>
            <a:r>
              <a:rPr lang="ru-RU" sz="3800" b="1" dirty="0">
                <a:solidFill>
                  <a:srgbClr val="C00000"/>
                </a:solidFill>
              </a:rPr>
              <a:t>«стоп» и поискать, что же хорошего в поведении подопечного</a:t>
            </a:r>
            <a:r>
              <a:rPr lang="ru-RU" sz="3800" b="1" dirty="0"/>
              <a:t> было упущено им. </a:t>
            </a:r>
          </a:p>
          <a:p>
            <a:pPr marL="0" indent="536575">
              <a:buNone/>
            </a:pPr>
            <a:endParaRPr lang="ru-RU" sz="3800" b="1" dirty="0" smtClean="0"/>
          </a:p>
          <a:p>
            <a:pPr marL="0" indent="536575"/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6"/>
            <a:ext cx="2808312" cy="187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1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1700808"/>
            <a:ext cx="5824736" cy="36724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3. </a:t>
            </a:r>
            <a:r>
              <a:rPr lang="ru-RU" b="1" dirty="0" smtClean="0">
                <a:solidFill>
                  <a:srgbClr val="C00000"/>
                </a:solidFill>
              </a:rPr>
              <a:t>У боящегося новичка </a:t>
            </a:r>
            <a:r>
              <a:rPr lang="ru-RU" b="1" dirty="0" smtClean="0">
                <a:solidFill>
                  <a:schemeClr val="tx1"/>
                </a:solidFill>
              </a:rPr>
              <a:t>на почве услышанных негативных внешних оценок или воспринятых невербальных признаков неодобрения постепенно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теряется чувство собственного достоинства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41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1406504"/>
            <a:ext cx="5176664" cy="519084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4. В скором времени он теряет способность нормально общаться с окружающими и </a:t>
            </a:r>
            <a:r>
              <a:rPr lang="ru-RU" b="1" dirty="0" smtClean="0">
                <a:solidFill>
                  <a:srgbClr val="FF0000"/>
                </a:solidFill>
              </a:rPr>
              <a:t>становится социально и профессионально беспомощным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Искажается внимание и восприятие – </a:t>
            </a:r>
            <a:r>
              <a:rPr lang="ru-RU" b="1" dirty="0" smtClean="0">
                <a:solidFill>
                  <a:srgbClr val="FF0000"/>
                </a:solidFill>
              </a:rPr>
              <a:t>новичок перестает правильно оценивать реальность и свои силы, </a:t>
            </a:r>
            <a:r>
              <a:rPr lang="ru-RU" b="1" dirty="0" smtClean="0">
                <a:solidFill>
                  <a:schemeClr val="tx1"/>
                </a:solidFill>
              </a:rPr>
              <a:t>преувеличивая масштаб проблем и внешних угроз, его восприятие становится ошибочным или суженным.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17658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263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1322115"/>
            <a:ext cx="5508104" cy="5131221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5. В ситуации неполной информированности появляется благодатная почва для ошибочных действий и решений.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Теперь уже </a:t>
            </a:r>
            <a:r>
              <a:rPr lang="ru-RU" b="1" dirty="0" smtClean="0">
                <a:solidFill>
                  <a:srgbClr val="FF0000"/>
                </a:solidFill>
              </a:rPr>
              <a:t>совершенные ошибки начинают усугублять страх того, что они станут очевидными </a:t>
            </a:r>
            <a:r>
              <a:rPr lang="ru-RU" b="1" dirty="0" smtClean="0">
                <a:solidFill>
                  <a:schemeClr val="tx1"/>
                </a:solidFill>
              </a:rPr>
              <a:t>оценщикам (</a:t>
            </a:r>
            <a:r>
              <a:rPr lang="ru-RU" dirty="0" smtClean="0">
                <a:solidFill>
                  <a:schemeClr val="tx1"/>
                </a:solidFill>
              </a:rPr>
              <a:t>наставнику, руководителю</a:t>
            </a:r>
            <a:r>
              <a:rPr lang="ru-RU" b="1" dirty="0" smtClean="0">
                <a:solidFill>
                  <a:schemeClr val="tx1"/>
                </a:solidFill>
              </a:rPr>
              <a:t>).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Ошибки начинают скрываться, </a:t>
            </a:r>
            <a:r>
              <a:rPr lang="ru-RU" b="1" dirty="0" smtClean="0">
                <a:solidFill>
                  <a:schemeClr val="tx1"/>
                </a:solidFill>
              </a:rPr>
              <a:t>а, следовательно, их количество растет, что </a:t>
            </a:r>
            <a:r>
              <a:rPr lang="ru-RU" b="1" dirty="0" smtClean="0">
                <a:solidFill>
                  <a:srgbClr val="C00000"/>
                </a:solidFill>
              </a:rPr>
              <a:t>приводит к усугублению рабочих проблем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8864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314055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89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79512" y="1111918"/>
            <a:ext cx="3888432" cy="5400600"/>
          </a:xfrm>
        </p:spPr>
        <p:txBody>
          <a:bodyPr>
            <a:noAutofit/>
          </a:bodyPr>
          <a:lstStyle/>
          <a:p>
            <a:pPr marL="0" indent="53975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6. Когда ошибки вскроются, наставник должен показать своим примером, как разрешить проблемную ситуацию. </a:t>
            </a:r>
          </a:p>
          <a:p>
            <a:pPr marL="0" indent="53975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То есть продемонстрировать комбинированное поведение, включающее большую долю профессионального опыта, знаний, умений, творческих, оригинальных подходов.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961027"/>
            <a:ext cx="4853223" cy="2828013"/>
          </a:xfrm>
        </p:spPr>
        <p:txBody>
          <a:bodyPr>
            <a:normAutofit/>
          </a:bodyPr>
          <a:lstStyle/>
          <a:p>
            <a:pPr marL="0" indent="452438">
              <a:buNone/>
            </a:pPr>
            <a:r>
              <a:rPr lang="ru-RU" b="1" dirty="0"/>
              <a:t>Такой уровень профессионализма снова простимулирует чувство беспомощности у </a:t>
            </a:r>
            <a:r>
              <a:rPr lang="ru-RU" b="1" dirty="0" smtClean="0"/>
              <a:t>новичка: </a:t>
            </a:r>
            <a:endParaRPr lang="ru-RU" b="1" dirty="0"/>
          </a:p>
          <a:p>
            <a:pPr marL="0" indent="452438"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Я так никогда не сумею». 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52" y="3685118"/>
            <a:ext cx="36040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29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196752"/>
            <a:ext cx="5616624" cy="5256584"/>
          </a:xfrm>
        </p:spPr>
        <p:txBody>
          <a:bodyPr>
            <a:normAutofit fontScale="77500" lnSpcReduction="20000"/>
          </a:bodyPr>
          <a:lstStyle/>
          <a:p>
            <a:r>
              <a:rPr lang="ru-RU" sz="4100" b="1" dirty="0" smtClean="0">
                <a:solidFill>
                  <a:srgbClr val="C00000"/>
                </a:solidFill>
              </a:rPr>
              <a:t>Наставник не равен учителю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Издержки учительской позиции: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1. Пошаговое, дробное обучение алгоритмам и процедурам с требованием строгого следования им без модификаций, даже если эти модификации очевидно полезны для результата, характерно для методик обучения.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Принцип </a:t>
            </a:r>
            <a:r>
              <a:rPr lang="ru-RU" b="1" dirty="0" smtClean="0">
                <a:solidFill>
                  <a:srgbClr val="C00000"/>
                </a:solidFill>
              </a:rPr>
              <a:t>«Делай раз, делай два, делай три – получишь итоговое четыре» </a:t>
            </a:r>
            <a:r>
              <a:rPr lang="ru-RU" dirty="0" smtClean="0">
                <a:solidFill>
                  <a:schemeClr val="tx1"/>
                </a:solidFill>
              </a:rPr>
              <a:t>не всегда справедлив для многомерной реальности.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4624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1" y="2204864"/>
            <a:ext cx="291752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6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1196752"/>
            <a:ext cx="5760640" cy="518457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ru-RU" i="1" dirty="0" smtClean="0">
                <a:solidFill>
                  <a:schemeClr val="tx1"/>
                </a:solidFill>
              </a:rPr>
              <a:t>Наставник в первоначальном значении слова – </a:t>
            </a:r>
            <a:r>
              <a:rPr lang="ru-RU" b="1" i="1" dirty="0" smtClean="0">
                <a:solidFill>
                  <a:srgbClr val="C00000"/>
                </a:solidFill>
              </a:rPr>
              <a:t>мудрый советчик</a:t>
            </a:r>
            <a:r>
              <a:rPr lang="ru-RU" i="1" dirty="0" smtClean="0">
                <a:solidFill>
                  <a:schemeClr val="tx1"/>
                </a:solidFill>
              </a:rPr>
              <a:t>, пользующийся доверием подопечного. Он </a:t>
            </a:r>
            <a:r>
              <a:rPr lang="ru-RU" b="1" i="1" dirty="0" smtClean="0">
                <a:solidFill>
                  <a:srgbClr val="FF0000"/>
                </a:solidFill>
              </a:rPr>
              <a:t>представляет ролевую модель для подопечного </a:t>
            </a:r>
            <a:r>
              <a:rPr lang="ru-RU" i="1" dirty="0" smtClean="0">
                <a:solidFill>
                  <a:schemeClr val="tx1"/>
                </a:solidFill>
              </a:rPr>
              <a:t>в организационном и квалификационном поведении.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Поэтому в процессе наставничества вам придется </a:t>
            </a:r>
            <a:r>
              <a:rPr lang="ru-RU" b="1" dirty="0" smtClean="0">
                <a:solidFill>
                  <a:srgbClr val="C00000"/>
                </a:solidFill>
              </a:rPr>
              <a:t>контролировать свои решения и действия больше, чем в любой другой период рабочей активности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4898" y="260648"/>
            <a:ext cx="5195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Ролевые особенности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32251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199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7" y="1466130"/>
            <a:ext cx="5108401" cy="520322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2. </a:t>
            </a:r>
            <a:r>
              <a:rPr lang="ru-RU" dirty="0" smtClean="0">
                <a:solidFill>
                  <a:schemeClr val="tx1"/>
                </a:solidFill>
              </a:rPr>
              <a:t>Быстрое </a:t>
            </a:r>
            <a:r>
              <a:rPr lang="ru-RU" b="1" dirty="0" smtClean="0">
                <a:solidFill>
                  <a:srgbClr val="C00000"/>
                </a:solidFill>
              </a:rPr>
              <a:t>удовлетворение запросов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на дробную информацию </a:t>
            </a:r>
            <a:r>
              <a:rPr lang="ru-RU" b="1" dirty="0" smtClean="0">
                <a:solidFill>
                  <a:schemeClr val="tx1"/>
                </a:solidFill>
              </a:rPr>
              <a:t>«Спешу ответить на такой вопрос: что надо сделать, когда обстоятельства сложились так-то и так-то?»,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ситуативные подсказки: </a:t>
            </a:r>
            <a:r>
              <a:rPr lang="ru-RU" b="1" dirty="0" smtClean="0">
                <a:solidFill>
                  <a:schemeClr val="tx1"/>
                </a:solidFill>
              </a:rPr>
              <a:t>«скажи то-то и то-то, сделай это», – при частом применении </a:t>
            </a:r>
            <a:r>
              <a:rPr lang="ru-RU" b="1" dirty="0" smtClean="0">
                <a:solidFill>
                  <a:srgbClr val="C00000"/>
                </a:solidFill>
              </a:rPr>
              <a:t>могут породить клона,</a:t>
            </a:r>
            <a:r>
              <a:rPr lang="ru-RU" b="1" dirty="0" smtClean="0">
                <a:solidFill>
                  <a:schemeClr val="tx1"/>
                </a:solidFill>
              </a:rPr>
              <a:t> закрывшего для себя свободный поиск и альтернативные решения.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32656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28" y="2348880"/>
            <a:ext cx="3235821" cy="24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1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1461681"/>
            <a:ext cx="5256584" cy="484318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3. </a:t>
            </a:r>
            <a:r>
              <a:rPr lang="ru-RU" b="1" dirty="0" smtClean="0">
                <a:solidFill>
                  <a:srgbClr val="C00000"/>
                </a:solidFill>
              </a:rPr>
              <a:t>Предоставление советов тогда, когда запрос на них </a:t>
            </a:r>
            <a:r>
              <a:rPr lang="ru-RU" b="1" dirty="0" smtClean="0">
                <a:solidFill>
                  <a:schemeClr val="tx1"/>
                </a:solidFill>
              </a:rPr>
              <a:t>вообще </a:t>
            </a:r>
            <a:r>
              <a:rPr lang="ru-RU" b="1" dirty="0" smtClean="0">
                <a:solidFill>
                  <a:srgbClr val="C00000"/>
                </a:solidFill>
              </a:rPr>
              <a:t>не поступал </a:t>
            </a:r>
            <a:r>
              <a:rPr lang="ru-RU" b="1" dirty="0" smtClean="0">
                <a:solidFill>
                  <a:schemeClr val="tx1"/>
                </a:solidFill>
              </a:rPr>
              <a:t>от подопечного, приводит к тому, что </a:t>
            </a:r>
            <a:r>
              <a:rPr lang="ru-RU" b="1" dirty="0" smtClean="0">
                <a:solidFill>
                  <a:srgbClr val="C00000"/>
                </a:solidFill>
              </a:rPr>
              <a:t>новичок переоценивает информированность учителя/гуру, </a:t>
            </a:r>
            <a:r>
              <a:rPr lang="ru-RU" b="1" dirty="0" smtClean="0">
                <a:solidFill>
                  <a:schemeClr val="tx1"/>
                </a:solidFill>
              </a:rPr>
              <a:t>и это невольно провоцирует у последнего актуализацию ложной роли «всезнайки».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orelmed.org/Image/sestriskoe_delo.jpg"/>
          <p:cNvPicPr/>
          <p:nvPr/>
        </p:nvPicPr>
        <p:blipFill>
          <a:blip r:embed="rId3" cstate="print"/>
          <a:srcRect r="49904" b="1715"/>
          <a:stretch>
            <a:fillRect/>
          </a:stretch>
        </p:blipFill>
        <p:spPr bwMode="auto">
          <a:xfrm>
            <a:off x="467544" y="2780928"/>
            <a:ext cx="2976634" cy="219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9537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5112568" cy="52565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же противопоставить роли мастера?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Стиль </a:t>
            </a:r>
            <a:r>
              <a:rPr lang="ru-RU" sz="4100" b="1" dirty="0" smtClean="0">
                <a:solidFill>
                  <a:srgbClr val="FF0000"/>
                </a:solidFill>
              </a:rPr>
              <a:t>«старший коллега»,</a:t>
            </a:r>
            <a:r>
              <a:rPr lang="ru-RU" sz="4100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который </a:t>
            </a:r>
            <a:r>
              <a:rPr lang="ru-RU" b="1" i="1" dirty="0" smtClean="0">
                <a:solidFill>
                  <a:srgbClr val="FF0000"/>
                </a:solidFill>
              </a:rPr>
              <a:t>нацеливает на совместное взаимообогащение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1. Новичку лучше </a:t>
            </a:r>
            <a:r>
              <a:rPr lang="ru-RU" b="1" dirty="0" smtClean="0">
                <a:solidFill>
                  <a:srgbClr val="00B050"/>
                </a:solidFill>
              </a:rPr>
              <a:t>объяснить механизм формирования решения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и потребовать настойчиво, чтобы он предложил несколько собственных вариантов.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2. После нахождения решения самим новичком наставник должен </a:t>
            </a:r>
            <a:r>
              <a:rPr lang="ru-RU" b="1" dirty="0" smtClean="0">
                <a:solidFill>
                  <a:srgbClr val="00B050"/>
                </a:solidFill>
              </a:rPr>
              <a:t>дополнить их теми вариантами, которые знает сам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www.zdrav-novgorod.ru/images/sestr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348880"/>
            <a:ext cx="32403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628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1196752"/>
            <a:ext cx="6300192" cy="44420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Эффективные </a:t>
            </a:r>
            <a:r>
              <a:rPr lang="ru-RU" sz="2800" b="1" dirty="0">
                <a:solidFill>
                  <a:srgbClr val="C00000"/>
                </a:solidFill>
              </a:rPr>
              <a:t>д</a:t>
            </a:r>
            <a:r>
              <a:rPr lang="ru-RU" sz="2800" b="1" dirty="0" smtClean="0">
                <a:solidFill>
                  <a:srgbClr val="C00000"/>
                </a:solidFill>
              </a:rPr>
              <a:t>ействия Старшего коллеги </a:t>
            </a:r>
          </a:p>
          <a:p>
            <a:pPr marL="514350" indent="-514350">
              <a:spcBef>
                <a:spcPts val="0"/>
              </a:spcBef>
              <a:buFont typeface="Arial" pitchFamily="34" charset="0"/>
              <a:buAutoNum type="arabicPeriod"/>
            </a:pPr>
            <a:r>
              <a:rPr lang="ru-RU" sz="2800" b="1" dirty="0" smtClean="0">
                <a:solidFill>
                  <a:srgbClr val="00B050"/>
                </a:solidFill>
              </a:rPr>
              <a:t>Уважение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опыта и профессионализма, наработанных новичком в прошлом. </a:t>
            </a:r>
          </a:p>
          <a:p>
            <a:pPr marL="514350" indent="-514350">
              <a:spcBef>
                <a:spcPts val="0"/>
              </a:spcBef>
              <a:buFont typeface="Arial" pitchFamily="34" charset="0"/>
              <a:buAutoNum type="arabicPeriod"/>
            </a:pPr>
            <a:r>
              <a:rPr lang="ru-RU" sz="2800" b="1" dirty="0">
                <a:solidFill>
                  <a:srgbClr val="00B050"/>
                </a:solidFill>
              </a:rPr>
              <a:t>Помощь</a:t>
            </a:r>
            <a:r>
              <a:rPr lang="ru-RU" sz="2800" b="1" dirty="0">
                <a:solidFill>
                  <a:schemeClr val="tx1"/>
                </a:solidFill>
              </a:rPr>
              <a:t> в установлении социальных связей в организации.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sz="2800" b="1" dirty="0" smtClean="0">
                <a:solidFill>
                  <a:srgbClr val="00B050"/>
                </a:solidFill>
              </a:rPr>
              <a:t>Обучение</a:t>
            </a:r>
            <a:r>
              <a:rPr lang="ru-RU" sz="2800" b="1" dirty="0" smtClean="0">
                <a:solidFill>
                  <a:schemeClr val="tx1"/>
                </a:solidFill>
              </a:rPr>
              <a:t> лучшим методам выполнения работы.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sz="2800" b="1" dirty="0" smtClean="0">
                <a:solidFill>
                  <a:srgbClr val="00B050"/>
                </a:solidFill>
              </a:rPr>
              <a:t>Готовность</a:t>
            </a:r>
            <a:r>
              <a:rPr lang="ru-RU" sz="2800" b="1" dirty="0" smtClean="0">
                <a:solidFill>
                  <a:schemeClr val="tx1"/>
                </a:solidFill>
              </a:rPr>
              <a:t> в случае необходимости бросить «спасательный круг».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5" y="1"/>
            <a:ext cx="8193087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static4.depositphotos.com/1013290/294/i/950/depositphotos_2948794-stock-photo-two-nurses-meeti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31318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365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280920" cy="44420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Эффективные </a:t>
            </a:r>
            <a:r>
              <a:rPr lang="ru-RU" sz="2800" b="1" dirty="0">
                <a:solidFill>
                  <a:srgbClr val="C00000"/>
                </a:solidFill>
              </a:rPr>
              <a:t>д</a:t>
            </a:r>
            <a:r>
              <a:rPr lang="ru-RU" sz="2800" b="1" dirty="0" smtClean="0">
                <a:solidFill>
                  <a:srgbClr val="C00000"/>
                </a:solidFill>
              </a:rPr>
              <a:t>ействия Старшего коллеги </a:t>
            </a:r>
          </a:p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marL="514350" indent="-514350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5. </a:t>
            </a:r>
            <a:r>
              <a:rPr lang="ru-RU" sz="2800" b="1" dirty="0" smtClean="0">
                <a:solidFill>
                  <a:srgbClr val="00B050"/>
                </a:solidFill>
              </a:rPr>
              <a:t>Помощь</a:t>
            </a:r>
            <a:r>
              <a:rPr lang="ru-RU" sz="2800" b="1" dirty="0" smtClean="0">
                <a:solidFill>
                  <a:schemeClr val="tx1"/>
                </a:solidFill>
              </a:rPr>
              <a:t> в осмыслении и преодолении ошибок и спадов в работе. </a:t>
            </a:r>
          </a:p>
          <a:p>
            <a:pPr marL="514350" indent="-514350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6. </a:t>
            </a:r>
            <a:r>
              <a:rPr lang="ru-RU" sz="2800" b="1" dirty="0" smtClean="0">
                <a:solidFill>
                  <a:srgbClr val="00B050"/>
                </a:solidFill>
              </a:rPr>
              <a:t>Свобода</a:t>
            </a:r>
            <a:r>
              <a:rPr lang="ru-RU" sz="2800" b="1" dirty="0" smtClean="0">
                <a:solidFill>
                  <a:schemeClr val="tx1"/>
                </a:solidFill>
              </a:rPr>
              <a:t> наставника и подопечного от оценивания, осуждения и риска.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5" y="1"/>
            <a:ext cx="8193087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zabota-doma.ru/wp-content/uploads/2018/01/S-274-03-Pomoshh-sidelki-v-statsionar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789040"/>
            <a:ext cx="3648025" cy="25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365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51520" y="1487165"/>
            <a:ext cx="4536503" cy="4525963"/>
          </a:xfrm>
        </p:spPr>
        <p:txBody>
          <a:bodyPr>
            <a:noAutofit/>
          </a:bodyPr>
          <a:lstStyle/>
          <a:p>
            <a:pPr marL="0" indent="531813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Признаки </a:t>
            </a:r>
            <a:r>
              <a:rPr lang="ru-RU" b="1" dirty="0" err="1" smtClean="0">
                <a:solidFill>
                  <a:srgbClr val="C00000"/>
                </a:solidFill>
              </a:rPr>
              <a:t>демотивации</a:t>
            </a:r>
            <a:r>
              <a:rPr lang="ru-RU" b="1" dirty="0" smtClean="0">
                <a:solidFill>
                  <a:srgbClr val="C00000"/>
                </a:solidFill>
              </a:rPr>
              <a:t> подопечного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ru-RU" b="1" dirty="0"/>
              <a:t>с</a:t>
            </a:r>
            <a:r>
              <a:rPr lang="ru-RU" b="1" dirty="0" smtClean="0"/>
              <a:t>низилась активность во время встреч с наставником,</a:t>
            </a:r>
          </a:p>
          <a:p>
            <a:pPr>
              <a:buFontTx/>
              <a:buChar char="-"/>
            </a:pPr>
            <a:r>
              <a:rPr lang="ru-RU" b="1" dirty="0"/>
              <a:t>у</a:t>
            </a:r>
            <a:r>
              <a:rPr lang="ru-RU" b="1" dirty="0" smtClean="0">
                <a:solidFill>
                  <a:schemeClr val="tx1"/>
                </a:solidFill>
              </a:rPr>
              <a:t>меньшилось количество вопросов,</a:t>
            </a:r>
          </a:p>
          <a:p>
            <a:pPr>
              <a:buFontTx/>
              <a:buChar char="-"/>
            </a:pPr>
            <a:r>
              <a:rPr lang="ru-RU" b="1" dirty="0"/>
              <a:t>о</a:t>
            </a:r>
            <a:r>
              <a:rPr lang="ru-RU" b="1" dirty="0" smtClean="0"/>
              <a:t>тсутствует зрительный контакт.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508104" y="1772816"/>
            <a:ext cx="3384376" cy="4525963"/>
          </a:xfrm>
        </p:spPr>
        <p:txBody>
          <a:bodyPr/>
          <a:lstStyle/>
          <a:p>
            <a:pPr marL="0" indent="450850" algn="r">
              <a:buNone/>
            </a:pPr>
            <a:r>
              <a:rPr lang="ru-RU" sz="2400" dirty="0" smtClean="0"/>
              <a:t>. 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64" y="2348880"/>
            <a:ext cx="3498276" cy="280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79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467543" y="1341545"/>
            <a:ext cx="4096543" cy="5111791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«</a:t>
            </a:r>
            <a:r>
              <a:rPr lang="ru-RU" sz="2400" b="1" dirty="0" smtClean="0">
                <a:solidFill>
                  <a:schemeClr val="tx1"/>
                </a:solidFill>
              </a:rPr>
              <a:t>Посмотрите, как я это делаю. Давайте попробуем сделать это вместе».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Ясные и четкие формулировки.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tx1"/>
                </a:solidFill>
              </a:rPr>
              <a:t>Предоставление самостоятельности и контроль за исполнением.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Стремление к саморазвитию и самоуправлению.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4008" y="1196753"/>
            <a:ext cx="4104456" cy="2664296"/>
          </a:xfrm>
        </p:spPr>
        <p:txBody>
          <a:bodyPr/>
          <a:lstStyle/>
          <a:p>
            <a:pPr marL="0" indent="450850">
              <a:buNone/>
            </a:pPr>
            <a:r>
              <a:rPr lang="ru-RU" sz="2400" b="1" dirty="0" smtClean="0"/>
              <a:t>5. Творческий  подход к делу.</a:t>
            </a:r>
          </a:p>
          <a:p>
            <a:pPr marL="0" indent="450850">
              <a:buNone/>
            </a:pPr>
            <a:r>
              <a:rPr lang="ru-RU" sz="2400" b="1" dirty="0" smtClean="0"/>
              <a:t>6. Самоанализ поведения и чувств.</a:t>
            </a:r>
          </a:p>
          <a:p>
            <a:pPr marL="0" indent="450850">
              <a:buNone/>
            </a:pPr>
            <a:r>
              <a:rPr lang="ru-RU" sz="2400" b="1" dirty="0" smtClean="0"/>
              <a:t>7. Уверенность в собственных силах.</a:t>
            </a:r>
          </a:p>
          <a:p>
            <a:pPr marL="0" indent="450850">
              <a:buNone/>
            </a:pPr>
            <a:endParaRPr lang="ru-RU" sz="2400" dirty="0" smtClean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5052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457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3672408" cy="4525963"/>
          </a:xfrm>
        </p:spPr>
        <p:txBody>
          <a:bodyPr>
            <a:noAutofit/>
          </a:bodyPr>
          <a:lstStyle/>
          <a:p>
            <a:pPr marL="0" indent="531813"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Наставничество преходяще, и важно осознавать его конечность. </a:t>
            </a:r>
          </a:p>
          <a:p>
            <a:pPr marL="0" indent="531813"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Завершение формальных отношений может переживаться психологически сложно </a:t>
            </a:r>
            <a:r>
              <a:rPr lang="ru-RU" sz="2400" b="1" i="1" dirty="0" smtClean="0">
                <a:solidFill>
                  <a:schemeClr val="tx1"/>
                </a:solidFill>
              </a:rPr>
              <a:t>любым из участников партнерства наставнического периода.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580112" y="1772816"/>
            <a:ext cx="3384376" cy="4525963"/>
          </a:xfrm>
        </p:spPr>
        <p:txBody>
          <a:bodyPr/>
          <a:lstStyle/>
          <a:p>
            <a:pPr marL="0" indent="450850" algn="r">
              <a:buNone/>
            </a:pPr>
            <a:r>
              <a:rPr lang="ru-RU" sz="2400" b="1" i="1" dirty="0" smtClean="0"/>
              <a:t>Полезно подготовить себя к тому, что </a:t>
            </a:r>
            <a:r>
              <a:rPr lang="ru-RU" sz="2400" b="1" i="1" dirty="0" smtClean="0">
                <a:solidFill>
                  <a:srgbClr val="C00000"/>
                </a:solidFill>
              </a:rPr>
              <a:t>отношения наставничества</a:t>
            </a:r>
            <a:r>
              <a:rPr lang="ru-RU" sz="2400" b="1" i="1" dirty="0" smtClean="0"/>
              <a:t>, как и жизнь человека, </a:t>
            </a:r>
            <a:r>
              <a:rPr lang="ru-RU" sz="2400" b="1" i="1" dirty="0" smtClean="0">
                <a:solidFill>
                  <a:srgbClr val="C00000"/>
                </a:solidFill>
              </a:rPr>
              <a:t>зарождаются, развиваются, достигают зрелости, угасают </a:t>
            </a:r>
            <a:r>
              <a:rPr lang="ru-RU" sz="2400" b="1" i="1" dirty="0" smtClean="0"/>
              <a:t>и, наконец, должны завершиться. 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s://img.clipart.guru/medico-hospital-doentes-e-etcmedical-nurse-clipart-800_135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59"/>
            <a:ext cx="2899355" cy="489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448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280920" cy="511256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Segoe Print" pitchFamily="2" charset="0"/>
              </a:rPr>
              <a:t>«Даже самые бледные чернила лучше самой хорошей памяти». (Конфуций</a:t>
            </a:r>
            <a:r>
              <a:rPr lang="ru-RU" sz="2400" b="1" dirty="0">
                <a:solidFill>
                  <a:srgbClr val="C00000"/>
                </a:solidFill>
                <a:latin typeface="Segoe Print" pitchFamily="2" charset="0"/>
              </a:rPr>
              <a:t>)</a:t>
            </a:r>
            <a:r>
              <a:rPr lang="ru-RU" sz="2400" b="1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C00000"/>
              </a:solidFill>
              <a:latin typeface="Segoe Print" pitchFamily="2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Segoe Print" pitchFamily="2" charset="0"/>
              </a:rPr>
              <a:t>Поэтому запишите все свои озарения, сожаления, ошибки в «Дневнике наставника»,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2400" b="1" smtClean="0">
                <a:solidFill>
                  <a:srgbClr val="C00000"/>
                </a:solidFill>
                <a:latin typeface="Segoe Print" pitchFamily="2" charset="0"/>
              </a:rPr>
              <a:t>чтобы </a:t>
            </a:r>
            <a:r>
              <a:rPr lang="ru-RU" sz="2400" b="1" dirty="0" smtClean="0">
                <a:solidFill>
                  <a:srgbClr val="C00000"/>
                </a:solidFill>
                <a:latin typeface="Segoe Print" pitchFamily="2" charset="0"/>
              </a:rPr>
              <a:t>каждый, кому еще предстоит </a:t>
            </a:r>
            <a:r>
              <a:rPr lang="ru-RU" sz="2400" b="1" smtClean="0">
                <a:solidFill>
                  <a:srgbClr val="C00000"/>
                </a:solidFill>
                <a:latin typeface="Segoe Print" pitchFamily="2" charset="0"/>
              </a:rPr>
              <a:t>быть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2400" b="1" smtClean="0">
                <a:solidFill>
                  <a:srgbClr val="C00000"/>
                </a:solidFill>
                <a:latin typeface="Segoe Print" pitchFamily="2" charset="0"/>
              </a:rPr>
              <a:t>в </a:t>
            </a:r>
            <a:r>
              <a:rPr lang="ru-RU" sz="2400" b="1" dirty="0" smtClean="0">
                <a:solidFill>
                  <a:srgbClr val="C00000"/>
                </a:solidFill>
                <a:latin typeface="Segoe Print" pitchFamily="2" charset="0"/>
              </a:rPr>
              <a:t>этой роли, мог поступать мудрее.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69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86" y="116632"/>
            <a:ext cx="4464496" cy="60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132856"/>
            <a:ext cx="372640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97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82664"/>
            <a:ext cx="8363557" cy="4812342"/>
          </a:xfrm>
        </p:spPr>
        <p:txBody>
          <a:bodyPr>
            <a:noAutofit/>
          </a:bodyPr>
          <a:lstStyle/>
          <a:p>
            <a:pPr marL="2328863" indent="179388" algn="r"/>
            <a:r>
              <a:rPr lang="ru-RU" sz="2400" b="1" i="1" dirty="0" smtClean="0">
                <a:solidFill>
                  <a:schemeClr val="tx1"/>
                </a:solidFill>
              </a:rPr>
              <a:t>2. Главная цель наставничества – </a:t>
            </a:r>
            <a:r>
              <a:rPr lang="ru-RU" sz="2400" b="1" i="1" dirty="0" smtClean="0">
                <a:solidFill>
                  <a:srgbClr val="C00000"/>
                </a:solidFill>
              </a:rPr>
              <a:t>обучение и развитие подопечного </a:t>
            </a:r>
            <a:r>
              <a:rPr lang="ru-RU" sz="2400" b="1" i="1" dirty="0" smtClean="0">
                <a:solidFill>
                  <a:schemeClr val="tx1"/>
                </a:solidFill>
              </a:rPr>
              <a:t>в рамках его должности и профессиональной деятельности. </a:t>
            </a:r>
          </a:p>
          <a:p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u="sng" dirty="0" smtClean="0">
                <a:solidFill>
                  <a:srgbClr val="C00000"/>
                </a:solidFill>
              </a:rPr>
              <a:t>Следует</a:t>
            </a:r>
            <a:r>
              <a:rPr lang="ru-RU" sz="2400" b="1" dirty="0" smtClean="0">
                <a:solidFill>
                  <a:srgbClr val="C00000"/>
                </a:solidFill>
              </a:rPr>
              <a:t>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/>
                </a:solidFill>
              </a:rPr>
              <a:t>внимательно ознакомиться с должностной инструкцией подопечного,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/>
                </a:solidFill>
              </a:rPr>
              <a:t>уточнить задачи,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формировать план на испытательный период, выделяемые </a:t>
            </a:r>
            <a:r>
              <a:rPr lang="ru-RU" sz="2400" b="1" dirty="0" smtClean="0">
                <a:solidFill>
                  <a:schemeClr val="tx1"/>
                </a:solidFill>
              </a:rPr>
              <a:t>ресурсы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/>
                </a:solidFill>
              </a:rPr>
              <a:t>сроки исполнения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422829"/>
            <a:ext cx="51952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Ролевые особенности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3943"/>
            <a:ext cx="3050877" cy="190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68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348880"/>
            <a:ext cx="7912969" cy="3865984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3. </a:t>
            </a:r>
            <a:r>
              <a:rPr lang="ru-RU" b="1" i="1" dirty="0" smtClean="0">
                <a:solidFill>
                  <a:srgbClr val="C00000"/>
                </a:solidFill>
              </a:rPr>
              <a:t>Диада «руководитель – наставник» </a:t>
            </a:r>
            <a:r>
              <a:rPr lang="ru-RU" b="1" i="1" dirty="0" smtClean="0">
                <a:solidFill>
                  <a:schemeClr val="tx1"/>
                </a:solidFill>
              </a:rPr>
              <a:t>– это команда, которая должна </a:t>
            </a:r>
            <a:r>
              <a:rPr lang="ru-RU" b="1" i="1" dirty="0" smtClean="0">
                <a:solidFill>
                  <a:srgbClr val="C00000"/>
                </a:solidFill>
              </a:rPr>
              <a:t>обеспечить быстрый ввод сотрудника в организацию и должность.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Если непосредственный руководитель является одновременно наставником нового сотрудника, ему </a:t>
            </a:r>
            <a:r>
              <a:rPr lang="ru-RU" b="1" dirty="0" smtClean="0">
                <a:solidFill>
                  <a:srgbClr val="0070C0"/>
                </a:solidFill>
              </a:rPr>
              <a:t>следует понимать разницу в этих двух ролях </a:t>
            </a:r>
            <a:r>
              <a:rPr lang="ru-RU" b="1" dirty="0" smtClean="0">
                <a:solidFill>
                  <a:schemeClr val="tx1"/>
                </a:solidFill>
              </a:rPr>
              <a:t>и быть внимательным к формам своего поведения при выполнении функций наставника и руководителя.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463150"/>
            <a:ext cx="5195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Ролевые особенности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1" y="463150"/>
            <a:ext cx="24209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97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3" y="1556792"/>
            <a:ext cx="4070231" cy="38659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1. Научиться </a:t>
            </a:r>
            <a:r>
              <a:rPr lang="ru-RU" b="1" dirty="0" smtClean="0">
                <a:solidFill>
                  <a:srgbClr val="C00000"/>
                </a:solidFill>
              </a:rPr>
              <a:t>«отодвигать в сторону» различия в статусе</a:t>
            </a:r>
            <a:r>
              <a:rPr lang="ru-RU" b="1" dirty="0" smtClean="0">
                <a:solidFill>
                  <a:schemeClr val="tx1"/>
                </a:solidFill>
              </a:rPr>
              <a:t>, чтобы вести себя доверительно и на равных с подопечным.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38" y="1988840"/>
            <a:ext cx="410368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883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63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51520" y="1102879"/>
            <a:ext cx="3168352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2</a:t>
            </a:r>
            <a:r>
              <a:rPr lang="ru-RU" sz="2200" b="1" dirty="0" smtClean="0">
                <a:solidFill>
                  <a:srgbClr val="C00000"/>
                </a:solidFill>
              </a:rPr>
              <a:t>. Натренировать до автоматизма действия: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слушать,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задавать вопросы,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понимать,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принимать,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поддерживать,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содействовать,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консультировать,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советовать,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показывать,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помогать,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руководить,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20072" y="1556792"/>
            <a:ext cx="3672408" cy="468052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делиться энтузиазмом по отношению к работе,</a:t>
            </a:r>
          </a:p>
          <a:p>
            <a:r>
              <a:rPr lang="ru-RU" b="1" dirty="0" smtClean="0"/>
              <a:t> проявлять приверженность организации, </a:t>
            </a:r>
          </a:p>
          <a:p>
            <a:r>
              <a:rPr lang="ru-RU" b="1" dirty="0" smtClean="0"/>
              <a:t>поощрять успешные поступки и действия подопечного,</a:t>
            </a:r>
          </a:p>
          <a:p>
            <a:r>
              <a:rPr lang="ru-RU" b="1" dirty="0" smtClean="0"/>
              <a:t> содействовать принятию его рабочей группой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4" y="190565"/>
            <a:ext cx="8188325" cy="93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1934071" cy="470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59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4608512" cy="47525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Негативные формы воздействия: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приказывать,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ограничивать,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поражать собственными знаниями и мастерством.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60648"/>
            <a:ext cx="81883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34559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987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395536" y="867251"/>
            <a:ext cx="3672408" cy="3816424"/>
          </a:xfrm>
        </p:spPr>
        <p:txBody>
          <a:bodyPr>
            <a:noAutofit/>
          </a:bodyPr>
          <a:lstStyle/>
          <a:p>
            <a:pPr marL="0" indent="358775">
              <a:buNone/>
            </a:pPr>
            <a:r>
              <a:rPr lang="ru-RU" sz="2200" b="1" i="1" dirty="0" smtClean="0">
                <a:solidFill>
                  <a:schemeClr val="tx1"/>
                </a:solidFill>
              </a:rPr>
              <a:t>Оцените критично, </a:t>
            </a:r>
            <a:r>
              <a:rPr lang="ru-RU" sz="2200" i="1" dirty="0" smtClean="0">
                <a:solidFill>
                  <a:schemeClr val="tx1"/>
                </a:solidFill>
              </a:rPr>
              <a:t>что может получить подопечный от наставника, позиционирующего </a:t>
            </a:r>
            <a:r>
              <a:rPr lang="ru-RU" sz="2200" b="1" i="1" dirty="0" smtClean="0">
                <a:solidFill>
                  <a:srgbClr val="C00000"/>
                </a:solidFill>
              </a:rPr>
              <a:t>себя в роли «Мастера»? </a:t>
            </a:r>
          </a:p>
          <a:p>
            <a:pPr marL="0" indent="358775">
              <a:buNone/>
            </a:pPr>
            <a:r>
              <a:rPr lang="ru-RU" sz="2200" i="1" dirty="0" smtClean="0">
                <a:solidFill>
                  <a:schemeClr val="tx1"/>
                </a:solidFill>
              </a:rPr>
              <a:t>Насколько продвинется подопечный к будущему успеху, если в вашем ролевом арсенале: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124744"/>
            <a:ext cx="4536504" cy="547260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3100" b="1" dirty="0" smtClean="0">
                <a:solidFill>
                  <a:srgbClr val="C00000"/>
                </a:solidFill>
              </a:rPr>
              <a:t>требование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r>
              <a:rPr lang="ru-RU" sz="3100" b="1" dirty="0">
                <a:solidFill>
                  <a:srgbClr val="C00000"/>
                </a:solidFill>
              </a:rPr>
              <a:t>обучения в привычном для </a:t>
            </a:r>
            <a:r>
              <a:rPr lang="ru-RU" sz="3100" b="1" dirty="0" smtClean="0">
                <a:solidFill>
                  <a:srgbClr val="C00000"/>
                </a:solidFill>
              </a:rPr>
              <a:t>Вас темпе</a:t>
            </a:r>
            <a:r>
              <a:rPr lang="ru-RU" sz="3100" b="1" dirty="0">
                <a:solidFill>
                  <a:srgbClr val="C00000"/>
                </a:solidFill>
              </a:rPr>
              <a:t>, </a:t>
            </a:r>
            <a:r>
              <a:rPr lang="ru-RU" sz="3100" dirty="0"/>
              <a:t>к которому новичок может быть просто не готов; </a:t>
            </a:r>
          </a:p>
          <a:p>
            <a:pPr>
              <a:buFont typeface="Wingdings" pitchFamily="2" charset="2"/>
              <a:buChar char="ü"/>
            </a:pPr>
            <a:r>
              <a:rPr lang="ru-RU" sz="3100" b="1" dirty="0" smtClean="0">
                <a:solidFill>
                  <a:srgbClr val="C00000"/>
                </a:solidFill>
              </a:rPr>
              <a:t>порицание</a:t>
            </a:r>
            <a:r>
              <a:rPr lang="ru-RU" sz="3100" dirty="0" smtClean="0"/>
              <a:t> </a:t>
            </a:r>
            <a:r>
              <a:rPr lang="ru-RU" sz="3100" dirty="0"/>
              <a:t>большого количества вопросов, </a:t>
            </a:r>
            <a:r>
              <a:rPr lang="ru-RU" sz="3100" b="1" dirty="0">
                <a:solidFill>
                  <a:srgbClr val="C00000"/>
                </a:solidFill>
              </a:rPr>
              <a:t>высмеивание</a:t>
            </a:r>
            <a:r>
              <a:rPr lang="ru-RU" sz="3100" dirty="0"/>
              <a:t> забывчивости и непонятливости, </a:t>
            </a:r>
            <a:r>
              <a:rPr lang="ru-RU" sz="3100" b="1" dirty="0">
                <a:solidFill>
                  <a:srgbClr val="C00000"/>
                </a:solidFill>
              </a:rPr>
              <a:t>подавление</a:t>
            </a:r>
            <a:r>
              <a:rPr lang="ru-RU" sz="3100" dirty="0">
                <a:solidFill>
                  <a:srgbClr val="C00000"/>
                </a:solidFill>
              </a:rPr>
              <a:t> </a:t>
            </a:r>
            <a:r>
              <a:rPr lang="ru-RU" sz="3100" dirty="0"/>
              <a:t>естественного любопытства; </a:t>
            </a:r>
          </a:p>
          <a:p>
            <a:pPr>
              <a:buFont typeface="Wingdings" pitchFamily="2" charset="2"/>
              <a:buChar char="ü"/>
            </a:pPr>
            <a:r>
              <a:rPr lang="ru-RU" sz="3100" b="1" dirty="0" smtClean="0">
                <a:solidFill>
                  <a:srgbClr val="C00000"/>
                </a:solidFill>
              </a:rPr>
              <a:t>наказание </a:t>
            </a:r>
            <a:r>
              <a:rPr lang="ru-RU" sz="3100" dirty="0"/>
              <a:t>за любые нарушения правил организации и рабочих алгоритмов – погружение новичка в постоянный страх оплошать и оказаться неуспешным, высмеянным, униженным «Мастером</a:t>
            </a:r>
            <a:r>
              <a:rPr lang="ru-RU" sz="3100" dirty="0" smtClean="0"/>
              <a:t>»?</a:t>
            </a:r>
            <a:endParaRPr lang="ru-RU" sz="3100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7" y="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2261"/>
            <a:ext cx="345638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20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323528" y="908720"/>
            <a:ext cx="4178931" cy="4987204"/>
          </a:xfrm>
        </p:spPr>
        <p:txBody>
          <a:bodyPr>
            <a:noAutofit/>
          </a:bodyPr>
          <a:lstStyle/>
          <a:p>
            <a:pPr marL="0" indent="442913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Подумайте</a:t>
            </a:r>
            <a:r>
              <a:rPr lang="ru-RU" sz="2400" i="1" dirty="0" smtClean="0">
                <a:solidFill>
                  <a:schemeClr val="tx1"/>
                </a:solidFill>
              </a:rPr>
              <a:t>, какими могут быть ваши мотивы выбора поведения в  роли </a:t>
            </a:r>
            <a:r>
              <a:rPr lang="ru-RU" sz="2400" b="1" i="1" dirty="0" smtClean="0">
                <a:solidFill>
                  <a:srgbClr val="C00000"/>
                </a:solidFill>
              </a:rPr>
              <a:t>«Мастера». </a:t>
            </a:r>
          </a:p>
          <a:p>
            <a:pPr marL="0" indent="442913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Ответьте максимально честно</a:t>
            </a:r>
            <a:r>
              <a:rPr lang="ru-RU" sz="2400" i="1" dirty="0" smtClean="0">
                <a:solidFill>
                  <a:schemeClr val="tx1"/>
                </a:solidFill>
              </a:rPr>
              <a:t>, не скрывается ли за этим выбором стремление к признанию себя супергероем: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«Я лучше всех, я справляюсь с любыми обстоятельствами»?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41244" y="908720"/>
            <a:ext cx="4038600" cy="4525963"/>
          </a:xfrm>
        </p:spPr>
        <p:txBody>
          <a:bodyPr>
            <a:normAutofit/>
          </a:bodyPr>
          <a:lstStyle/>
          <a:p>
            <a:pPr marL="0" indent="442913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i="1" dirty="0" smtClean="0"/>
              <a:t>Это </a:t>
            </a:r>
            <a:r>
              <a:rPr lang="ru-RU" sz="2200" i="1" dirty="0"/>
              <a:t>одна из наиболее </a:t>
            </a:r>
            <a:r>
              <a:rPr lang="ru-RU" sz="2200" i="1" dirty="0" err="1"/>
              <a:t>энергозатратных</a:t>
            </a:r>
            <a:r>
              <a:rPr lang="ru-RU" sz="2200" i="1" dirty="0"/>
              <a:t> стратегий жизни – все время «прыгать выше всех». </a:t>
            </a:r>
            <a:r>
              <a:rPr lang="ru-RU" sz="2200" b="1" i="1" dirty="0">
                <a:solidFill>
                  <a:srgbClr val="C00000"/>
                </a:solidFill>
              </a:rPr>
              <a:t>Подобное поведение может привести к переутомлению и выгоранию. </a:t>
            </a:r>
          </a:p>
          <a:p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6" y="0"/>
            <a:ext cx="8193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03757"/>
            <a:ext cx="32670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127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1351</Words>
  <Application>Microsoft Office PowerPoint</Application>
  <PresentationFormat>Экран (4:3)</PresentationFormat>
  <Paragraphs>125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СОКБ</cp:lastModifiedBy>
  <cp:revision>53</cp:revision>
  <dcterms:created xsi:type="dcterms:W3CDTF">2018-04-07T05:47:18Z</dcterms:created>
  <dcterms:modified xsi:type="dcterms:W3CDTF">2018-04-18T06:45:15Z</dcterms:modified>
</cp:coreProperties>
</file>