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7" r:id="rId17"/>
    <p:sldId id="278" r:id="rId18"/>
    <p:sldId id="281" r:id="rId19"/>
    <p:sldId id="282" r:id="rId20"/>
    <p:sldId id="283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8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0.15188677073260576"/>
          <c:y val="3.2747071230381536E-2"/>
          <c:w val="0.55486036284938067"/>
          <c:h val="0.967252928769618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20-30  лет</c:v>
                </c:pt>
                <c:pt idx="1">
                  <c:v>31-40 лет</c:v>
                </c:pt>
                <c:pt idx="2">
                  <c:v>41-50 лет</c:v>
                </c:pt>
                <c:pt idx="3">
                  <c:v>51-60 лет</c:v>
                </c:pt>
                <c:pt idx="4">
                  <c:v>61-70 лет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5.000000000000001E-2</c:v>
                </c:pt>
                <c:pt idx="4">
                  <c:v>0.1</c:v>
                </c:pt>
              </c:numCache>
            </c:numRef>
          </c:val>
          <c:bubble3D val="1"/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4768349679974222"/>
          <c:y val="0.12747897574040609"/>
          <c:w val="0.22307673711838649"/>
          <c:h val="0.76325320451210166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0.1128286166149606"/>
          <c:y val="3.6749648049056837E-4"/>
          <c:w val="0.58408694552145912"/>
          <c:h val="0.99963250351950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0-10 лет </c:v>
                </c:pt>
                <c:pt idx="1">
                  <c:v>11-20 лет </c:v>
                </c:pt>
                <c:pt idx="2">
                  <c:v>21-30 лет </c:v>
                </c:pt>
                <c:pt idx="3">
                  <c:v>31-40 лет </c:v>
                </c:pt>
                <c:pt idx="4">
                  <c:v>41-50 лет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0.15000000000000002</c:v>
                </c:pt>
                <c:pt idx="2">
                  <c:v>0.2</c:v>
                </c:pt>
                <c:pt idx="3">
                  <c:v>0.05</c:v>
                </c:pt>
                <c:pt idx="4">
                  <c:v>0.1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4681512978483244"/>
          <c:y val="9.0402268736309563E-2"/>
          <c:w val="0.24429230085546058"/>
          <c:h val="0.82048512022710562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0.15188677073260576"/>
          <c:y val="3.2747071230381529E-2"/>
          <c:w val="0.55486036284938067"/>
          <c:h val="0.967252928769618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20-30  лет</c:v>
                </c:pt>
                <c:pt idx="1">
                  <c:v>31-40 лет</c:v>
                </c:pt>
                <c:pt idx="2">
                  <c:v>41-50 лет</c:v>
                </c:pt>
                <c:pt idx="3">
                  <c:v>51-60 лет</c:v>
                </c:pt>
                <c:pt idx="4">
                  <c:v>61-70 лет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0.30000000000000004</c:v>
                </c:pt>
                <c:pt idx="1">
                  <c:v>0.30000000000000004</c:v>
                </c:pt>
                <c:pt idx="2">
                  <c:v>0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bubble3D val="1"/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4768349679974233"/>
          <c:y val="0.12747897574040609"/>
          <c:w val="0.22307673711838644"/>
          <c:h val="0.76325320451210177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>
        <c:manualLayout>
          <c:layoutTarget val="inner"/>
          <c:xMode val="edge"/>
          <c:yMode val="edge"/>
          <c:x val="0.11282861661496058"/>
          <c:y val="3.6749648049056848E-4"/>
          <c:w val="0.5840869455214589"/>
          <c:h val="0.999632503519509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0-10 лет </c:v>
                </c:pt>
                <c:pt idx="1">
                  <c:v>11-20 лет </c:v>
                </c:pt>
                <c:pt idx="2">
                  <c:v>21-30 лет </c:v>
                </c:pt>
                <c:pt idx="3">
                  <c:v>31-40 лет </c:v>
                </c:pt>
                <c:pt idx="4">
                  <c:v>41-50 лет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0.30000000000000004</c:v>
                </c:pt>
                <c:pt idx="1">
                  <c:v>0.30000000000000004</c:v>
                </c:pt>
                <c:pt idx="2">
                  <c:v>0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4681512978483244"/>
          <c:y val="9.0402268736309563E-2"/>
          <c:w val="0.24429230085546066"/>
          <c:h val="0.82048512022710551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1.6809218838024879E-2"/>
          <c:y val="0"/>
          <c:w val="0.62822419927775963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,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explosion val="25"/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Сотрудничество</c:v>
                </c:pt>
                <c:pt idx="1">
                  <c:v>Приспособление</c:v>
                </c:pt>
                <c:pt idx="2">
                  <c:v>Избегание</c:v>
                </c:pt>
                <c:pt idx="3">
                  <c:v>Компромисс</c:v>
                </c:pt>
                <c:pt idx="4">
                  <c:v>Соперничество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3.0000000000000002E-2</c:v>
                </c:pt>
                <c:pt idx="1">
                  <c:v>6.0000000000000005E-2</c:v>
                </c:pt>
                <c:pt idx="2">
                  <c:v>0.33000000000000007</c:v>
                </c:pt>
                <c:pt idx="3">
                  <c:v>0.5</c:v>
                </c:pt>
                <c:pt idx="4">
                  <c:v>6.0000000000000005E-2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1580431574466152"/>
          <c:y val="0.18915910651507342"/>
          <c:w val="0.27483094307122224"/>
          <c:h val="0.72589222709883217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DA53-749D-4115-81E6-D6414748EF7F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BD69CA-0FA0-438D-ACD5-C6E52038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DA53-749D-4115-81E6-D6414748EF7F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69CA-0FA0-438D-ACD5-C6E52038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DA53-749D-4115-81E6-D6414748EF7F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69CA-0FA0-438D-ACD5-C6E52038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DA53-749D-4115-81E6-D6414748EF7F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BD69CA-0FA0-438D-ACD5-C6E52038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DA53-749D-4115-81E6-D6414748EF7F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69CA-0FA0-438D-ACD5-C6E52038BB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DA53-749D-4115-81E6-D6414748EF7F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69CA-0FA0-438D-ACD5-C6E52038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DA53-749D-4115-81E6-D6414748EF7F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BD69CA-0FA0-438D-ACD5-C6E52038BB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DA53-749D-4115-81E6-D6414748EF7F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69CA-0FA0-438D-ACD5-C6E52038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DA53-749D-4115-81E6-D6414748EF7F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69CA-0FA0-438D-ACD5-C6E52038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DA53-749D-4115-81E6-D6414748EF7F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69CA-0FA0-438D-ACD5-C6E52038B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DA53-749D-4115-81E6-D6414748EF7F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69CA-0FA0-438D-ACD5-C6E52038BB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8CDA53-749D-4115-81E6-D6414748EF7F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BD69CA-0FA0-438D-ACD5-C6E52038BB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286808" cy="442915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Конфликты в деятельности медицинской сестры на примере ГБУЗ СО</a:t>
            </a:r>
            <a:br>
              <a:rPr lang="ru-RU" sz="4400" dirty="0" smtClean="0"/>
            </a:br>
            <a:r>
              <a:rPr lang="ru-RU" sz="4400" dirty="0" smtClean="0"/>
              <a:t> «</a:t>
            </a:r>
            <a:r>
              <a:rPr lang="ru-RU" sz="4400" dirty="0" err="1" smtClean="0"/>
              <a:t>Сызранская</a:t>
            </a:r>
            <a:r>
              <a:rPr lang="ru-RU" sz="4400" dirty="0" smtClean="0"/>
              <a:t> стоматологическая </a:t>
            </a:r>
            <a:r>
              <a:rPr lang="ru-RU" sz="4400" dirty="0" smtClean="0"/>
              <a:t>поликлиника»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929198"/>
            <a:ext cx="6429420" cy="1714512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Горбунова </a:t>
            </a:r>
            <a:r>
              <a:rPr lang="ru-RU" dirty="0" smtClean="0">
                <a:solidFill>
                  <a:schemeClr val="tx1"/>
                </a:solidFill>
              </a:rPr>
              <a:t>Елена Владимировна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Главная </a:t>
            </a:r>
            <a:r>
              <a:rPr lang="ru-RU" dirty="0" smtClean="0">
                <a:solidFill>
                  <a:schemeClr val="tx1"/>
                </a:solidFill>
              </a:rPr>
              <a:t>медицинская </a:t>
            </a:r>
            <a:r>
              <a:rPr lang="ru-RU" dirty="0" smtClean="0">
                <a:solidFill>
                  <a:schemeClr val="tx1"/>
                </a:solidFill>
              </a:rPr>
              <a:t>сестра </a:t>
            </a:r>
            <a:r>
              <a:rPr lang="ru-RU" dirty="0" smtClean="0">
                <a:solidFill>
                  <a:schemeClr val="tx1"/>
                </a:solidFill>
              </a:rPr>
              <a:t>ГБУЗ СО «ССП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Бурлова</a:t>
            </a:r>
            <a:r>
              <a:rPr lang="ru-RU" dirty="0" smtClean="0">
                <a:solidFill>
                  <a:schemeClr val="tx1"/>
                </a:solidFill>
              </a:rPr>
              <a:t> Наталья Геннадьевна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Заместитель </a:t>
            </a:r>
            <a:r>
              <a:rPr lang="ru-RU" dirty="0" smtClean="0">
                <a:solidFill>
                  <a:schemeClr val="tx1"/>
                </a:solidFill>
              </a:rPr>
              <a:t>директора </a:t>
            </a:r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 smtClean="0">
                <a:solidFill>
                  <a:schemeClr val="tx1"/>
                </a:solidFill>
              </a:rPr>
              <a:t>УВР,  ГБПОУ "СМГК"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Возраст анкетируемых врачей распределился следующим образом: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стаж работы анкетируемых врачей распределился так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1556792"/>
          <a:ext cx="85689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7525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u="sng" dirty="0" smtClean="0"/>
              <a:t>Образование</a:t>
            </a:r>
            <a:r>
              <a:rPr lang="ru-RU" sz="3200" dirty="0" smtClean="0"/>
              <a:t> у всех анкетируемых врачей высшее,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/>
              <a:t>70% </a:t>
            </a:r>
            <a:r>
              <a:rPr lang="ru-RU" sz="3200" dirty="0" smtClean="0"/>
              <a:t>составляют женщины и </a:t>
            </a:r>
            <a:r>
              <a:rPr lang="ru-RU" sz="3200" b="1" dirty="0" smtClean="0"/>
              <a:t>30% </a:t>
            </a:r>
            <a:r>
              <a:rPr lang="ru-RU" sz="3200" dirty="0" smtClean="0"/>
              <a:t>мужчины.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Семейное положение:</a:t>
            </a:r>
          </a:p>
          <a:p>
            <a:pPr>
              <a:buNone/>
            </a:pPr>
            <a:r>
              <a:rPr lang="ru-RU" sz="3200" dirty="0" smtClean="0"/>
              <a:t> Замужем или женат – </a:t>
            </a:r>
            <a:r>
              <a:rPr lang="ru-RU" sz="3200" b="1" dirty="0" smtClean="0"/>
              <a:t>75%</a:t>
            </a:r>
          </a:p>
          <a:p>
            <a:pPr>
              <a:buNone/>
            </a:pPr>
            <a:r>
              <a:rPr lang="ru-RU" sz="3200" dirty="0" smtClean="0"/>
              <a:t>Не состояли и не заключали брак – </a:t>
            </a:r>
            <a:r>
              <a:rPr lang="ru-RU" sz="3200" b="1" dirty="0" smtClean="0"/>
              <a:t>20%</a:t>
            </a:r>
          </a:p>
          <a:p>
            <a:pPr>
              <a:buNone/>
            </a:pPr>
            <a:r>
              <a:rPr lang="ru-RU" sz="3200" dirty="0" smtClean="0"/>
              <a:t>Статус разведен – </a:t>
            </a:r>
            <a:r>
              <a:rPr lang="ru-RU" sz="3200" b="1" dirty="0" smtClean="0"/>
              <a:t>5%</a:t>
            </a:r>
          </a:p>
        </p:txBody>
      </p:sp>
      <p:pic>
        <p:nvPicPr>
          <p:cNvPr id="4098" name="Picture 2" descr="C:\Users\admin\Desktop\врач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950" y="620688"/>
            <a:ext cx="4212530" cy="568863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Возраст анкетируемых </a:t>
            </a:r>
            <a:br>
              <a:rPr lang="ru-RU" dirty="0" smtClean="0"/>
            </a:br>
            <a:r>
              <a:rPr lang="ru-RU" dirty="0" smtClean="0"/>
              <a:t>медицинских сестер распределился следующим образом: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стаж работы анкетируемых медицинских сестер распределился так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1556792"/>
          <a:ext cx="85689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2484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/>
              <a:t>Все респонденты, то есть </a:t>
            </a:r>
            <a:r>
              <a:rPr lang="ru-RU" sz="3600" b="1" dirty="0" smtClean="0"/>
              <a:t>100% </a:t>
            </a:r>
            <a:r>
              <a:rPr lang="ru-RU" sz="3600" dirty="0" smtClean="0"/>
              <a:t>женщины, из ни них </a:t>
            </a:r>
            <a:r>
              <a:rPr lang="ru-RU" sz="3600" b="1" dirty="0" smtClean="0"/>
              <a:t>50% </a:t>
            </a:r>
            <a:r>
              <a:rPr lang="ru-RU" sz="3600" dirty="0" smtClean="0"/>
              <a:t>замужем и </a:t>
            </a:r>
          </a:p>
          <a:p>
            <a:r>
              <a:rPr lang="ru-RU" sz="3600" b="1" dirty="0" smtClean="0"/>
              <a:t>50% </a:t>
            </a:r>
            <a:r>
              <a:rPr lang="ru-RU" sz="3600" dirty="0" smtClean="0"/>
              <a:t>не состоят в законном браке.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Высшее образование имеют </a:t>
            </a:r>
            <a:r>
              <a:rPr lang="ru-RU" sz="3600" b="1" dirty="0" smtClean="0"/>
              <a:t>20%, </a:t>
            </a:r>
          </a:p>
          <a:p>
            <a:r>
              <a:rPr lang="ru-RU" sz="3600" b="1" dirty="0" smtClean="0"/>
              <a:t>80% </a:t>
            </a:r>
            <a:r>
              <a:rPr lang="ru-RU" sz="3600" dirty="0" smtClean="0"/>
              <a:t>- </a:t>
            </a:r>
            <a:r>
              <a:rPr lang="ru-RU" sz="3600" dirty="0" err="1" smtClean="0"/>
              <a:t>средне-специальное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5122" name="Picture 2" descr="C:\Users\admin\Desktop\медсес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4032448" cy="604867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 врачебной среде анализ результатов выглядит так: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12776"/>
            <a:ext cx="4987280" cy="2304256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08104" y="1700808"/>
            <a:ext cx="30963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компромисс </a:t>
            </a:r>
            <a:r>
              <a:rPr lang="ru-RU" sz="4000" b="1" dirty="0" smtClean="0"/>
              <a:t>(65%)</a:t>
            </a:r>
            <a:endParaRPr lang="ru-RU" sz="4000" b="1" dirty="0"/>
          </a:p>
        </p:txBody>
      </p:sp>
      <p:pic>
        <p:nvPicPr>
          <p:cNvPr id="6147" name="Picture 3" descr="C:\Users\admin\Desktop\зубы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4968552" cy="252028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796136" y="4437112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избегание (25 %) </a:t>
            </a:r>
            <a:endParaRPr lang="ru-RU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 врачебной среде анализ результатов выглядит так: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1700808"/>
            <a:ext cx="30963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Приспособление (5%).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4437112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соперничество(5%).</a:t>
            </a:r>
            <a:endParaRPr lang="ru-RU" sz="40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\Desktop\зубы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968552" cy="237626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7171" name="Picture 3" descr="C:\Users\admin\Desktop\зубы 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4968552" cy="259228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037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среде медицинских сестер анализ результатов выглядит так:</a:t>
            </a:r>
            <a:endParaRPr lang="ru-RU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012160" y="1530193"/>
            <a:ext cx="27363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Избегание – 40%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admin\Desktop\избегание м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5184576" cy="230425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084168" y="4491923"/>
            <a:ext cx="280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Компромисс – 30 %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C:\Users\admin\Desktop\компромисс м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1"/>
            <a:ext cx="5256583" cy="244827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037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среде медицинских сестер анализ результатов выглядит так:</a:t>
            </a:r>
            <a:endParaRPr lang="ru-RU" dirty="0"/>
          </a:p>
        </p:txBody>
      </p:sp>
      <p:pic>
        <p:nvPicPr>
          <p:cNvPr id="34818" name="Picture 2" descr="C:\Users\admin\Desktop\зубы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5"/>
            <a:ext cx="3744416" cy="273630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34820" name="Picture 4" descr="C:\Users\admin\Desktop\зубы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672408" cy="280831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34819" name="Picture 3" descr="C:\Users\admin\Desktop\соперничеств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140968"/>
            <a:ext cx="3096344" cy="244827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95536" y="5400509"/>
            <a:ext cx="835292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сотрудничество, соперничество и приспособление по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10%.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зубы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8786874" cy="642942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5143512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Конфликт  (лат. </a:t>
            </a:r>
            <a:r>
              <a:rPr lang="en-US" dirty="0" err="1"/>
              <a:t>Confliktus</a:t>
            </a:r>
            <a:r>
              <a:rPr lang="ru-RU" dirty="0"/>
              <a:t> – столкновение) – </a:t>
            </a:r>
            <a:endParaRPr lang="ru-RU" dirty="0" smtClean="0"/>
          </a:p>
          <a:p>
            <a:r>
              <a:rPr lang="ru-RU" dirty="0" smtClean="0"/>
              <a:t>наиболее  </a:t>
            </a:r>
            <a:r>
              <a:rPr lang="ru-RU" dirty="0"/>
              <a:t>острый способ разрешения противоречий в интересах, целях, взглядах, возникающий в процессе социального взаимодействия, заключающийся в противодействии участников этого взаимодействия и обычно сопровождающийся негативными эмоциями.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команда ВРАЧ – МЕДСЕСТРА в большей степени направляет свою деятельность на оказание качественной стоматологической помощи</a:t>
            </a:r>
            <a:endParaRPr lang="ru-RU" dirty="0"/>
          </a:p>
        </p:txBody>
      </p:sp>
      <p:pic>
        <p:nvPicPr>
          <p:cNvPr id="35842" name="Picture 2" descr="C:\Users\admin\Desktop\врач м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8208912" cy="432047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109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общем итоге по поликлинике </a:t>
            </a:r>
            <a:br>
              <a:rPr lang="ru-RU" dirty="0" smtClean="0"/>
            </a:br>
            <a:r>
              <a:rPr lang="ru-RU" dirty="0" smtClean="0"/>
              <a:t>ситуация выглядит так: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67544" y="1397000"/>
          <a:ext cx="8136904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Компромисс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admin\Desktop\зубы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44612"/>
            <a:ext cx="8678768" cy="510872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dmin\Desktop\зубы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9288"/>
            <a:ext cx="8352928" cy="600404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11560" y="749771"/>
            <a:ext cx="53285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Благодарю за внимание</a:t>
            </a:r>
            <a:endParaRPr kumimoji="0" lang="ru-RU" sz="6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Конфликт как метод решения вопроса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Конструктивный(позитивный)</a:t>
            </a:r>
          </a:p>
          <a:p>
            <a:r>
              <a:rPr lang="ru-RU" dirty="0" smtClean="0"/>
              <a:t>Деструктивный (разрушительный)</a:t>
            </a:r>
            <a:endParaRPr lang="ru-RU" dirty="0"/>
          </a:p>
        </p:txBody>
      </p:sp>
      <p:pic>
        <p:nvPicPr>
          <p:cNvPr id="2050" name="Picture 2" descr="C:\Users\admin\Desktop\зубы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71811"/>
            <a:ext cx="4143404" cy="350046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2051" name="Picture 3" descr="C:\Users\admin\Desktop\зубы 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71810"/>
            <a:ext cx="4214842" cy="350046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390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Чтобы решить конфликтную ситуацию важно понять!!!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112568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возможные поводы возникновения конфликтной  ситуации</a:t>
            </a:r>
          </a:p>
          <a:p>
            <a:pPr lvl="0"/>
            <a:r>
              <a:rPr lang="ru-RU" sz="2800" dirty="0" smtClean="0"/>
              <a:t>процесс ее протекания</a:t>
            </a:r>
          </a:p>
          <a:p>
            <a:pPr lvl="0"/>
            <a:r>
              <a:rPr lang="ru-RU" sz="2800" dirty="0" smtClean="0"/>
              <a:t>поведение  сотрудников в условиях возникновения конфликтных ситуаций. </a:t>
            </a:r>
            <a:endParaRPr lang="ru-RU" sz="2800" dirty="0"/>
          </a:p>
        </p:txBody>
      </p:sp>
      <p:pic>
        <p:nvPicPr>
          <p:cNvPr id="3074" name="Picture 2" descr="C:\Users\admin\Desktop\зубы 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4143404" cy="300039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3075" name="Picture 3" descr="C:\Users\admin\Desktop\зубы 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4286280" cy="300039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 2018 году на базе ГБУЗ СО «</a:t>
            </a:r>
            <a:r>
              <a:rPr lang="ru-RU" sz="2400" dirty="0" err="1" smtClean="0"/>
              <a:t>Сызранская</a:t>
            </a:r>
            <a:r>
              <a:rPr lang="ru-RU" sz="2400" dirty="0" smtClean="0"/>
              <a:t> стоматологическая поликлиника», нами было проведено исследование</a:t>
            </a:r>
            <a:endParaRPr lang="ru-RU" sz="2400" dirty="0"/>
          </a:p>
        </p:txBody>
      </p:sp>
      <p:pic>
        <p:nvPicPr>
          <p:cNvPr id="7" name="Содержимое 6" descr="поликлиника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348880"/>
            <a:ext cx="4248472" cy="4104456"/>
          </a:xfrm>
          <a:ln w="76200">
            <a:solidFill>
              <a:srgbClr val="FFC000"/>
            </a:solidFill>
          </a:ln>
        </p:spPr>
      </p:pic>
      <p:pic>
        <p:nvPicPr>
          <p:cNvPr id="1026" name="Picture 2" descr="C:\Users\admin\Desktop\поликлин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4176464" cy="410445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1340768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цель</a:t>
            </a:r>
            <a:r>
              <a:rPr lang="ru-RU" dirty="0" smtClean="0"/>
              <a:t> </a:t>
            </a:r>
            <a:r>
              <a:rPr lang="ru-RU" sz="2800" dirty="0" smtClean="0"/>
              <a:t>:выявить стратегию поведения работников в ходе возникновения конфликта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хронометраж рабочего времени медицинских сестер разных участков оказание стоматологической помощи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37931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взаимодействие медсестра-медсестра составляет  от </a:t>
            </a:r>
            <a:r>
              <a:rPr lang="ru-RU" b="1" dirty="0" smtClean="0"/>
              <a:t>3% до 6% </a:t>
            </a:r>
            <a:r>
              <a:rPr lang="ru-RU" dirty="0" smtClean="0"/>
              <a:t>времени,</a:t>
            </a:r>
          </a:p>
          <a:p>
            <a:r>
              <a:rPr lang="ru-RU" dirty="0" smtClean="0"/>
              <a:t>медсестра - врач от </a:t>
            </a:r>
            <a:r>
              <a:rPr lang="ru-RU" b="1" dirty="0" smtClean="0"/>
              <a:t>36% до 72%</a:t>
            </a:r>
          </a:p>
          <a:p>
            <a:r>
              <a:rPr lang="ru-RU" dirty="0" smtClean="0"/>
              <a:t>медсестра - </a:t>
            </a:r>
            <a:r>
              <a:rPr lang="ru-RU" dirty="0" err="1" smtClean="0"/>
              <a:t>рентгенлаборант</a:t>
            </a:r>
            <a:r>
              <a:rPr lang="ru-RU" dirty="0" smtClean="0"/>
              <a:t> </a:t>
            </a:r>
            <a:r>
              <a:rPr lang="ru-RU" b="1" dirty="0" smtClean="0"/>
              <a:t>от1% до 3%</a:t>
            </a:r>
          </a:p>
          <a:p>
            <a:r>
              <a:rPr lang="ru-RU" dirty="0" smtClean="0"/>
              <a:t>медсестра - регистратор </a:t>
            </a:r>
            <a:r>
              <a:rPr lang="ru-RU" b="1" dirty="0" smtClean="0"/>
              <a:t>от1% до 3%</a:t>
            </a:r>
          </a:p>
          <a:p>
            <a:r>
              <a:rPr lang="ru-RU" dirty="0" smtClean="0"/>
              <a:t>медсестра - зубной техник от </a:t>
            </a:r>
            <a:r>
              <a:rPr lang="ru-RU" b="1" dirty="0" smtClean="0"/>
              <a:t>1% до 6%</a:t>
            </a:r>
          </a:p>
          <a:p>
            <a:r>
              <a:rPr lang="ru-RU" dirty="0" smtClean="0"/>
              <a:t>медсестра - руководители и сотрудники административного блока поликлиники от </a:t>
            </a:r>
            <a:r>
              <a:rPr lang="ru-RU" b="1" dirty="0" smtClean="0"/>
              <a:t>1% до 3%</a:t>
            </a:r>
          </a:p>
          <a:p>
            <a:r>
              <a:rPr lang="ru-RU" dirty="0" smtClean="0"/>
              <a:t>медсестра - прочий персонал (уборщики и пр.) от</a:t>
            </a:r>
            <a:r>
              <a:rPr lang="ru-RU" b="1" dirty="0" smtClean="0"/>
              <a:t> 3% до 7%.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характер столкновений в паре ВРАЧ - МЕДСЕСТРА может проявляться как: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11256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Прямое негативное отношение (приказание, издевка, сарказм);</a:t>
            </a:r>
          </a:p>
          <a:p>
            <a:r>
              <a:rPr lang="ru-RU" dirty="0" smtClean="0"/>
              <a:t>Снисходительное отношение (упрек, подшучивание);</a:t>
            </a:r>
          </a:p>
          <a:p>
            <a:r>
              <a:rPr lang="ru-RU" dirty="0" smtClean="0"/>
              <a:t>Хвастовство (рассказ о своих успехах в красках);</a:t>
            </a:r>
          </a:p>
          <a:p>
            <a:r>
              <a:rPr lang="ru-RU" dirty="0" smtClean="0"/>
              <a:t>Поучительные отношения (навязывание своих советов, категоричные оценки);</a:t>
            </a:r>
          </a:p>
          <a:p>
            <a:r>
              <a:rPr lang="ru-RU" dirty="0" smtClean="0"/>
              <a:t>Нечестность  и неискренность (утаивание информации, обман);</a:t>
            </a:r>
          </a:p>
          <a:p>
            <a:r>
              <a:rPr lang="ru-RU" dirty="0" smtClean="0"/>
              <a:t>Нарушение этики (игнорирование партнера);</a:t>
            </a:r>
          </a:p>
          <a:p>
            <a:r>
              <a:rPr lang="ru-RU" dirty="0" smtClean="0"/>
              <a:t>Отсталое (</a:t>
            </a:r>
            <a:r>
              <a:rPr lang="ru-RU" dirty="0" err="1" smtClean="0"/>
              <a:t>деградационное</a:t>
            </a:r>
            <a:r>
              <a:rPr lang="ru-RU" dirty="0" smtClean="0"/>
              <a:t>) поведение ( наивные вопросы, пререкания, ссылка на других).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Источники возникновения спорных ситуаций в паре ВРАЧ – МЕДСЕСТРА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Отсутствие преемственности между подразделениями и исключение в сознании мысли о месте собственной деятельности в общей работе, направленной на общий итог.</a:t>
            </a:r>
          </a:p>
          <a:p>
            <a:pPr lvl="0"/>
            <a:r>
              <a:rPr lang="ru-RU" dirty="0" smtClean="0"/>
              <a:t>Желание получить только свою выгоду от выполнения работы коллективом в оказание стоматологической помощи.</a:t>
            </a:r>
          </a:p>
          <a:p>
            <a:pPr lvl="0"/>
            <a:r>
              <a:rPr lang="ru-RU" dirty="0" smtClean="0"/>
              <a:t>В паре ВРАЧ – МЕДСЕСТРА различия в социальных характеристиках, опыте, образовании, темпераменте.</a:t>
            </a:r>
          </a:p>
          <a:p>
            <a:pPr lvl="0"/>
            <a:r>
              <a:rPr lang="ru-RU" dirty="0" smtClean="0"/>
              <a:t>Отсутствие необходимой нормативной базы деятельности сотрудников или несовершенство передачи этой информации: неадекватность критериев качества работы.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зубы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8640960" cy="3744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втором этапе  было проведено анкетирование,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  <a:ln w="38100">
            <a:solidFill>
              <a:srgbClr val="FFC000"/>
            </a:solidFill>
          </a:ln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000" dirty="0" smtClean="0"/>
              <a:t>      (с использованием </a:t>
            </a:r>
            <a:r>
              <a:rPr lang="ru-RU" sz="2000" dirty="0" err="1" smtClean="0"/>
              <a:t>опросника</a:t>
            </a:r>
            <a:r>
              <a:rPr lang="ru-RU" sz="2000" dirty="0" smtClean="0"/>
              <a:t> «Стиль поведения в конфликте» разработанного К. Томасом и предназначенного для изучения личностной предрасположенности к конфликтному поведению, выявлению определенных стилей разрешения конфликтной ситуации),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котором  приняли участие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врачей 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медицинских сестер</a:t>
            </a:r>
            <a:endParaRPr lang="ru-RU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327</TotalTime>
  <Words>565</Words>
  <Application>Microsoft Office PowerPoint</Application>
  <PresentationFormat>Экран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Конфликты в деятельности медицинской сестры на примере ГБУЗ СО  «Сызранская стоматологическая поликлиника»</vt:lpstr>
      <vt:lpstr>Слайд 2</vt:lpstr>
      <vt:lpstr>Конфликт как метод решения вопроса</vt:lpstr>
      <vt:lpstr>Чтобы решить конфликтную ситуацию важно понять!!!</vt:lpstr>
      <vt:lpstr>В 2018 году на базе ГБУЗ СО «Сызранская стоматологическая поликлиника», нами было проведено исследование</vt:lpstr>
      <vt:lpstr>хронометраж рабочего времени медицинских сестер разных участков оказание стоматологической помощи</vt:lpstr>
      <vt:lpstr>характер столкновений в паре ВРАЧ - МЕДСЕСТРА может проявляться как:  </vt:lpstr>
      <vt:lpstr>Источники возникновения спорных ситуаций в паре ВРАЧ – МЕДСЕСТРА</vt:lpstr>
      <vt:lpstr>На втором этапе  было проведено анкетирование, </vt:lpstr>
      <vt:lpstr> Возраст анкетируемых врачей распределился следующим образом:  </vt:lpstr>
      <vt:lpstr>стаж работы анкетируемых врачей распределился так</vt:lpstr>
      <vt:lpstr>Слайд 12</vt:lpstr>
      <vt:lpstr> Возраст анкетируемых  медицинских сестер распределился следующим образом:  </vt:lpstr>
      <vt:lpstr>стаж работы анкетируемых медицинских сестер распределился так</vt:lpstr>
      <vt:lpstr>Слайд 15</vt:lpstr>
      <vt:lpstr>Во врачебной среде анализ результатов выглядит так:</vt:lpstr>
      <vt:lpstr>Во врачебной среде анализ результатов выглядит так:</vt:lpstr>
      <vt:lpstr>В среде медицинских сестер анализ результатов выглядит так:</vt:lpstr>
      <vt:lpstr>В среде медицинских сестер анализ результатов выглядит так:</vt:lpstr>
      <vt:lpstr>команда ВРАЧ – МЕДСЕСТРА в большей степени направляет свою деятельность на оказание качественной стоматологической помощи</vt:lpstr>
      <vt:lpstr>В общем итоге по поликлинике  ситуация выглядит так:</vt:lpstr>
      <vt:lpstr>Компромисс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Конфликты в деятельности медицинской сестры на примере ГБУЗ СО  «Сызранская стоматологическая поликлиника</dc:title>
  <dc:creator>admin</dc:creator>
  <cp:lastModifiedBy>17-2</cp:lastModifiedBy>
  <cp:revision>36</cp:revision>
  <dcterms:created xsi:type="dcterms:W3CDTF">2018-08-28T14:25:51Z</dcterms:created>
  <dcterms:modified xsi:type="dcterms:W3CDTF">2018-08-31T03:10:48Z</dcterms:modified>
</cp:coreProperties>
</file>