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7" r:id="rId4"/>
    <p:sldId id="266" r:id="rId5"/>
    <p:sldId id="257" r:id="rId6"/>
    <p:sldId id="258" r:id="rId7"/>
    <p:sldId id="259" r:id="rId8"/>
    <p:sldId id="261" r:id="rId9"/>
    <p:sldId id="296" r:id="rId10"/>
    <p:sldId id="297" r:id="rId11"/>
    <p:sldId id="298" r:id="rId12"/>
    <p:sldId id="262" r:id="rId13"/>
    <p:sldId id="263" r:id="rId14"/>
    <p:sldId id="268" r:id="rId15"/>
    <p:sldId id="269" r:id="rId16"/>
    <p:sldId id="29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300" r:id="rId28"/>
    <p:sldId id="281" r:id="rId29"/>
    <p:sldId id="282" r:id="rId30"/>
    <p:sldId id="283" r:id="rId31"/>
    <p:sldId id="284" r:id="rId32"/>
    <p:sldId id="285" r:id="rId33"/>
    <p:sldId id="286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56" autoAdjust="0"/>
  </p:normalViewPr>
  <p:slideViewPr>
    <p:cSldViewPr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D56A-22AC-4F74-8B65-8F4A61BF1F3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0999-8DD2-4A4E-841E-96C7D3771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50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D56A-22AC-4F74-8B65-8F4A61BF1F3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0999-8DD2-4A4E-841E-96C7D3771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47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D56A-22AC-4F74-8B65-8F4A61BF1F3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0999-8DD2-4A4E-841E-96C7D3771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80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D56A-22AC-4F74-8B65-8F4A61BF1F3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0999-8DD2-4A4E-841E-96C7D3771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02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D56A-22AC-4F74-8B65-8F4A61BF1F3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0999-8DD2-4A4E-841E-96C7D3771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65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D56A-22AC-4F74-8B65-8F4A61BF1F3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0999-8DD2-4A4E-841E-96C7D3771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30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D56A-22AC-4F74-8B65-8F4A61BF1F3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0999-8DD2-4A4E-841E-96C7D3771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12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D56A-22AC-4F74-8B65-8F4A61BF1F3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0999-8DD2-4A4E-841E-96C7D3771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59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D56A-22AC-4F74-8B65-8F4A61BF1F3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0999-8DD2-4A4E-841E-96C7D3771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967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D56A-22AC-4F74-8B65-8F4A61BF1F3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0999-8DD2-4A4E-841E-96C7D3771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59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D56A-22AC-4F74-8B65-8F4A61BF1F3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0999-8DD2-4A4E-841E-96C7D3771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580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0D56A-22AC-4F74-8B65-8F4A61BF1F35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A0999-8DD2-4A4E-841E-96C7D3771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7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006" y="41781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Особенности обучения специалистов-наставников навыкам педагогики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4742" y="5661248"/>
            <a:ext cx="8352928" cy="108012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Докладчик: </a:t>
            </a:r>
            <a:r>
              <a:rPr lang="ru-RU" sz="2000" dirty="0" smtClean="0">
                <a:solidFill>
                  <a:schemeClr val="tx1"/>
                </a:solidFill>
              </a:rPr>
              <a:t>Рязанцева Наталья Михайловна – старший преподаватель кафедры педагогики</a:t>
            </a:r>
            <a:r>
              <a:rPr lang="ru-RU" sz="2000" dirty="0" smtClean="0">
                <a:solidFill>
                  <a:schemeClr val="tx1"/>
                </a:solidFill>
              </a:rPr>
              <a:t>, психологии и психолингвистики ФГБОУ ВО </a:t>
            </a:r>
            <a:r>
              <a:rPr lang="ru-RU" sz="2000" dirty="0" err="1" smtClean="0">
                <a:solidFill>
                  <a:schemeClr val="tx1"/>
                </a:solidFill>
              </a:rPr>
              <a:t>СамГМУ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smtClean="0">
                <a:solidFill>
                  <a:schemeClr val="tx1"/>
                </a:solidFill>
              </a:rPr>
              <a:t>Минздрава </a:t>
            </a:r>
            <a:r>
              <a:rPr lang="ru-RU" sz="2000" smtClean="0">
                <a:solidFill>
                  <a:schemeClr val="tx1"/>
                </a:solidFill>
              </a:rPr>
              <a:t>России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50" y="2223550"/>
            <a:ext cx="5237163" cy="3146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37250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Какого типа наставник нужен?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12776"/>
            <a:ext cx="7128792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3</a:t>
            </a:r>
            <a:r>
              <a:rPr lang="ru-RU" sz="2800" dirty="0" smtClean="0"/>
              <a:t>. </a:t>
            </a:r>
            <a:r>
              <a:rPr lang="ru-RU" sz="2800" b="1" i="1" dirty="0" smtClean="0">
                <a:solidFill>
                  <a:schemeClr val="accent1"/>
                </a:solidFill>
              </a:rPr>
              <a:t>Ситуационное наставничество </a:t>
            </a:r>
            <a:r>
              <a:rPr lang="ru-RU" sz="2800" dirty="0" smtClean="0"/>
              <a:t>–</a:t>
            </a:r>
            <a:r>
              <a:rPr lang="ru-RU" sz="2800" dirty="0"/>
              <a:t>предоставление необходимой помощи в сложных ситуациях.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554" y="2996952"/>
            <a:ext cx="4692412" cy="352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157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Какого типа наставник нужен?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72816"/>
            <a:ext cx="4752528" cy="43924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4. </a:t>
            </a:r>
            <a:r>
              <a:rPr lang="ru-RU" b="1" i="1" dirty="0" smtClean="0">
                <a:solidFill>
                  <a:schemeClr val="accent1"/>
                </a:solidFill>
              </a:rPr>
              <a:t>Неформальное </a:t>
            </a:r>
            <a:r>
              <a:rPr lang="ru-RU" b="1" i="1" dirty="0">
                <a:solidFill>
                  <a:schemeClr val="accent1"/>
                </a:solidFill>
              </a:rPr>
              <a:t>наставничество. </a:t>
            </a:r>
            <a:endParaRPr lang="ru-RU" b="1" i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dirty="0" smtClean="0"/>
              <a:t>Наставник </a:t>
            </a:r>
            <a:r>
              <a:rPr lang="ru-RU" dirty="0"/>
              <a:t>берет на себя всю ответственность за «ученика». Вариант добровольного наставничества без </a:t>
            </a:r>
            <a:r>
              <a:rPr lang="ru-RU" dirty="0" smtClean="0"/>
              <a:t>финансового вознаграждения.</a:t>
            </a:r>
            <a:endParaRPr lang="ru-RU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509" y="1484784"/>
            <a:ext cx="316158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461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Техники наставничества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6624736" cy="5760640"/>
          </a:xfrm>
        </p:spPr>
        <p:txBody>
          <a:bodyPr>
            <a:normAutofit fontScale="62500" lnSpcReduction="20000"/>
          </a:bodyPr>
          <a:lstStyle/>
          <a:p>
            <a:pPr lvl="0"/>
            <a:endParaRPr lang="ru-RU" sz="4000" b="1" i="1" dirty="0" smtClean="0">
              <a:solidFill>
                <a:srgbClr val="FF0000"/>
              </a:solidFill>
            </a:endParaRPr>
          </a:p>
          <a:p>
            <a:r>
              <a:rPr lang="ru-RU" sz="4000" b="1" i="1" dirty="0" smtClean="0">
                <a:solidFill>
                  <a:srgbClr val="FF0000"/>
                </a:solidFill>
              </a:rPr>
              <a:t>Сопровождение</a:t>
            </a:r>
            <a:endParaRPr lang="ru-RU" sz="4000" b="1" dirty="0" smtClean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ru-RU" dirty="0" smtClean="0"/>
              <a:t>наставник выполняет действия, задачи </a:t>
            </a:r>
            <a:r>
              <a:rPr lang="ru-RU" dirty="0"/>
              <a:t>вместе с тем, кто учится.</a:t>
            </a:r>
          </a:p>
          <a:p>
            <a:pPr lvl="0"/>
            <a:r>
              <a:rPr lang="ru-RU" sz="4000" b="1" i="1" dirty="0" smtClean="0">
                <a:solidFill>
                  <a:srgbClr val="FF0000"/>
                </a:solidFill>
              </a:rPr>
              <a:t>Посев</a:t>
            </a:r>
            <a:endParaRPr lang="ru-RU" b="1" i="1" dirty="0" smtClean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ru-RU" dirty="0" smtClean="0"/>
              <a:t>техника</a:t>
            </a:r>
            <a:r>
              <a:rPr lang="ru-RU" dirty="0"/>
              <a:t>, которая применяется для подготовки </a:t>
            </a:r>
            <a:r>
              <a:rPr lang="ru-RU" dirty="0" smtClean="0"/>
              <a:t>обучаемого к </a:t>
            </a:r>
            <a:r>
              <a:rPr lang="ru-RU" dirty="0"/>
              <a:t>изменениям. Сказанное </a:t>
            </a:r>
            <a:r>
              <a:rPr lang="ru-RU" dirty="0" smtClean="0"/>
              <a:t>наставником может </a:t>
            </a:r>
            <a:r>
              <a:rPr lang="ru-RU" dirty="0"/>
              <a:t>быть непонятным с первого взгляда, однако раскрывает свое значение и ценность, когда ситуация потребует определенного знания или умения.</a:t>
            </a:r>
          </a:p>
          <a:p>
            <a:pPr lvl="0"/>
            <a:r>
              <a:rPr lang="ru-RU" sz="4500" b="1" i="1" dirty="0" smtClean="0">
                <a:solidFill>
                  <a:srgbClr val="FF0000"/>
                </a:solidFill>
              </a:rPr>
              <a:t>Демонстрация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</a:p>
          <a:p>
            <a:pPr marL="0" lvl="0" indent="0">
              <a:buNone/>
            </a:pPr>
            <a:r>
              <a:rPr lang="ru-RU" dirty="0" smtClean="0"/>
              <a:t>способ </a:t>
            </a:r>
            <a:r>
              <a:rPr lang="ru-RU" dirty="0"/>
              <a:t>объяснения непонятного собственным примером, показом своих умений. </a:t>
            </a:r>
            <a:r>
              <a:rPr lang="ru-RU" dirty="0" smtClean="0"/>
              <a:t>Наставник показывает </a:t>
            </a:r>
            <a:r>
              <a:rPr lang="ru-RU" dirty="0"/>
              <a:t>то, о чем говорит, показывает собственным поведением.</a:t>
            </a:r>
          </a:p>
          <a:p>
            <a:pPr lvl="0"/>
            <a:r>
              <a:rPr lang="ru-RU" sz="4500" b="1" i="1" dirty="0">
                <a:solidFill>
                  <a:srgbClr val="FF0000"/>
                </a:solidFill>
              </a:rPr>
              <a:t>Сбор </a:t>
            </a:r>
            <a:r>
              <a:rPr lang="ru-RU" sz="4500" b="1" i="1" dirty="0" smtClean="0">
                <a:solidFill>
                  <a:srgbClr val="FF0000"/>
                </a:solidFill>
              </a:rPr>
              <a:t>урожая</a:t>
            </a:r>
          </a:p>
          <a:p>
            <a:pPr marL="0" lvl="0" indent="0">
              <a:buNone/>
            </a:pPr>
            <a:r>
              <a:rPr lang="ru-RU" dirty="0" smtClean="0"/>
              <a:t>применяется </a:t>
            </a:r>
            <a:r>
              <a:rPr lang="ru-RU" dirty="0"/>
              <a:t>для замечания, </a:t>
            </a:r>
            <a:r>
              <a:rPr lang="ru-RU" dirty="0" smtClean="0"/>
              <a:t>осознания </a:t>
            </a:r>
            <a:r>
              <a:rPr lang="ru-RU" dirty="0"/>
              <a:t>достижений, </a:t>
            </a:r>
            <a:r>
              <a:rPr lang="ru-RU" dirty="0" smtClean="0"/>
              <a:t>подведения </a:t>
            </a:r>
            <a:r>
              <a:rPr lang="ru-RU" dirty="0"/>
              <a:t>итогов. В этом случае </a:t>
            </a:r>
            <a:r>
              <a:rPr lang="ru-RU" dirty="0" smtClean="0"/>
              <a:t>наставник задает </a:t>
            </a:r>
            <a:r>
              <a:rPr lang="ru-RU" dirty="0"/>
              <a:t>вопрос: «Чему ты научился?», «Насколько это полезно?»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980728"/>
            <a:ext cx="2088663" cy="307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350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1881867" cy="300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692696"/>
            <a:ext cx="5842992" cy="5853113"/>
          </a:xfrm>
        </p:spPr>
        <p:txBody>
          <a:bodyPr>
            <a:normAutofit/>
          </a:bodyPr>
          <a:lstStyle/>
          <a:p>
            <a:pPr marL="0" indent="717550">
              <a:buNone/>
            </a:pPr>
            <a:r>
              <a:rPr lang="ru-RU" dirty="0"/>
              <a:t>Чтобы осуществлять наставническую </a:t>
            </a:r>
            <a:r>
              <a:rPr lang="ru-RU" dirty="0" smtClean="0"/>
              <a:t>деятельность</a:t>
            </a:r>
            <a:r>
              <a:rPr lang="ru-RU" dirty="0"/>
              <a:t>,</a:t>
            </a:r>
            <a:r>
              <a:rPr lang="ru-RU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необходимо </a:t>
            </a:r>
            <a:r>
              <a:rPr lang="ru-RU" b="1" i="1" dirty="0">
                <a:solidFill>
                  <a:srgbClr val="FF0000"/>
                </a:solidFill>
              </a:rPr>
              <a:t>развивать свой творческий потенциал</a:t>
            </a:r>
            <a:r>
              <a:rPr lang="ru-RU" dirty="0"/>
              <a:t>, постоянно находиться в </a:t>
            </a:r>
            <a:r>
              <a:rPr lang="ru-RU" dirty="0" smtClean="0"/>
              <a:t>поиске</a:t>
            </a:r>
            <a:r>
              <a:rPr lang="ru-RU" dirty="0"/>
              <a:t>, </a:t>
            </a:r>
            <a:r>
              <a:rPr lang="ru-RU" b="1" i="1" dirty="0">
                <a:solidFill>
                  <a:srgbClr val="FF0000"/>
                </a:solidFill>
              </a:rPr>
              <a:t>совершенствовать свои формы и методы работы</a:t>
            </a:r>
            <a:r>
              <a:rPr lang="ru-RU" dirty="0"/>
              <a:t>, осуществлять межличностное общение с коллегами (перенимать чужой опыт и делиться </a:t>
            </a:r>
            <a:r>
              <a:rPr lang="ru-RU" dirty="0" smtClean="0"/>
              <a:t>собственным).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802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Возможные ситуации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1 ситуация </a:t>
            </a:r>
            <a:r>
              <a:rPr lang="ru-RU" sz="5100" b="1" dirty="0">
                <a:solidFill>
                  <a:srgbClr val="C00000"/>
                </a:solidFill>
              </a:rPr>
              <a:t>«Не могу — не хочу». </a:t>
            </a:r>
            <a:endParaRPr lang="ru-RU" sz="51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Человек </a:t>
            </a:r>
            <a:r>
              <a:rPr lang="ru-RU" dirty="0"/>
              <a:t>не обладает навыками, и более того не мотивирован. Для того, чтобы включить его в деятельность, необходимо сначала замотивировать его. Иначе, вы столкнетесь с непреодолимым барьером защиты.</a:t>
            </a:r>
          </a:p>
          <a:p>
            <a:r>
              <a:rPr lang="ru-RU" dirty="0"/>
              <a:t>2 ситуация </a:t>
            </a:r>
            <a:r>
              <a:rPr lang="ru-RU" sz="5100" b="1" dirty="0">
                <a:solidFill>
                  <a:srgbClr val="C00000"/>
                </a:solidFill>
              </a:rPr>
              <a:t>«Не могу – хочу». </a:t>
            </a:r>
            <a:endParaRPr lang="ru-RU" sz="51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Человек </a:t>
            </a:r>
            <a:r>
              <a:rPr lang="ru-RU" dirty="0"/>
              <a:t>мотивирован, поэтому открыт к получению новых знаний, он находится в состоянии обучения. </a:t>
            </a:r>
            <a:r>
              <a:rPr lang="ru-RU" dirty="0" smtClean="0"/>
              <a:t>Важна </a:t>
            </a:r>
            <a:r>
              <a:rPr lang="ru-RU" dirty="0" err="1" smtClean="0"/>
              <a:t>поэтапность</a:t>
            </a:r>
            <a:r>
              <a:rPr lang="ru-RU" dirty="0" smtClean="0"/>
              <a:t> в работе. Для </a:t>
            </a:r>
            <a:r>
              <a:rPr lang="ru-RU" dirty="0"/>
              <a:t>формирования </a:t>
            </a:r>
            <a:r>
              <a:rPr lang="ru-RU" dirty="0" smtClean="0"/>
              <a:t>навыка</a:t>
            </a:r>
            <a:r>
              <a:rPr lang="ru-RU" dirty="0"/>
              <a:t>, </a:t>
            </a:r>
            <a:r>
              <a:rPr lang="ru-RU" dirty="0" smtClean="0"/>
              <a:t>необходимо не менее 21 </a:t>
            </a:r>
            <a:r>
              <a:rPr lang="ru-RU" dirty="0"/>
              <a:t>день.</a:t>
            </a:r>
          </a:p>
          <a:p>
            <a:r>
              <a:rPr lang="ru-RU" dirty="0"/>
              <a:t>3 ситуация </a:t>
            </a:r>
            <a:r>
              <a:rPr lang="ru-RU" sz="5100" b="1" dirty="0">
                <a:solidFill>
                  <a:srgbClr val="C00000"/>
                </a:solidFill>
              </a:rPr>
              <a:t>«Могу – хочу». </a:t>
            </a:r>
            <a:endParaRPr lang="ru-RU" sz="51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Ситуация</a:t>
            </a:r>
            <a:r>
              <a:rPr lang="ru-RU" dirty="0"/>
              <a:t>, в которой разумно развивать горизонтальную карьеру сотрудника. Он уже обладает необходимыми знаниями и умения. Ему нужно поднимать «планку цели» и расширять зоны мастерства.</a:t>
            </a:r>
          </a:p>
          <a:p>
            <a:r>
              <a:rPr lang="ru-RU" dirty="0"/>
              <a:t>4 ситуация </a:t>
            </a:r>
            <a:r>
              <a:rPr lang="ru-RU" sz="4500" b="1" dirty="0">
                <a:solidFill>
                  <a:srgbClr val="C00000"/>
                </a:solidFill>
              </a:rPr>
              <a:t>«Могу – не хочу». </a:t>
            </a:r>
            <a:endParaRPr lang="ru-RU" sz="45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Человек </a:t>
            </a:r>
            <a:r>
              <a:rPr lang="ru-RU" dirty="0"/>
              <a:t>находится в состоянии протеста, </a:t>
            </a:r>
            <a:r>
              <a:rPr lang="ru-RU" dirty="0" smtClean="0"/>
              <a:t>саботажа</a:t>
            </a:r>
            <a:r>
              <a:rPr lang="ru-RU" dirty="0"/>
              <a:t>. Необходимо выяснить в чем причина </a:t>
            </a:r>
            <a:r>
              <a:rPr lang="ru-RU" dirty="0" err="1"/>
              <a:t>демотивации</a:t>
            </a:r>
            <a:r>
              <a:rPr lang="ru-RU" dirty="0"/>
              <a:t>. Возможно, необходимо наделить работу новым смыслом.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563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4000" b="1" i="1" dirty="0">
                <a:solidFill>
                  <a:srgbClr val="C00000"/>
                </a:solidFill>
              </a:rPr>
              <a:t>О</a:t>
            </a:r>
            <a:r>
              <a:rPr lang="ru-RU" sz="4000" b="1" i="1" dirty="0" smtClean="0">
                <a:solidFill>
                  <a:srgbClr val="C00000"/>
                </a:solidFill>
              </a:rPr>
              <a:t>бучение</a:t>
            </a:r>
            <a:r>
              <a:rPr lang="ru-RU" sz="4000" b="1" i="1" dirty="0" smtClean="0"/>
              <a:t> </a:t>
            </a:r>
            <a:r>
              <a:rPr lang="ru-RU" sz="2400" b="1" i="1" dirty="0"/>
              <a:t>— это процесс приобретения и усвоения новых знаний и навыков, проходящий четыре </a:t>
            </a:r>
            <a:r>
              <a:rPr lang="ru-RU" sz="2400" b="1" i="1" dirty="0" smtClean="0"/>
              <a:t>стадии.</a:t>
            </a:r>
            <a:endParaRPr lang="ru-RU" sz="2400" b="1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91276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752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Неосознанная некомпетентность </a:t>
            </a:r>
            <a:r>
              <a:rPr lang="ru-RU" dirty="0"/>
              <a:t>— человек не знает, что он не знает.</a:t>
            </a:r>
          </a:p>
          <a:p>
            <a:r>
              <a:rPr lang="ru-RU" b="1" dirty="0">
                <a:solidFill>
                  <a:srgbClr val="FF0000"/>
                </a:solidFill>
              </a:rPr>
              <a:t>Осознанная некомпетентность </a:t>
            </a:r>
            <a:r>
              <a:rPr lang="ru-RU" dirty="0"/>
              <a:t>— человек знает, что он не знает и хочет узнать.</a:t>
            </a:r>
          </a:p>
          <a:p>
            <a:r>
              <a:rPr lang="ru-RU" b="1" dirty="0">
                <a:solidFill>
                  <a:srgbClr val="FF0000"/>
                </a:solidFill>
              </a:rPr>
              <a:t>Осознанная компетентность </a:t>
            </a:r>
            <a:r>
              <a:rPr lang="ru-RU" dirty="0"/>
              <a:t>— человек знает, что он знает, но применение этого знания постоянно контролируется и осознается.</a:t>
            </a:r>
          </a:p>
          <a:p>
            <a:r>
              <a:rPr lang="ru-RU" b="1" dirty="0">
                <a:solidFill>
                  <a:srgbClr val="FF0000"/>
                </a:solidFill>
              </a:rPr>
              <a:t>Неосознанная компетентность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— человек знает и применяет свое знание автоматически, на уровне навыков.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7712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Возможные ошибки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Ошибка 1.</a:t>
            </a:r>
            <a:r>
              <a:rPr lang="ru-RU" dirty="0"/>
              <a:t> Наставник не умеет передать опыт, не может разъяснить новому сотруднику алгоритм действий, т.к. сам находится в стадии бессознательной компетентности. Он как гениальный художник, который говорит подмастерью «учись», но сам не помогает, не может объяснить, что и как нужно делать.</a:t>
            </a:r>
          </a:p>
          <a:p>
            <a:pPr marL="0" indent="0">
              <a:buNone/>
            </a:pPr>
            <a:r>
              <a:rPr lang="ru-RU" b="1" dirty="0"/>
              <a:t>Правило 1.</a:t>
            </a:r>
            <a:r>
              <a:rPr lang="ru-RU" dirty="0"/>
              <a:t> Для того чтобы быть наставником, необходимо вернуться из стадии бессознательной компетентности в стадию осознанной компетентности.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182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Стили взаимодействия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b="1" i="1" dirty="0" smtClean="0">
                <a:solidFill>
                  <a:srgbClr val="C00000"/>
                </a:solidFill>
              </a:rPr>
              <a:t>Инструктаж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/>
              <a:t>— </a:t>
            </a:r>
            <a:r>
              <a:rPr lang="ru-RU" dirty="0"/>
              <a:t>это стиль, при котором</a:t>
            </a:r>
            <a:r>
              <a:rPr lang="ru-RU" b="1" dirty="0"/>
              <a:t> </a:t>
            </a:r>
            <a:r>
              <a:rPr lang="ru-RU" dirty="0"/>
              <a:t>наставник дает четкие пошаговые указания обучаемому или предлагает ему копировать свои собственные действия. При этом он не объясняет, почему необходимо делать именно </a:t>
            </a:r>
            <a:r>
              <a:rPr lang="ru-RU" dirty="0" smtClean="0"/>
              <a:t>так</a:t>
            </a:r>
          </a:p>
          <a:p>
            <a:pPr lvl="0"/>
            <a:r>
              <a:rPr lang="ru-RU" b="1" i="1" dirty="0"/>
              <a:t> </a:t>
            </a:r>
            <a:r>
              <a:rPr lang="ru-RU" b="1" i="1" dirty="0">
                <a:solidFill>
                  <a:srgbClr val="C00000"/>
                </a:solidFill>
              </a:rPr>
              <a:t>Объяснение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/>
              <a:t>— </a:t>
            </a:r>
            <a:r>
              <a:rPr lang="ru-RU" dirty="0"/>
              <a:t>стиль, при котором наставник показывает, как правильно выполнить ту или иную работу, и подробно объясняет каждый шаг, дает обоснование своим действиям. </a:t>
            </a:r>
            <a:endParaRPr lang="ru-RU" dirty="0" smtClean="0"/>
          </a:p>
          <a:p>
            <a:pPr lvl="0"/>
            <a:r>
              <a:rPr lang="ru-RU" b="1" i="1" dirty="0" smtClean="0">
                <a:solidFill>
                  <a:srgbClr val="C00000"/>
                </a:solidFill>
              </a:rPr>
              <a:t>Развитие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dirty="0"/>
              <a:t>— это</a:t>
            </a:r>
            <a:r>
              <a:rPr lang="ru-RU" b="1" dirty="0"/>
              <a:t> </a:t>
            </a:r>
            <a:r>
              <a:rPr lang="ru-RU" dirty="0"/>
              <a:t>стиль, при котором наставник просто ставит перед обучаемым вопросы и предлагает ему объяснить, что, как и почему он будет делать.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9917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220539"/>
              </p:ext>
            </p:extLst>
          </p:nvPr>
        </p:nvGraphicFramePr>
        <p:xfrm>
          <a:off x="251520" y="260648"/>
          <a:ext cx="8712967" cy="647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8312"/>
                <a:gridCol w="3024336"/>
                <a:gridCol w="2880319"/>
              </a:tblGrid>
              <a:tr h="687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cs typeface="Aharoni" panose="02010803020104030203" pitchFamily="2" charset="-79"/>
                        </a:rPr>
                        <a:t>Метод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cs typeface="Aharoni" panose="02010803020104030203" pitchFamily="2" charset="-79"/>
                        </a:rPr>
                        <a:t>Преимущества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cs typeface="Aharoni" panose="02010803020104030203" pitchFamily="2" charset="-79"/>
                        </a:rPr>
                        <a:t>Ограничения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ctr"/>
                </a:tc>
              </a:tr>
              <a:tr h="5649504">
                <a:tc>
                  <a:txBody>
                    <a:bodyPr/>
                    <a:lstStyle/>
                    <a:p>
                      <a:pPr marL="108000" indent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  <a:cs typeface="Aharoni" panose="02010803020104030203" pitchFamily="2" charset="-79"/>
                        </a:rPr>
                        <a:t>Инструктаж — </a:t>
                      </a:r>
                      <a:r>
                        <a:rPr lang="ru-RU" sz="2800" dirty="0">
                          <a:effectLst/>
                          <a:cs typeface="Aharoni" panose="02010803020104030203" pitchFamily="2" charset="-79"/>
                        </a:rPr>
                        <a:t>четкие указания, предоставление алгоритма действий. Используется в стандартных ситуациях и при форс-мажоре, когда медлить нельзя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0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cs typeface="Aharoni" panose="02010803020104030203" pitchFamily="2" charset="-79"/>
                        </a:rPr>
                        <a:t>Четкость, ясность </a:t>
                      </a:r>
                      <a:r>
                        <a:rPr lang="ru-RU" sz="2400" dirty="0" smtClean="0">
                          <a:effectLst/>
                          <a:cs typeface="Aharoni" panose="02010803020104030203" pitchFamily="2" charset="-79"/>
                        </a:rPr>
                        <a:t>инструкций.</a:t>
                      </a:r>
                      <a:endParaRPr lang="ru-RU" sz="2400" dirty="0">
                        <a:effectLst/>
                        <a:cs typeface="Aharoni" panose="02010803020104030203" pitchFamily="2" charset="-79"/>
                      </a:endParaRPr>
                    </a:p>
                    <a:p>
                      <a:pPr marL="450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cs typeface="Aharoni" panose="02010803020104030203" pitchFamily="2" charset="-79"/>
                        </a:rPr>
                        <a:t> Предсказуемость </a:t>
                      </a:r>
                      <a:r>
                        <a:rPr lang="ru-RU" sz="2400" dirty="0" smtClean="0">
                          <a:effectLst/>
                          <a:cs typeface="Aharoni" panose="02010803020104030203" pitchFamily="2" charset="-79"/>
                        </a:rPr>
                        <a:t>результата.</a:t>
                      </a:r>
                      <a:endParaRPr lang="ru-RU" sz="2400" dirty="0">
                        <a:effectLst/>
                        <a:cs typeface="Aharoni" panose="02010803020104030203" pitchFamily="2" charset="-79"/>
                      </a:endParaRPr>
                    </a:p>
                    <a:p>
                      <a:pPr marL="450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cs typeface="Aharoni" panose="02010803020104030203" pitchFamily="2" charset="-79"/>
                        </a:rPr>
                        <a:t>Быстрота передачи </a:t>
                      </a:r>
                      <a:r>
                        <a:rPr lang="ru-RU" sz="2400" dirty="0" smtClean="0">
                          <a:effectLst/>
                          <a:cs typeface="Aharoni" panose="02010803020104030203" pitchFamily="2" charset="-79"/>
                        </a:rPr>
                        <a:t>информации.</a:t>
                      </a:r>
                      <a:endParaRPr lang="ru-RU" sz="2400" dirty="0">
                        <a:effectLst/>
                        <a:cs typeface="Aharoni" panose="02010803020104030203" pitchFamily="2" charset="-79"/>
                      </a:endParaRPr>
                    </a:p>
                    <a:p>
                      <a:pPr marL="450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  <a:cs typeface="Aharoni" panose="02010803020104030203" pitchFamily="2" charset="-79"/>
                        </a:rPr>
                        <a:t>Возможность легко проверить по пунктам, как понял задачу </a:t>
                      </a:r>
                      <a:r>
                        <a:rPr lang="ru-RU" sz="2400" dirty="0" smtClean="0">
                          <a:effectLst/>
                          <a:cs typeface="Aharoni" panose="02010803020104030203" pitchFamily="2" charset="-79"/>
                        </a:rPr>
                        <a:t>обучаемый.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50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  <a:cs typeface="Aharoni" panose="02010803020104030203" pitchFamily="2" charset="-79"/>
                        </a:rPr>
                        <a:t>Давление </a:t>
                      </a:r>
                      <a:r>
                        <a:rPr lang="ru-RU" sz="2000">
                          <a:effectLst/>
                          <a:cs typeface="Aharoni" panose="02010803020104030203" pitchFamily="2" charset="-79"/>
                        </a:rPr>
                        <a:t>на </a:t>
                      </a:r>
                      <a:r>
                        <a:rPr lang="ru-RU" sz="2000" smtClean="0">
                          <a:effectLst/>
                          <a:cs typeface="Aharoni" panose="02010803020104030203" pitchFamily="2" charset="-79"/>
                        </a:rPr>
                        <a:t>обучаемого.</a:t>
                      </a:r>
                      <a:endParaRPr lang="ru-RU" sz="2000" dirty="0">
                        <a:effectLst/>
                        <a:cs typeface="Aharoni" panose="02010803020104030203" pitchFamily="2" charset="-79"/>
                      </a:endParaRPr>
                    </a:p>
                    <a:p>
                      <a:pPr marL="450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  <a:cs typeface="Aharoni" panose="02010803020104030203" pitchFamily="2" charset="-79"/>
                        </a:rPr>
                        <a:t>Низкая мотивация обучаемого, т.к. его мнения не спрашивают</a:t>
                      </a:r>
                    </a:p>
                    <a:p>
                      <a:pPr marL="450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  <a:cs typeface="Aharoni" panose="02010803020104030203" pitchFamily="2" charset="-79"/>
                        </a:rPr>
                        <a:t>Невозможность для обучаемого правильно действовать в нестандартных ситуациях</a:t>
                      </a:r>
                    </a:p>
                    <a:p>
                      <a:pPr marL="450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  <a:cs typeface="Aharoni" panose="02010803020104030203" pitchFamily="2" charset="-79"/>
                        </a:rPr>
                        <a:t>Необходимость составлять </a:t>
                      </a:r>
                      <a:r>
                        <a:rPr lang="ru-RU" sz="2000" dirty="0" err="1">
                          <a:effectLst/>
                          <a:cs typeface="Aharoni" panose="02010803020104030203" pitchFamily="2" charset="-79"/>
                        </a:rPr>
                        <a:t>алгортим</a:t>
                      </a:r>
                      <a:r>
                        <a:rPr lang="ru-RU" sz="2000" dirty="0">
                          <a:effectLst/>
                          <a:cs typeface="Aharoni" panose="02010803020104030203" pitchFamily="2" charset="-79"/>
                        </a:rPr>
                        <a:t> на каждую ситуацию</a:t>
                      </a:r>
                    </a:p>
                    <a:p>
                      <a:pPr marL="450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>
                          <a:effectLst/>
                          <a:cs typeface="Aharoni" panose="02010803020104030203" pitchFamily="2" charset="-79"/>
                        </a:rPr>
                        <a:t> </a:t>
                      </a:r>
                      <a:r>
                        <a:rPr lang="ru-RU" sz="2000" smtClean="0">
                          <a:effectLst/>
                          <a:cs typeface="Aharoni" panose="02010803020104030203" pitchFamily="2" charset="-79"/>
                        </a:rPr>
                        <a:t>обучаемый перекладывает ответственность </a:t>
                      </a:r>
                      <a:r>
                        <a:rPr lang="ru-RU" sz="2000" dirty="0">
                          <a:effectLst/>
                          <a:cs typeface="Aharoni" panose="02010803020104030203" pitchFamily="2" charset="-79"/>
                        </a:rPr>
                        <a:t>на наставника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125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896544"/>
          </a:xfrm>
        </p:spPr>
        <p:txBody>
          <a:bodyPr>
            <a:normAutofit fontScale="92500" lnSpcReduction="20000"/>
          </a:bodyPr>
          <a:lstStyle/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/>
              <a:t>Наставничество </a:t>
            </a:r>
            <a:r>
              <a:rPr lang="ru-RU" dirty="0"/>
              <a:t>является </a:t>
            </a:r>
            <a:r>
              <a:rPr lang="ru-RU" b="1" i="1" dirty="0">
                <a:solidFill>
                  <a:srgbClr val="C00000"/>
                </a:solidFill>
              </a:rPr>
              <a:t>особым видом трудовой </a:t>
            </a:r>
            <a:r>
              <a:rPr lang="ru-RU" b="1" i="1" dirty="0" smtClean="0">
                <a:solidFill>
                  <a:srgbClr val="C00000"/>
                </a:solidFill>
              </a:rPr>
              <a:t>деятельности,</a:t>
            </a:r>
            <a:r>
              <a:rPr lang="ru-RU" dirty="0" smtClean="0"/>
              <a:t> представляющей собой </a:t>
            </a:r>
            <a:r>
              <a:rPr lang="ru-RU" dirty="0"/>
              <a:t>последовательность целесообразных действий, направленных на </a:t>
            </a:r>
            <a:r>
              <a:rPr lang="ru-RU" b="1" i="1" dirty="0">
                <a:solidFill>
                  <a:srgbClr val="C00000"/>
                </a:solidFill>
              </a:rPr>
              <a:t>успешную адаптацию молодого специалиста и его профессиональное становление</a:t>
            </a:r>
            <a:r>
              <a:rPr lang="ru-RU" dirty="0"/>
              <a:t>. </a:t>
            </a:r>
            <a:endParaRPr lang="ru-RU" dirty="0" smtClean="0"/>
          </a:p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/>
              <a:t>Деятельность </a:t>
            </a:r>
            <a:r>
              <a:rPr lang="ru-RU" dirty="0"/>
              <a:t>наставника </a:t>
            </a:r>
            <a:r>
              <a:rPr lang="ru-RU" dirty="0" smtClean="0"/>
              <a:t>реализуется в виде трех основных функций: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dirty="0" smtClean="0"/>
              <a:t>эталонной,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dirty="0"/>
              <a:t>о</a:t>
            </a:r>
            <a:r>
              <a:rPr lang="ru-RU" dirty="0" smtClean="0"/>
              <a:t>бучающей, </a:t>
            </a:r>
            <a:endParaRPr lang="ru-RU" dirty="0"/>
          </a:p>
          <a:p>
            <a:pPr lvl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dirty="0"/>
              <a:t>к</a:t>
            </a:r>
            <a:r>
              <a:rPr lang="ru-RU" dirty="0" smtClean="0"/>
              <a:t>онтролирующей.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260648"/>
            <a:ext cx="4931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Наставничество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42" y="4293096"/>
            <a:ext cx="3194424" cy="206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290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5374597"/>
              </p:ext>
            </p:extLst>
          </p:nvPr>
        </p:nvGraphicFramePr>
        <p:xfrm>
          <a:off x="323528" y="260648"/>
          <a:ext cx="8640959" cy="6264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6264"/>
                <a:gridCol w="3097434"/>
                <a:gridCol w="3167261"/>
              </a:tblGrid>
              <a:tr h="10427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cs typeface="Aharoni" panose="02010803020104030203" pitchFamily="2" charset="-79"/>
                        </a:rPr>
                        <a:t>Метод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cs typeface="Aharoni" panose="02010803020104030203" pitchFamily="2" charset="-79"/>
                        </a:rPr>
                        <a:t>Преимущества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cs typeface="Aharoni" panose="02010803020104030203" pitchFamily="2" charset="-79"/>
                        </a:rPr>
                        <a:t>Ограничения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ctr"/>
                </a:tc>
              </a:tr>
              <a:tr h="5221959">
                <a:tc>
                  <a:txBody>
                    <a:bodyPr/>
                    <a:lstStyle/>
                    <a:p>
                      <a:pPr marL="1080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Объяснение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ru-RU" sz="2400" dirty="0">
                          <a:solidFill>
                            <a:srgbClr val="FFFF00"/>
                          </a:solidFill>
                          <a:effectLst/>
                        </a:rPr>
                        <a:t>—</a:t>
                      </a:r>
                      <a:r>
                        <a:rPr lang="ru-RU" sz="2400" dirty="0">
                          <a:effectLst/>
                        </a:rPr>
                        <a:t> обоснование каждого шага алгоритма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 Обоснования каждого шага, повышение осознанности деятельности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Повышение мотивации обучаемого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Разделение ответственности между наставником и обучаемым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Увеличение времени, проведенного наставником с обучаемым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 Вероятность того, что обучаемый может уйти от темы, задавать лишние вопросы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Проявление нетерпения обучаемым с завышенной самооценкой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Возможность того, что обучаемый будет оспаривать мнение наставника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1807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86716"/>
              </p:ext>
            </p:extLst>
          </p:nvPr>
        </p:nvGraphicFramePr>
        <p:xfrm>
          <a:off x="323528" y="332656"/>
          <a:ext cx="8568952" cy="5932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280"/>
                <a:gridCol w="3312368"/>
                <a:gridCol w="2736304"/>
              </a:tblGrid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cs typeface="Aharoni" panose="02010803020104030203" pitchFamily="2" charset="-79"/>
                        </a:rPr>
                        <a:t>Метод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cs typeface="Aharoni" panose="02010803020104030203" pitchFamily="2" charset="-79"/>
                        </a:rPr>
                        <a:t>Преимущества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cs typeface="Aharoni" panose="02010803020104030203" pitchFamily="2" charset="-79"/>
                        </a:rPr>
                        <a:t>Ограничения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ctr"/>
                </a:tc>
              </a:tr>
              <a:tr h="5140159">
                <a:tc>
                  <a:txBody>
                    <a:bodyPr/>
                    <a:lstStyle/>
                    <a:p>
                      <a:pPr marL="108000" indent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Развитие</a:t>
                      </a:r>
                      <a:r>
                        <a:rPr lang="ru-RU" sz="2000" dirty="0">
                          <a:effectLst/>
                        </a:rPr>
                        <a:t> — «высший пилотаж». Наставник не дает готовых ответов, он только подталкивает к решению задач, предлагает обучаемому самому додуматься до него.</a:t>
                      </a:r>
                    </a:p>
                    <a:p>
                      <a:pPr marL="108000" indent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Обучаемый должен иметь высокий уровень развития и достаточную мотивацию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 Повышение мотивации благодаря осознанию равноправности общения</a:t>
                      </a: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Понимание обучаемым смысла выполняемых операций</a:t>
                      </a: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Более высокое качество обучения</a:t>
                      </a: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 Большая вероятность появления новых способов действий, новых решений</a:t>
                      </a: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Лучшее взаимопонимание обучаемого и наставника в дальнейшем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Увеличение времени работы наставника</a:t>
                      </a: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Вероятность возникновения стресса из-за ответственности, испуга у обучаемого</a:t>
                      </a: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 Возможный отказ обучаемого от решения задач в случае неудачи, переход на уровень инструктажа</a:t>
                      </a: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Повышение ответственности и риска для наставника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2290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Возможные ошибки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Ошибка 2. </a:t>
            </a:r>
            <a:r>
              <a:rPr lang="ru-RU" dirty="0"/>
              <a:t>Опасно заблуждаться, думая, что если с одним обучаемым был эффективен один прием, то он будет эффективен и с другим.</a:t>
            </a:r>
          </a:p>
          <a:p>
            <a:pPr marL="0" indent="0">
              <a:buNone/>
            </a:pPr>
            <a:r>
              <a:rPr lang="ru-RU" b="1" dirty="0"/>
              <a:t>Правило 2. </a:t>
            </a:r>
            <a:r>
              <a:rPr lang="ru-RU" dirty="0"/>
              <a:t>Стиль общения с обучаемым наставник определяет индивидуально. Профессиональная позиция наставника зависит от уровня обучаемого и ситуации.</a:t>
            </a:r>
          </a:p>
        </p:txBody>
      </p:sp>
    </p:spTree>
    <p:extLst>
      <p:ext uri="{BB962C8B-B14F-4D97-AF65-F5344CB8AC3E}">
        <p14:creationId xmlns:p14="http://schemas.microsoft.com/office/powerpoint/2010/main" val="2861538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Цели работы </a:t>
            </a:r>
            <a:r>
              <a:rPr lang="ru-RU" dirty="0"/>
              <a:t>должны быть:</a:t>
            </a:r>
          </a:p>
          <a:p>
            <a:pPr lvl="0"/>
            <a:r>
              <a:rPr lang="ru-RU" dirty="0"/>
              <a:t>конкретными </a:t>
            </a:r>
          </a:p>
          <a:p>
            <a:pPr lvl="0"/>
            <a:r>
              <a:rPr lang="ru-RU" dirty="0" smtClean="0"/>
              <a:t>измеримыми</a:t>
            </a:r>
            <a:endParaRPr lang="ru-RU" dirty="0"/>
          </a:p>
          <a:p>
            <a:pPr lvl="0"/>
            <a:r>
              <a:rPr lang="ru-RU" dirty="0"/>
              <a:t>достижимыми </a:t>
            </a:r>
          </a:p>
          <a:p>
            <a:pPr lvl="0"/>
            <a:r>
              <a:rPr lang="ru-RU" dirty="0"/>
              <a:t>значимыми </a:t>
            </a:r>
          </a:p>
          <a:p>
            <a:pPr lvl="0"/>
            <a:r>
              <a:rPr lang="ru-RU" dirty="0"/>
              <a:t>соотносимыми с конкретным сроком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Цель — это образ </a:t>
            </a:r>
            <a:r>
              <a:rPr lang="ru-RU" b="1" dirty="0" smtClean="0">
                <a:solidFill>
                  <a:srgbClr val="FF0000"/>
                </a:solidFill>
              </a:rPr>
              <a:t>результата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985" y="1340768"/>
            <a:ext cx="30243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612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Возможные ошибки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ru-RU" b="1" dirty="0"/>
              <a:t>Ошибка 3. </a:t>
            </a:r>
            <a:r>
              <a:rPr lang="ru-RU" dirty="0"/>
              <a:t>Наставник неправильно формулирует цель для обучаемого</a:t>
            </a:r>
          </a:p>
          <a:p>
            <a:r>
              <a:rPr lang="ru-RU" b="1" dirty="0"/>
              <a:t>Правило 3.</a:t>
            </a:r>
            <a:r>
              <a:rPr lang="ru-RU" dirty="0"/>
              <a:t> Соотносите цель с </a:t>
            </a:r>
            <a:r>
              <a:rPr lang="ru-RU" dirty="0" smtClean="0"/>
              <a:t>критериями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10" y="3645024"/>
            <a:ext cx="459922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082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КАК НАПРАВЛЯТЬ ПОДОПЕЧНОГО В ПРОЦЕССЕ ОБУЧЕНИЯ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835930"/>
              </p:ext>
            </p:extLst>
          </p:nvPr>
        </p:nvGraphicFramePr>
        <p:xfrm>
          <a:off x="323528" y="1124745"/>
          <a:ext cx="8640960" cy="5724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4256"/>
                <a:gridCol w="3384376"/>
                <a:gridCol w="2952328"/>
              </a:tblGrid>
              <a:tr h="5429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Этап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Пример вопроса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Польза вопроса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34631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1. Осознание ситуации и имеющихся ресурсов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4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 От кого и чего зависит на данный момент развитие событий?</a:t>
                      </a:r>
                    </a:p>
                    <a:p>
                      <a:pPr marL="414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На что именно, как и в какой степени влияете лично вы?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4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Позволяет обучаемому осознать личную ответственность,</a:t>
                      </a:r>
                    </a:p>
                    <a:p>
                      <a:pPr marL="414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Обозначить зоны своей компетентности.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288483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FF00"/>
                          </a:solidFill>
                          <a:effectLst/>
                        </a:rPr>
                        <a:t>2.Осознание возможностей и препятствий</a:t>
                      </a:r>
                      <a:endParaRPr lang="ru-RU" sz="2000" dirty="0">
                        <a:solidFill>
                          <a:srgbClr val="FFFF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4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Что вы можете сделать, и какие возможны препятствия?</a:t>
                      </a:r>
                    </a:p>
                    <a:p>
                      <a:pPr marL="414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Какие условия были бы идеальны для достижения цели?</a:t>
                      </a:r>
                    </a:p>
                    <a:p>
                      <a:pPr marL="414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Как вы можете повлиять на появление благоприятных и нейтрализацию неблагоприятных условий?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14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Психологическая подготовка к препятствиям.</a:t>
                      </a:r>
                    </a:p>
                    <a:p>
                      <a:pPr marL="414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effectLst/>
                        </a:rPr>
                        <a:t>Обучаемый заранее готовится к тому, как будет справляться с трудностями, если таковые возникнут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0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КАК НАПРАВЛЯТЬ ПОДОПЕЧНОГО В ПРОЦЕССЕ ОБУЧЕНИЯ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0320316"/>
              </p:ext>
            </p:extLst>
          </p:nvPr>
        </p:nvGraphicFramePr>
        <p:xfrm>
          <a:off x="179510" y="692696"/>
          <a:ext cx="8856985" cy="6062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5934"/>
                <a:gridCol w="3296478"/>
                <a:gridCol w="3244573"/>
              </a:tblGrid>
              <a:tr h="576065">
                <a:tc>
                  <a:txBody>
                    <a:bodyPr/>
                    <a:lstStyle/>
                    <a:p>
                      <a:pPr marL="108000" indent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Этап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000" indent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Пример вопроса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000" indent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Польза вопроса</a:t>
                      </a:r>
                      <a:endParaRPr lang="ru-RU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838242">
                <a:tc>
                  <a:txBody>
                    <a:bodyPr/>
                    <a:lstStyle/>
                    <a:p>
                      <a:pPr marL="107950" indent="157163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FFFF00"/>
                          </a:solidFill>
                          <a:effectLst/>
                        </a:rPr>
                        <a:t>3. Разработка плана действий</a:t>
                      </a:r>
                      <a:endParaRPr lang="ru-RU" sz="2400" dirty="0">
                        <a:solidFill>
                          <a:srgbClr val="FFFF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</a:rPr>
                        <a:t>Что когда, кому и в какой последовательности следует делать для реализации намеченного?</a:t>
                      </a: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</a:rPr>
                        <a:t>Для достижения цели: что нужно делать обязательно, что желательно, а без чего можно обойтись?</a:t>
                      </a: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</a:rPr>
                        <a:t>Кто будет отвечать за каждый этап?</a:t>
                      </a: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</a:rPr>
                        <a:t> Когда должны быть реализованы действия на каждом этапе?</a:t>
                      </a: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</a:rPr>
                        <a:t>Какие дополнительные средства и помощь понадобятся на каждом этапе?</a:t>
                      </a: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</a:rPr>
                        <a:t> Что будет свидетельствовать о возможности продвижения на следующий этап?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</a:rPr>
                        <a:t>Обучаемый учится отделять значимые критерии от </a:t>
                      </a:r>
                      <a:r>
                        <a:rPr lang="ru-RU" sz="1800" dirty="0" smtClean="0">
                          <a:effectLst/>
                        </a:rPr>
                        <a:t>незначимых.</a:t>
                      </a:r>
                      <a:endParaRPr lang="ru-RU" sz="1800" dirty="0">
                        <a:effectLst/>
                      </a:endParaRP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</a:rPr>
                        <a:t>Планировать работу и </a:t>
                      </a:r>
                      <a:r>
                        <a:rPr lang="ru-RU" sz="1800" dirty="0" smtClean="0">
                          <a:effectLst/>
                        </a:rPr>
                        <a:t>время.</a:t>
                      </a:r>
                      <a:endParaRPr lang="ru-RU" sz="1800" dirty="0">
                        <a:effectLst/>
                      </a:endParaRP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800" dirty="0">
                          <a:effectLst/>
                        </a:rPr>
                        <a:t>Самостоятельно определять уровень своего мастерства (т.е. понимать, сколько времени ему понадобится для завершения работы</a:t>
                      </a:r>
                      <a:r>
                        <a:rPr lang="ru-RU" sz="1800" dirty="0" smtClean="0">
                          <a:effectLst/>
                        </a:rPr>
                        <a:t>).</a:t>
                      </a:r>
                      <a:endParaRPr lang="ru-RU" sz="1800" dirty="0">
                        <a:effectLst/>
                      </a:endParaRP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800" dirty="0" smtClean="0">
                          <a:effectLst/>
                        </a:rPr>
                        <a:t>Формируется</a:t>
                      </a:r>
                      <a:r>
                        <a:rPr lang="ru-RU" sz="1800" baseline="0" dirty="0" smtClean="0">
                          <a:effectLst/>
                        </a:rPr>
                        <a:t> способность р</a:t>
                      </a:r>
                      <a:r>
                        <a:rPr lang="ru-RU" sz="1800" dirty="0" smtClean="0">
                          <a:effectLst/>
                        </a:rPr>
                        <a:t>аботать </a:t>
                      </a:r>
                      <a:r>
                        <a:rPr lang="ru-RU" sz="1800" dirty="0">
                          <a:effectLst/>
                        </a:rPr>
                        <a:t>в </a:t>
                      </a:r>
                      <a:r>
                        <a:rPr lang="ru-RU" sz="1800" dirty="0" smtClean="0">
                          <a:effectLst/>
                        </a:rPr>
                        <a:t>команде.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170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КАК НАПРАВЛЯТЬ ПОДОПЕЧНОГО В ПРОЦЕССЕ ОБУЧЕНИЯ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525629"/>
              </p:ext>
            </p:extLst>
          </p:nvPr>
        </p:nvGraphicFramePr>
        <p:xfrm>
          <a:off x="251521" y="908720"/>
          <a:ext cx="8568951" cy="56166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5763"/>
                <a:gridCol w="3033257"/>
                <a:gridCol w="2729931"/>
              </a:tblGrid>
              <a:tr h="903852">
                <a:tc>
                  <a:txBody>
                    <a:bodyPr/>
                    <a:lstStyle/>
                    <a:p>
                      <a:pPr marL="108000" indent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Этап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8000" indent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Пример вопроса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8000" indent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Польза вопроса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712772">
                <a:tc>
                  <a:txBody>
                    <a:bodyPr/>
                    <a:lstStyle/>
                    <a:p>
                      <a:pPr marL="107950" indent="246063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2400" dirty="0">
                          <a:solidFill>
                            <a:srgbClr val="FFFF00"/>
                          </a:solidFill>
                          <a:effectLst/>
                        </a:rPr>
                        <a:t>4.Окончательная проработка</a:t>
                      </a:r>
                      <a:endParaRPr lang="ru-RU" sz="2400" dirty="0">
                        <a:solidFill>
                          <a:srgbClr val="FFFF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</a:rPr>
                        <a:t>Что еще требует дополнительного уточнения?</a:t>
                      </a: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</a:rPr>
                        <a:t>Какие существуют варианты?</a:t>
                      </a:r>
                    </a:p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</a:rPr>
                        <a:t>В чем могут состоять принципиально отличные подходы к задаче?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000" lvl="0" indent="4572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q"/>
                        <a:tabLst>
                          <a:tab pos="457200" algn="l"/>
                        </a:tabLst>
                      </a:pPr>
                      <a:r>
                        <a:rPr lang="ru-RU" sz="2400" dirty="0">
                          <a:effectLst/>
                        </a:rPr>
                        <a:t>Обучаемый учится творческому подходу к решению любой задачи</a:t>
                      </a:r>
                      <a:endParaRPr lang="ru-RU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3165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043" y="260648"/>
            <a:ext cx="6822758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Возможные ошибки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Ошибка 4.</a:t>
            </a:r>
            <a:r>
              <a:rPr lang="ru-RU" i="1" dirty="0"/>
              <a:t> </a:t>
            </a:r>
            <a:r>
              <a:rPr lang="ru-RU" dirty="0"/>
              <a:t>Поставив задачу,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наставник </a:t>
            </a:r>
            <a:r>
              <a:rPr lang="ru-RU" dirty="0"/>
              <a:t>забывает проверить,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насколько </a:t>
            </a:r>
            <a:r>
              <a:rPr lang="ru-RU" dirty="0"/>
              <a:t>понял ее обучаемый и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достаточно </a:t>
            </a:r>
            <a:r>
              <a:rPr lang="ru-RU" dirty="0"/>
              <a:t>ли у него ресурсов для ее решения.</a:t>
            </a:r>
          </a:p>
          <a:p>
            <a:pPr marL="0" indent="0">
              <a:buNone/>
            </a:pPr>
            <a:r>
              <a:rPr lang="ru-RU" b="1" dirty="0"/>
              <a:t>Правило 4. </a:t>
            </a:r>
            <a:r>
              <a:rPr lang="ru-RU" dirty="0"/>
              <a:t>Используйте как </a:t>
            </a:r>
            <a:r>
              <a:rPr lang="ru-RU" dirty="0" smtClean="0"/>
              <a:t>минимум </a:t>
            </a:r>
            <a:r>
              <a:rPr lang="ru-RU" dirty="0"/>
              <a:t>три развивающих вопроса после постановки задачи. Узнайте, каким образом обучаемый собирается ее </a:t>
            </a:r>
            <a:r>
              <a:rPr lang="ru-RU" dirty="0" smtClean="0"/>
              <a:t>решать.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198022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299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ОБРАТНАЯ СВЯЗЬ КАК ИНСТРУМЕНТ РАЗВИТИЯ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Обратная связь — это методика бесконфликтной критики, направленной на то, чтобы собеседник сам захотел изменять свое поведение.</a:t>
            </a:r>
          </a:p>
          <a:p>
            <a:pPr marL="0" indent="0">
              <a:buNone/>
            </a:pPr>
            <a:r>
              <a:rPr lang="ru-RU" dirty="0" smtClean="0"/>
              <a:t>Выделяют </a:t>
            </a:r>
            <a:r>
              <a:rPr lang="ru-RU" b="1" dirty="0"/>
              <a:t>три этапа обратной </a:t>
            </a:r>
            <a:r>
              <a:rPr lang="ru-RU" dirty="0"/>
              <a:t>связи:</a:t>
            </a:r>
          </a:p>
          <a:p>
            <a:pPr marL="0" indent="541338">
              <a:buNone/>
            </a:pPr>
            <a:r>
              <a:rPr lang="ru-RU" dirty="0"/>
              <a:t>1) описание ситуации, о которой предоставляется обратная </a:t>
            </a:r>
            <a:r>
              <a:rPr lang="ru-RU" dirty="0" smtClean="0"/>
              <a:t>связь;</a:t>
            </a:r>
            <a:endParaRPr lang="ru-RU" dirty="0"/>
          </a:p>
          <a:p>
            <a:pPr marL="0" indent="541338">
              <a:buNone/>
            </a:pPr>
            <a:r>
              <a:rPr lang="ru-RU" dirty="0"/>
              <a:t>2) описание своего отношения к этой ситуации и ее </a:t>
            </a:r>
            <a:r>
              <a:rPr lang="ru-RU" dirty="0" smtClean="0"/>
              <a:t>последствий;</a:t>
            </a:r>
            <a:endParaRPr lang="ru-RU" dirty="0"/>
          </a:p>
          <a:p>
            <a:pPr marL="0" indent="541338">
              <a:buNone/>
            </a:pPr>
            <a:r>
              <a:rPr lang="ru-RU" dirty="0"/>
              <a:t>3) пожелания по поводу дальнейших результатов действий собеседника в аналогичных ситуациях, способы повышения эффективности работы.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841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Структура 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профессионально </a:t>
            </a:r>
            <a:r>
              <a:rPr lang="ru-RU" sz="3200" b="1" dirty="0">
                <a:solidFill>
                  <a:srgbClr val="FF0000"/>
                </a:solidFill>
              </a:rPr>
              <a:t>важных качеств </a:t>
            </a:r>
            <a:r>
              <a:rPr lang="ru-RU" sz="3200" b="1" dirty="0" smtClean="0">
                <a:solidFill>
                  <a:srgbClr val="FF0000"/>
                </a:solidFill>
              </a:rPr>
              <a:t>наставника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организаторский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/>
              <a:t>(организаторские способности, лидерство, ответственность, ориентация на служение, креативность),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регуляторный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/>
              <a:t>(моральная нормативность, поведенческая регуляция, отсутствие склонности к риску),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мотивационный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/>
              <a:t>(мотивация достижения, ориентация на стабильность места работы),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эмоционально-волевой</a:t>
            </a:r>
            <a:r>
              <a:rPr lang="ru-RU" dirty="0" smtClean="0"/>
              <a:t> </a:t>
            </a:r>
            <a:r>
              <a:rPr lang="ru-RU" dirty="0"/>
              <a:t>(эмоционально-волевая устойчивость, адаптационный потенциал), 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социально-перцептивный </a:t>
            </a:r>
            <a:r>
              <a:rPr lang="ru-RU" dirty="0"/>
              <a:t>(</a:t>
            </a:r>
            <a:r>
              <a:rPr lang="ru-RU" dirty="0" err="1"/>
              <a:t>эмпатия</a:t>
            </a:r>
            <a:r>
              <a:rPr lang="ru-RU" dirty="0"/>
              <a:t>, социальная </a:t>
            </a:r>
            <a:r>
              <a:rPr lang="ru-RU" dirty="0" smtClean="0"/>
              <a:t>чувствительность</a:t>
            </a:r>
            <a:r>
              <a:rPr lang="ru-RU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517394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Принципы обратной связи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sz="3600" b="1" i="1" dirty="0" smtClean="0">
                <a:solidFill>
                  <a:srgbClr val="C00000"/>
                </a:solidFill>
              </a:rPr>
              <a:t>Сбалансированность</a:t>
            </a:r>
            <a:r>
              <a:rPr lang="ru-RU" sz="3600" b="1" i="1" dirty="0">
                <a:solidFill>
                  <a:srgbClr val="C00000"/>
                </a:solidFill>
              </a:rPr>
              <a:t>, позитивная </a:t>
            </a:r>
            <a:r>
              <a:rPr lang="ru-RU" sz="3600" b="1" i="1" dirty="0" smtClean="0">
                <a:solidFill>
                  <a:srgbClr val="C00000"/>
                </a:solidFill>
              </a:rPr>
              <a:t>направленность</a:t>
            </a:r>
          </a:p>
          <a:p>
            <a:pPr marL="0" indent="0">
              <a:buNone/>
            </a:pPr>
            <a:endParaRPr lang="ru-RU" sz="1400" b="1" i="1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Обучаемый должен почувствовать, что обратная связь помогает </a:t>
            </a:r>
            <a:r>
              <a:rPr lang="ru-RU" dirty="0" smtClean="0"/>
              <a:t>ему. </a:t>
            </a:r>
            <a:r>
              <a:rPr lang="ru-RU" dirty="0"/>
              <a:t>Если она будет слишком критичной, он может внутренне отвергнуть ее, если слишком хвалебной, то это может быть воспринято как опека, что тоже может вызывать отторжение.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Обратная связь должна сочетать в себе описание положительных моментов и «точек роста» для обучаемого. Соблюдения баланса состоит в том, чтобы сделать обратную связь приемлемой для обучаемого, воодушевить его на профессиональный и личностный рост.</a:t>
            </a:r>
          </a:p>
        </p:txBody>
      </p:sp>
    </p:spTree>
    <p:extLst>
      <p:ext uri="{BB962C8B-B14F-4D97-AF65-F5344CB8AC3E}">
        <p14:creationId xmlns:p14="http://schemas.microsoft.com/office/powerpoint/2010/main" val="2050109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b="1" dirty="0"/>
              <a:t>Принципы обратной связи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100" b="1" i="1" dirty="0">
                <a:solidFill>
                  <a:srgbClr val="C00000"/>
                </a:solidFill>
              </a:rPr>
              <a:t>2. Конкретность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Обратная связь — это не дискуссия о том, сказал или не сказал обучаемый что-либо, сделал или не сделал. Наставник всегда должен обращаться к конкретному факту или действию. Избегайте обобщающих фраз типа «вы всегда…», «вы склонны…» и др.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Обратная связь касается того, </a:t>
            </a:r>
            <a:r>
              <a:rPr lang="ru-RU" i="1" dirty="0"/>
              <a:t>что</a:t>
            </a:r>
            <a:r>
              <a:rPr lang="ru-RU" dirty="0"/>
              <a:t> было сказано, сделано и </a:t>
            </a:r>
            <a:r>
              <a:rPr lang="ru-RU" i="1" dirty="0"/>
              <a:t>как</a:t>
            </a:r>
            <a:r>
              <a:rPr lang="ru-RU" dirty="0"/>
              <a:t>, но не </a:t>
            </a:r>
            <a:r>
              <a:rPr lang="ru-RU" i="1" dirty="0"/>
              <a:t>почему</a:t>
            </a:r>
            <a:r>
              <a:rPr lang="ru-RU" dirty="0"/>
              <a:t>. Догадки о чьих-то мотивах привносят атмосферу недоверия и враждебности в беседу. Пример конкретного отзыва: «Вы вчера провели исследование по методу АВС, а я просил по принципу градиента».</a:t>
            </a:r>
          </a:p>
        </p:txBody>
      </p:sp>
    </p:spTree>
    <p:extLst>
      <p:ext uri="{BB962C8B-B14F-4D97-AF65-F5344CB8AC3E}">
        <p14:creationId xmlns:p14="http://schemas.microsoft.com/office/powerpoint/2010/main" val="1691118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Принципы обратной связи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4600" b="1" i="1" dirty="0">
                <a:solidFill>
                  <a:srgbClr val="C00000"/>
                </a:solidFill>
              </a:rPr>
              <a:t>3. Направленность на поведение, </a:t>
            </a:r>
            <a:r>
              <a:rPr lang="ru-RU" sz="4600" b="1" i="1" dirty="0" err="1">
                <a:solidFill>
                  <a:srgbClr val="C00000"/>
                </a:solidFill>
              </a:rPr>
              <a:t>безоценочность</a:t>
            </a:r>
            <a:endParaRPr lang="ru-RU" sz="4600" b="1" i="1" dirty="0">
              <a:solidFill>
                <a:srgbClr val="C00000"/>
              </a:solidFill>
            </a:endParaRPr>
          </a:p>
          <a:p>
            <a:pPr marL="0" indent="354013">
              <a:buNone/>
            </a:pPr>
            <a:r>
              <a:rPr lang="ru-RU" dirty="0"/>
              <a:t>Предоставляя</a:t>
            </a:r>
            <a:r>
              <a:rPr lang="ru-RU" i="1" dirty="0"/>
              <a:t> </a:t>
            </a:r>
            <a:r>
              <a:rPr lang="ru-RU" dirty="0"/>
              <a:t>обратную связь, следует концентрировать внимание на поведении, а не на личности как таковой. </a:t>
            </a:r>
            <a:endParaRPr lang="ru-RU" dirty="0" smtClean="0"/>
          </a:p>
          <a:p>
            <a:pPr marL="0" indent="354013">
              <a:buNone/>
            </a:pPr>
            <a:r>
              <a:rPr lang="ru-RU" dirty="0" smtClean="0"/>
              <a:t>Мы </a:t>
            </a:r>
            <a:r>
              <a:rPr lang="ru-RU" dirty="0"/>
              <a:t>можем сказать кому-то, что он «говорил больше всех остальных во время собрания», вместо того чтобы сказать «ты излишне болтлив». </a:t>
            </a:r>
            <a:endParaRPr lang="ru-RU" dirty="0" smtClean="0"/>
          </a:p>
          <a:p>
            <a:pPr marL="0" indent="354013">
              <a:buNone/>
            </a:pPr>
            <a:r>
              <a:rPr lang="ru-RU" i="1" dirty="0" smtClean="0">
                <a:solidFill>
                  <a:srgbClr val="C00000"/>
                </a:solidFill>
              </a:rPr>
              <a:t>Важно! </a:t>
            </a:r>
            <a:r>
              <a:rPr lang="ru-RU" dirty="0" smtClean="0"/>
              <a:t>включить </a:t>
            </a:r>
            <a:r>
              <a:rPr lang="ru-RU" dirty="0"/>
              <a:t>обучаемого в процесс, а не выключить его критикой.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217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Принципы обратной связи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600" b="1" i="1" dirty="0">
                <a:solidFill>
                  <a:srgbClr val="C00000"/>
                </a:solidFill>
              </a:rPr>
              <a:t>4. Своевременность</a:t>
            </a:r>
          </a:p>
          <a:p>
            <a:pPr marL="0" indent="354013">
              <a:buNone/>
            </a:pPr>
            <a:r>
              <a:rPr lang="ru-RU" dirty="0"/>
              <a:t>«Дорога ложка к обеду». Принцип положительного подкрепления — один из ключевых в обучении, и вовремя предоставить обратную связь — это лучшее, что может сделать наставник: «Сегодня ты сделал всю работу на отлично». </a:t>
            </a:r>
            <a:endParaRPr lang="ru-RU" dirty="0" smtClean="0"/>
          </a:p>
          <a:p>
            <a:pPr marL="0" indent="0">
              <a:buNone/>
            </a:pPr>
            <a:r>
              <a:rPr lang="ru-RU" sz="4600" b="1" i="1" dirty="0" smtClean="0">
                <a:solidFill>
                  <a:srgbClr val="C00000"/>
                </a:solidFill>
              </a:rPr>
              <a:t>5</a:t>
            </a:r>
            <a:r>
              <a:rPr lang="ru-RU" sz="4600" b="1" i="1" dirty="0">
                <a:solidFill>
                  <a:srgbClr val="C00000"/>
                </a:solidFill>
              </a:rPr>
              <a:t>. Активность</a:t>
            </a:r>
          </a:p>
          <a:p>
            <a:pPr marL="0" indent="354013">
              <a:buNone/>
            </a:pPr>
            <a:r>
              <a:rPr lang="ru-RU" dirty="0"/>
              <a:t>Лучше всего человек обучается, когда сам отвечает на поставленные вопросы. Дайте ему шанс исправить ошибки самостоятельно: «Как ты думаешь, на сколько ты сделал свою работу, на 100%? А что можно было бы здесь сделать по-другому? Есть какие-то варианты</a:t>
            </a:r>
            <a:r>
              <a:rPr lang="ru-RU" dirty="0" smtClean="0"/>
              <a:t>?»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171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2084" y="188640"/>
            <a:ext cx="577098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Возможные ошибки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86327"/>
            <a:ext cx="5760640" cy="557167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Ошибка 5.</a:t>
            </a:r>
            <a:r>
              <a:rPr lang="ru-RU" i="1" dirty="0"/>
              <a:t> </a:t>
            </a:r>
            <a:r>
              <a:rPr lang="ru-RU" dirty="0"/>
              <a:t>В лучшем случае наставник не дает обратной связи обучаемому, в худшем критикует его.</a:t>
            </a:r>
          </a:p>
          <a:p>
            <a:pPr marL="0" indent="0">
              <a:buNone/>
            </a:pPr>
            <a:r>
              <a:rPr lang="ru-RU" b="1" dirty="0"/>
              <a:t>Правило 5.</a:t>
            </a:r>
            <a:r>
              <a:rPr lang="ru-RU" b="1" i="1" dirty="0"/>
              <a:t> </a:t>
            </a:r>
            <a:r>
              <a:rPr lang="ru-RU" dirty="0"/>
              <a:t>Прежде чем высказать свое отношение к результатам деятельности обучаемого, вспомните принципы обратной связи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Критикуя, мы заставляем человека либо защищаться, проявляя агрессию, либо оправдываться, либо испытывать чувство вины. Ни к каким конструктивным действиям критика не приводит.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58" y="2492896"/>
            <a:ext cx="274335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328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6624736" cy="5678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</a:rPr>
              <a:t>Принцип обратной связи </a:t>
            </a:r>
            <a:r>
              <a:rPr lang="ru-RU" b="1" dirty="0">
                <a:solidFill>
                  <a:srgbClr val="FF0000"/>
                </a:solidFill>
              </a:rPr>
              <a:t>— 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это </a:t>
            </a:r>
            <a:r>
              <a:rPr lang="ru-RU" dirty="0"/>
              <a:t>универсальный инструмент развития. </a:t>
            </a:r>
            <a:endParaRPr lang="ru-RU" dirty="0" smtClean="0"/>
          </a:p>
          <a:p>
            <a:pPr marL="0" indent="541338">
              <a:buNone/>
            </a:pPr>
            <a:r>
              <a:rPr lang="ru-RU" dirty="0" smtClean="0"/>
              <a:t>Обратную </a:t>
            </a:r>
            <a:r>
              <a:rPr lang="ru-RU" dirty="0"/>
              <a:t>связь и можно давать </a:t>
            </a:r>
            <a:r>
              <a:rPr lang="ru-RU" dirty="0" smtClean="0"/>
              <a:t>и наставнику</a:t>
            </a:r>
            <a:r>
              <a:rPr lang="ru-RU" dirty="0"/>
              <a:t>. Все мы в жизни являемся наставниками друг для друга, и все </a:t>
            </a:r>
            <a:r>
              <a:rPr lang="ru-RU" dirty="0" smtClean="0"/>
              <a:t>вышеперечисленные </a:t>
            </a:r>
            <a:r>
              <a:rPr lang="ru-RU" dirty="0"/>
              <a:t>приемы работают в любой ситуации обучения и развития.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27259"/>
            <a:ext cx="185092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900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6491064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Рекомендации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Старайтесь </a:t>
            </a:r>
            <a:r>
              <a:rPr lang="ru-RU" dirty="0"/>
              <a:t>создать </a:t>
            </a:r>
            <a:r>
              <a:rPr lang="ru-RU" b="1" dirty="0" smtClean="0"/>
              <a:t>доверительные</a:t>
            </a:r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b="1" dirty="0"/>
              <a:t>отношения</a:t>
            </a:r>
            <a:r>
              <a:rPr lang="ru-RU" dirty="0"/>
              <a:t> с партнером. </a:t>
            </a:r>
          </a:p>
          <a:p>
            <a:pPr marL="0" indent="0">
              <a:buNone/>
            </a:pPr>
            <a:r>
              <a:rPr lang="ru-RU" dirty="0"/>
              <a:t>2. Эффективнее </a:t>
            </a:r>
            <a:r>
              <a:rPr lang="ru-RU" b="1" dirty="0"/>
              <a:t>работать «тет-а-тет».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3</a:t>
            </a:r>
            <a:r>
              <a:rPr lang="ru-RU" dirty="0"/>
              <a:t>. </a:t>
            </a:r>
            <a:r>
              <a:rPr lang="ru-RU" b="1" dirty="0"/>
              <a:t>Правильная мотивация</a:t>
            </a:r>
            <a:r>
              <a:rPr lang="ru-RU" dirty="0"/>
              <a:t>. Покажите обучаемому, насколько эффективно саморазвитие, объясните, что он учится для самого себя, для самосовершенствования. Научите его получать обратную связь от окружающих его людей, извлекать уроки из собственного опыта.</a:t>
            </a:r>
          </a:p>
          <a:p>
            <a:pPr marL="0" indent="0">
              <a:buNone/>
            </a:pPr>
            <a:r>
              <a:rPr lang="ru-RU" dirty="0"/>
              <a:t>4. Научите его </a:t>
            </a:r>
            <a:r>
              <a:rPr lang="ru-RU" b="1" dirty="0"/>
              <a:t>использовать все возможности для развития</a:t>
            </a:r>
            <a:r>
              <a:rPr lang="ru-RU" dirty="0"/>
              <a:t> и роста. </a:t>
            </a:r>
          </a:p>
          <a:p>
            <a:pPr marL="0" indent="0">
              <a:buNone/>
            </a:pPr>
            <a:r>
              <a:rPr lang="ru-RU" dirty="0"/>
              <a:t>5. </a:t>
            </a:r>
            <a:r>
              <a:rPr lang="ru-RU" b="1" dirty="0"/>
              <a:t>Эффективная система поддержки.</a:t>
            </a:r>
            <a:r>
              <a:rPr lang="ru-RU" dirty="0"/>
              <a:t> Подкрепляйте успехи обучаемого, поддерживайте упорство и желание получать новые знания и умения.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64704"/>
            <a:ext cx="2302613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391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Основная модель обучения в </a:t>
            </a:r>
            <a:r>
              <a:rPr lang="ru-RU" sz="3200" b="1" dirty="0" smtClean="0"/>
              <a:t>наставничестве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000" b="1" u="sng" dirty="0" smtClean="0">
                <a:solidFill>
                  <a:srgbClr val="FF0000"/>
                </a:solidFill>
              </a:rPr>
              <a:t>«</a:t>
            </a:r>
            <a:r>
              <a:rPr lang="ru-RU" sz="4000" b="1" u="sng" dirty="0">
                <a:solidFill>
                  <a:srgbClr val="FF0000"/>
                </a:solidFill>
              </a:rPr>
              <a:t>Расскажи – Покажи – Сделай</a:t>
            </a:r>
            <a:r>
              <a:rPr lang="ru-RU" sz="4000" b="1" u="sng" dirty="0" smtClean="0">
                <a:solidFill>
                  <a:srgbClr val="FF0000"/>
                </a:solidFill>
              </a:rPr>
              <a:t>»</a:t>
            </a:r>
            <a:endParaRPr lang="ru-RU" sz="40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08920"/>
            <a:ext cx="489472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607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Модели обучения в наставничестве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РАССКАЖИ. </a:t>
            </a:r>
            <a:r>
              <a:rPr lang="ru-RU" dirty="0"/>
              <a:t>Наставник объясняет задание обучаемому, предварительно распределив его по шагам. Большие задания разбиваются на несколько частей и проводятся отдельными сессиями. Наставник задает вопросы сотруднику, чтобы удостовериться, что он усвоил информацию. Сотрудник своими словами пересказывает содержание задания. </a:t>
            </a:r>
          </a:p>
          <a:p>
            <a:endParaRPr lang="ru-RU" dirty="0"/>
          </a:p>
          <a:p>
            <a:r>
              <a:rPr lang="ru-RU" dirty="0" smtClean="0"/>
              <a:t>ПОКАЖИ. </a:t>
            </a:r>
            <a:r>
              <a:rPr lang="ru-RU" dirty="0"/>
              <a:t>Наставник показывает, как нужно выполнять задание, комментируя по ходу дела, какой шаг он выполняет. По окончании он спрашивает, все ли было понятно. </a:t>
            </a:r>
          </a:p>
          <a:p>
            <a:endParaRPr lang="ru-RU" dirty="0"/>
          </a:p>
          <a:p>
            <a:r>
              <a:rPr lang="ru-RU" dirty="0" smtClean="0"/>
              <a:t>СДЕЛАЙ. </a:t>
            </a:r>
            <a:r>
              <a:rPr lang="ru-RU" dirty="0"/>
              <a:t>Сотрудник сам выполняет задание. Наставник может попросить сотрудника сделать тот или иной шаг заново, если он не удовлетворен качеством выполнения работы. По окончании наставник дает обратную связь сотруднику и договаривается с ним, по каким критериям будут оцениваться полученные навыки.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909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0"/>
            <a:ext cx="6491064" cy="1143000"/>
          </a:xfrm>
        </p:spPr>
        <p:txBody>
          <a:bodyPr/>
          <a:lstStyle/>
          <a:p>
            <a:r>
              <a:rPr lang="ru-RU" dirty="0" smtClean="0"/>
              <a:t>Гуру и его последователь</a:t>
            </a:r>
            <a:endParaRPr lang="ru-RU" dirty="0"/>
          </a:p>
        </p:txBody>
      </p:sp>
      <p:pic>
        <p:nvPicPr>
          <p:cNvPr id="4" name="Объект 3" descr="http://hrm.ru/hrm_old.nsf/0/23cdf4d89837aa67c325733f00482351/Content/1.668?OpenElement&amp;FieldElemFormat=gif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t="10489" r="1248"/>
          <a:stretch/>
        </p:blipFill>
        <p:spPr bwMode="auto">
          <a:xfrm>
            <a:off x="320297" y="1844824"/>
            <a:ext cx="122736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4584" y="1124744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7788" indent="265113"/>
            <a:r>
              <a:rPr lang="ru-RU" sz="2400" dirty="0" smtClean="0"/>
              <a:t>Обучаемому необходимо только наблюдать, запоминать, стараться подражать. </a:t>
            </a:r>
          </a:p>
          <a:p>
            <a:pPr marL="1347788" indent="265113"/>
            <a:r>
              <a:rPr lang="ru-RU" sz="2400" dirty="0" smtClean="0"/>
              <a:t>Гуру ничего не объясняют и не «разжевывают», просто позволяют наблюдать за своей работой. </a:t>
            </a:r>
          </a:p>
          <a:p>
            <a:pPr marL="1347788" indent="265113"/>
            <a:r>
              <a:rPr lang="ru-RU" sz="2400" dirty="0" smtClean="0"/>
              <a:t>Гуру чаще «раздают подзатыльники», чем признают успехи </a:t>
            </a:r>
          </a:p>
          <a:p>
            <a:pPr marL="1347788" indent="265113"/>
            <a:r>
              <a:rPr lang="ru-RU" sz="2400" dirty="0" smtClean="0"/>
              <a:t>Последователей (не провоцируют гордыню!). </a:t>
            </a:r>
          </a:p>
          <a:p>
            <a:pPr marL="1347788" indent="265113"/>
            <a:r>
              <a:rPr lang="ru-RU" sz="2400" dirty="0" smtClean="0"/>
              <a:t>Похвалы от них редки и от того – более ценны.</a:t>
            </a:r>
          </a:p>
          <a:p>
            <a:pPr indent="541338"/>
            <a:endParaRPr lang="ru-RU" sz="2400" dirty="0" smtClean="0"/>
          </a:p>
          <a:p>
            <a:pPr indent="541338"/>
            <a:r>
              <a:rPr lang="ru-RU" sz="2400" dirty="0" smtClean="0"/>
              <a:t> Высокий уровень профессионализма ученика при овладении «секретами мастерства»</a:t>
            </a:r>
          </a:p>
          <a:p>
            <a:pPr indent="541338"/>
            <a:r>
              <a:rPr lang="ru-RU" sz="2400" dirty="0" smtClean="0"/>
              <a:t> Низкая включенность группы, практически отсутствует обратная связь, результат может проявиться по прошествии большего периода времени («просветления» можно достичь не сразу и не у всех получается)</a:t>
            </a:r>
            <a:endParaRPr lang="ru-RU" sz="2400" dirty="0"/>
          </a:p>
        </p:txBody>
      </p:sp>
      <p:pic>
        <p:nvPicPr>
          <p:cNvPr id="6" name="Рисунок 5" descr="http://hrm.ru/hrm_old.nsf/0/23cdf4d89837aa67c325733f00482351/Content/1.1C3A?OpenElement&amp;FieldElemFormat=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06" y="4437112"/>
            <a:ext cx="389255" cy="38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25377"/>
            <a:ext cx="3905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598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Психологический эталон наставника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7544" y="1628800"/>
            <a:ext cx="4040188" cy="395128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креативный,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э</a:t>
            </a:r>
            <a:r>
              <a:rPr lang="ru-RU" dirty="0" smtClean="0"/>
              <a:t>моционально устойчивый,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волевой,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моральный,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/>
              <a:t>э</a:t>
            </a:r>
            <a:r>
              <a:rPr lang="ru-RU" dirty="0" err="1" smtClean="0"/>
              <a:t>мпатийный</a:t>
            </a:r>
            <a:r>
              <a:rPr lang="ru-RU" dirty="0" smtClean="0"/>
              <a:t>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м</a:t>
            </a:r>
            <a:r>
              <a:rPr lang="ru-RU" dirty="0" smtClean="0"/>
              <a:t>отивированный на достижения,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с</a:t>
            </a:r>
            <a:r>
              <a:rPr lang="ru-RU" dirty="0" smtClean="0"/>
              <a:t>пособный к </a:t>
            </a:r>
            <a:r>
              <a:rPr lang="ru-RU" dirty="0" err="1" smtClean="0"/>
              <a:t>саморегуляции</a:t>
            </a:r>
            <a:r>
              <a:rPr lang="ru-RU" dirty="0" smtClean="0"/>
              <a:t> поведения,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адаптивный,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лидер,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ориентирующийся </a:t>
            </a:r>
            <a:r>
              <a:rPr lang="ru-RU" dirty="0"/>
              <a:t>на стабильность места </a:t>
            </a:r>
            <a:r>
              <a:rPr lang="ru-RU" dirty="0" smtClean="0"/>
              <a:t>работы. 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628800"/>
            <a:ext cx="3381325" cy="440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616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Мастер и подмастерье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428" y="908720"/>
            <a:ext cx="1390008" cy="160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81128"/>
            <a:ext cx="3905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8613" y="1556792"/>
            <a:ext cx="8568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5100" indent="354013"/>
            <a:r>
              <a:rPr lang="ru-RU" dirty="0" smtClean="0"/>
              <a:t>Мастер всем делится с учеником – Подмастерьем. </a:t>
            </a:r>
          </a:p>
          <a:p>
            <a:pPr marL="1435100" indent="354013"/>
            <a:r>
              <a:rPr lang="ru-RU" dirty="0" smtClean="0"/>
              <a:t>Если тот попадется отзывчивый, это – идеальная модель.</a:t>
            </a:r>
          </a:p>
          <a:p>
            <a:pPr marL="1435100" indent="354013"/>
            <a:r>
              <a:rPr lang="ru-RU" dirty="0" smtClean="0"/>
              <a:t> В ней присутствует «кнут» и «пряник» в равных пропорциях.</a:t>
            </a:r>
          </a:p>
          <a:p>
            <a:pPr marL="1435100" indent="354013"/>
            <a:r>
              <a:rPr lang="ru-RU" dirty="0" smtClean="0"/>
              <a:t> У Мастера много учеников, это наставник со стажем. </a:t>
            </a:r>
          </a:p>
          <a:p>
            <a:pPr marL="88900" indent="1700213"/>
            <a:r>
              <a:rPr lang="ru-RU" dirty="0" smtClean="0"/>
              <a:t>Он прислушивается к своим Подмастерьям, старается разглядеть индивидуальность каждого, знает, как использовать это в работе, сочетать особенности каждого для достижения высокого общего результата. </a:t>
            </a:r>
          </a:p>
          <a:p>
            <a:pPr marL="88900" indent="1700213"/>
            <a:r>
              <a:rPr lang="ru-RU" dirty="0" smtClean="0"/>
              <a:t>Такого можно «погрузить» в одну комнату с несколькими новичками и, по прошествии небольшого времени, это будет полноценное подразделение. </a:t>
            </a:r>
          </a:p>
          <a:p>
            <a:endParaRPr lang="ru-RU" dirty="0" smtClean="0"/>
          </a:p>
          <a:p>
            <a:pPr indent="982663"/>
            <a:r>
              <a:rPr lang="ru-RU" dirty="0" smtClean="0"/>
              <a:t>Высокая </a:t>
            </a:r>
            <a:r>
              <a:rPr lang="ru-RU" dirty="0"/>
              <a:t>включенность группы, быстрая адаптация и хорошие результаты «на выходе», формирование команды</a:t>
            </a:r>
          </a:p>
          <a:p>
            <a:pPr indent="982663"/>
            <a:r>
              <a:rPr lang="ru-RU" dirty="0"/>
              <a:t>В случае ухода Мастера есть риск потерять всю команду. Некоторые ученики полагаются во всем полагаться на наставника, не развивая самостоятельность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157192"/>
            <a:ext cx="3905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212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657" y="269776"/>
            <a:ext cx="8229600" cy="1143000"/>
          </a:xfrm>
        </p:spPr>
        <p:txBody>
          <a:bodyPr/>
          <a:lstStyle/>
          <a:p>
            <a:r>
              <a:rPr lang="ru-RU" dirty="0" smtClean="0"/>
              <a:t>Творческий тандем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5" r="-1926"/>
          <a:stretch/>
        </p:blipFill>
        <p:spPr bwMode="auto">
          <a:xfrm>
            <a:off x="611560" y="548680"/>
            <a:ext cx="1665347" cy="77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412776"/>
            <a:ext cx="84249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Творческий тандем – принятие нового сотрудника, молодого специалиста как равного. </a:t>
            </a:r>
          </a:p>
          <a:p>
            <a:r>
              <a:rPr lang="ru-RU" dirty="0" smtClean="0"/>
              <a:t>Наставник и ученик работают вместе, деля ответственность за результат</a:t>
            </a:r>
            <a:r>
              <a:rPr lang="ru-RU" dirty="0"/>
              <a:t>.</a:t>
            </a:r>
            <a:r>
              <a:rPr lang="ru-RU" dirty="0" smtClean="0"/>
              <a:t> </a:t>
            </a:r>
          </a:p>
          <a:p>
            <a:r>
              <a:rPr lang="ru-RU" dirty="0" smtClean="0"/>
              <a:t>Разделение такого «дуэта» всегда сказывается на результате. </a:t>
            </a:r>
          </a:p>
          <a:p>
            <a:r>
              <a:rPr lang="ru-RU" dirty="0" smtClean="0"/>
              <a:t>Эффект синергии в действии: 1 + 1 = 3. </a:t>
            </a:r>
          </a:p>
          <a:p>
            <a:endParaRPr lang="ru-RU" dirty="0" smtClean="0"/>
          </a:p>
          <a:p>
            <a:pPr marL="265113" indent="993775"/>
            <a:r>
              <a:rPr lang="ru-RU" dirty="0" smtClean="0"/>
              <a:t>Высокая </a:t>
            </a:r>
            <a:r>
              <a:rPr lang="ru-RU" dirty="0"/>
              <a:t>включенность группы, быстрая адаптация и хорошие результаты «на выходе», формирование команды </a:t>
            </a:r>
            <a:endParaRPr lang="ru-RU" dirty="0" smtClean="0"/>
          </a:p>
          <a:p>
            <a:pPr marL="265113" indent="993775"/>
            <a:r>
              <a:rPr lang="ru-RU" dirty="0"/>
              <a:t>Обособленность </a:t>
            </a:r>
            <a:r>
              <a:rPr lang="ru-RU" dirty="0" err="1"/>
              <a:t>минигруппы</a:t>
            </a:r>
            <a:r>
              <a:rPr lang="ru-RU" dirty="0"/>
              <a:t>; уход одного, как правило, влечет уход другого</a:t>
            </a:r>
          </a:p>
          <a:p>
            <a:pPr marL="265113" indent="993775"/>
            <a:r>
              <a:rPr lang="ru-RU" dirty="0"/>
              <a:t>Подводный камень данной модели </a:t>
            </a:r>
            <a:r>
              <a:rPr lang="ru-RU" dirty="0" smtClean="0"/>
              <a:t>кроется в </a:t>
            </a:r>
            <a:r>
              <a:rPr lang="ru-RU" dirty="0"/>
              <a:t>совместимости людей. Формула: «Получилось с одним – получится с другим» здесь не работает. </a:t>
            </a:r>
          </a:p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07793"/>
            <a:ext cx="3905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://hrm.ru/hrm_old.nsf/0/23cdf4d89837aa67c325733f00482351/Content/2.9B6?OpenElement&amp;FieldElemFormat=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645024"/>
            <a:ext cx="389255" cy="38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5993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Качества наставника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8195972"/>
              </p:ext>
            </p:extLst>
          </p:nvPr>
        </p:nvGraphicFramePr>
        <p:xfrm>
          <a:off x="395536" y="1052736"/>
          <a:ext cx="8496944" cy="5036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8667"/>
                <a:gridCol w="4928277"/>
              </a:tblGrid>
              <a:tr h="1632181">
                <a:tc>
                  <a:txBody>
                    <a:bodyPr/>
                    <a:lstStyle/>
                    <a:p>
                      <a:pPr marL="108000" indent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Высокий уровень лояльности к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организации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Является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носителем ключевых ценностей корпоративной культуры.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Соблюдает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правила и нормы, берет на себя ответственность и проявляет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гибкость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632181">
                <a:tc>
                  <a:txBody>
                    <a:bodyPr/>
                    <a:lstStyle/>
                    <a:p>
                      <a:pPr marL="108000" indent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Системное представление о работе своего подразделения и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организации в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целом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Четко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представляет особенности деятельности различных структурных подразделений компании и взаимосвязь между ними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632181">
                <a:tc>
                  <a:txBody>
                    <a:bodyPr/>
                    <a:lstStyle/>
                    <a:p>
                      <a:pPr marL="108000" indent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Значительный опыт в своей профессиональной деятельности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Сотрудник имеет серьезный стаж в должности и обладает богатым практическим и жизненным опытом. Состоит на хорошем счету у руководства, которое считается с его мнением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119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Качества наставника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6049640"/>
              </p:ext>
            </p:extLst>
          </p:nvPr>
        </p:nvGraphicFramePr>
        <p:xfrm>
          <a:off x="395536" y="1052736"/>
          <a:ext cx="8496944" cy="4896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8667"/>
                <a:gridCol w="4928277"/>
              </a:tblGrid>
              <a:tr h="1632181">
                <a:tc>
                  <a:txBody>
                    <a:bodyPr/>
                    <a:lstStyle/>
                    <a:p>
                      <a:pPr marL="108000" indent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Желание быть наставником</a:t>
                      </a:r>
                    </a:p>
                  </a:txBody>
                  <a:tcPr marL="9525" marR="9525" marT="9525" marB="95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Сотрудник показывает искреннее стремление помогать подопечному, всячески способствовать его личностному и профессиональному росту</a:t>
                      </a:r>
                    </a:p>
                  </a:txBody>
                  <a:tcPr marL="9525" marR="9525" marT="9525" marB="95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632181">
                <a:tc>
                  <a:txBody>
                    <a:bodyPr/>
                    <a:lstStyle/>
                    <a:p>
                      <a:pPr marL="108000" indent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Готовность инвестировать свое время в развитие другого человека</a:t>
                      </a:r>
                    </a:p>
                  </a:txBody>
                  <a:tcPr marL="9525" marR="9525" marT="9525" marB="95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Для сотрудника стремление помогать является безусловной ценностью</a:t>
                      </a:r>
                    </a:p>
                  </a:txBody>
                  <a:tcPr marL="9525" marR="9525" marT="9525" marB="95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632181">
                <a:tc>
                  <a:txBody>
                    <a:bodyPr/>
                    <a:lstStyle/>
                    <a:p>
                      <a:pPr marL="108000" indent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Способность к конструктивной критике и обратной связи</a:t>
                      </a:r>
                    </a:p>
                  </a:txBody>
                  <a:tcPr marL="9525" marR="9525" marT="9525" marB="95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Сотрудник способен давать оценку действий того или иного человека, содержащую конкретные предложения и рекомендации по улучшению его работы</a:t>
                      </a:r>
                    </a:p>
                  </a:txBody>
                  <a:tcPr marL="9525" marR="9525" marT="9525" marB="9525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030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Качества наставника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172247"/>
              </p:ext>
            </p:extLst>
          </p:nvPr>
        </p:nvGraphicFramePr>
        <p:xfrm>
          <a:off x="395536" y="1196752"/>
          <a:ext cx="8496944" cy="52325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8667"/>
                <a:gridCol w="4928277"/>
              </a:tblGrid>
              <a:tr h="1632181">
                <a:tc>
                  <a:txBody>
                    <a:bodyPr/>
                    <a:lstStyle/>
                    <a:p>
                      <a:pPr marL="108000" indent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Обучаемость,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способность</a:t>
                      </a:r>
                    </a:p>
                    <a:p>
                      <a:pPr marL="108000" indent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к личному развитию и </a:t>
                      </a: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/>
                        <a:cs typeface="Times New Roman"/>
                      </a:endParaRPr>
                    </a:p>
                    <a:p>
                      <a:pPr marL="108000" indent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профессиональному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росту</a:t>
                      </a:r>
                    </a:p>
                  </a:txBody>
                  <a:tcPr marL="9525" marR="9525" marT="9525" marB="9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457200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Сотрудник демонстрирует желание и способность постигать что-то новое, повышать свою квалификацию и производительность, является экспертом для других сотрудников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9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88099">
                <a:tc>
                  <a:txBody>
                    <a:bodyPr/>
                    <a:lstStyle/>
                    <a:p>
                      <a:pPr marL="108000" indent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Коммуникабельность</a:t>
                      </a:r>
                    </a:p>
                  </a:txBody>
                  <a:tcPr marL="9525" marR="9525" marT="9525" marB="9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Сотрудник умеет находить общий язык с коллегами</a:t>
                      </a:r>
                    </a:p>
                  </a:txBody>
                  <a:tcPr marL="9525" marR="9525" marT="9525" marB="9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marL="108000" indent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Лидерство</a:t>
                      </a:r>
                    </a:p>
                  </a:txBody>
                  <a:tcPr marL="9525" marR="9525" marT="9525" marB="9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Сотрудник способен увлечь, повести за собой и подобрать правильные слова для мотивации других</a:t>
                      </a:r>
                    </a:p>
                  </a:txBody>
                  <a:tcPr marL="9525" marR="9525" marT="9525" marB="9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632181">
                <a:tc>
                  <a:txBody>
                    <a:bodyPr/>
                    <a:lstStyle/>
                    <a:p>
                      <a:pPr marL="108000" indent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Умение выстраивать ровные рабочие отношения</a:t>
                      </a:r>
                    </a:p>
                  </a:txBody>
                  <a:tcPr marL="9525" marR="9525" marT="9525" marB="9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/>
                          <a:cs typeface="Times New Roman"/>
                        </a:rPr>
                        <a:t>Сотрудник не допускает конфликтных ситуаций в общении, а если же они все-таки возникли, умеет грамотно их разрешить</a:t>
                      </a:r>
                    </a:p>
                  </a:txBody>
                  <a:tcPr marL="9525" marR="9525" marT="9525" marB="9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39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Какого типа наставник нужен?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84784"/>
            <a:ext cx="7920880" cy="237626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800" b="1" i="1" dirty="0" smtClean="0">
                <a:solidFill>
                  <a:schemeClr val="accent1"/>
                </a:solidFill>
              </a:rPr>
              <a:t>Наставничество-</a:t>
            </a:r>
            <a:r>
              <a:rPr lang="ru-RU" sz="2800" b="1" i="1" dirty="0" err="1" smtClean="0">
                <a:solidFill>
                  <a:schemeClr val="accent1"/>
                </a:solidFill>
              </a:rPr>
              <a:t>супервизия</a:t>
            </a:r>
            <a:r>
              <a:rPr lang="ru-RU" sz="2800" b="1" i="1" dirty="0" smtClean="0">
                <a:solidFill>
                  <a:schemeClr val="accent1"/>
                </a:solidFill>
              </a:rPr>
              <a:t> – </a:t>
            </a:r>
          </a:p>
          <a:p>
            <a:pPr marL="0" indent="0">
              <a:buNone/>
            </a:pPr>
            <a:r>
              <a:rPr lang="ru-RU" sz="2800" dirty="0" smtClean="0"/>
              <a:t>наставник </a:t>
            </a:r>
            <a:r>
              <a:rPr lang="ru-RU" sz="2800" dirty="0"/>
              <a:t>делится сведениями об </a:t>
            </a:r>
            <a:r>
              <a:rPr lang="ru-RU" sz="2800" dirty="0" smtClean="0"/>
              <a:t>организации</a:t>
            </a:r>
            <a:r>
              <a:rPr lang="ru-RU" sz="2800" dirty="0"/>
              <a:t>, перспективах развития протеже, обучает основным навыкам. </a:t>
            </a:r>
            <a:r>
              <a:rPr lang="ru-RU" sz="2800" dirty="0" smtClean="0"/>
              <a:t>Отношения </a:t>
            </a:r>
            <a:r>
              <a:rPr lang="ru-RU" sz="2800" dirty="0"/>
              <a:t>строятся на принципе контроля.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03439"/>
            <a:ext cx="3528392" cy="264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222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Какого типа наставник нужен?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1"/>
            <a:ext cx="8291264" cy="28083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2. </a:t>
            </a:r>
            <a:r>
              <a:rPr lang="ru-RU" b="1" i="1" dirty="0" smtClean="0">
                <a:solidFill>
                  <a:schemeClr val="accent1"/>
                </a:solidFill>
              </a:rPr>
              <a:t>Формальное наставничество </a:t>
            </a:r>
            <a:r>
              <a:rPr lang="ru-RU" dirty="0" smtClean="0"/>
              <a:t>– наставническая </a:t>
            </a:r>
            <a:r>
              <a:rPr lang="ru-RU" dirty="0"/>
              <a:t>деятельность </a:t>
            </a:r>
            <a:r>
              <a:rPr lang="ru-RU" dirty="0" smtClean="0"/>
              <a:t>заключается </a:t>
            </a:r>
            <a:r>
              <a:rPr lang="ru-RU" dirty="0"/>
              <a:t>в объяснении целей работы и обучении на </a:t>
            </a:r>
            <a:r>
              <a:rPr lang="ru-RU" dirty="0" smtClean="0"/>
              <a:t>специально организованных </a:t>
            </a:r>
            <a:r>
              <a:rPr lang="ru-RU" dirty="0"/>
              <a:t>тренингах. Действуют формальные процедуры и правила </a:t>
            </a:r>
            <a:r>
              <a:rPr lang="ru-RU" dirty="0" smtClean="0"/>
              <a:t>наставничества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3888432" cy="291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8605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2425</Words>
  <Application>Microsoft Office PowerPoint</Application>
  <PresentationFormat>Экран (4:3)</PresentationFormat>
  <Paragraphs>265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Aharoni</vt:lpstr>
      <vt:lpstr>Arial</vt:lpstr>
      <vt:lpstr>Arial Narrow</vt:lpstr>
      <vt:lpstr>Calibri</vt:lpstr>
      <vt:lpstr>Symbol</vt:lpstr>
      <vt:lpstr>Times New Roman</vt:lpstr>
      <vt:lpstr>Wingdings</vt:lpstr>
      <vt:lpstr>Тема Office</vt:lpstr>
      <vt:lpstr>Особенности обучения специалистов-наставников навыкам педагогики</vt:lpstr>
      <vt:lpstr>Презентация PowerPoint</vt:lpstr>
      <vt:lpstr>Структура  профессионально важных качеств наставника</vt:lpstr>
      <vt:lpstr>Психологический эталон наставника </vt:lpstr>
      <vt:lpstr>Качества наставника</vt:lpstr>
      <vt:lpstr>Качества наставника</vt:lpstr>
      <vt:lpstr>Качества наставника</vt:lpstr>
      <vt:lpstr>Какого типа наставник нужен?</vt:lpstr>
      <vt:lpstr>Какого типа наставник нужен?</vt:lpstr>
      <vt:lpstr>Какого типа наставник нужен?</vt:lpstr>
      <vt:lpstr>Какого типа наставник нужен?</vt:lpstr>
      <vt:lpstr>Техники наставничества </vt:lpstr>
      <vt:lpstr>Презентация PowerPoint</vt:lpstr>
      <vt:lpstr>Возможные ситуации</vt:lpstr>
      <vt:lpstr>Обучение — это процесс приобретения и усвоения новых знаний и навыков, проходящий четыре стадии.</vt:lpstr>
      <vt:lpstr>Презентация PowerPoint</vt:lpstr>
      <vt:lpstr>Возможные ошибки</vt:lpstr>
      <vt:lpstr>Стили взаимодействия</vt:lpstr>
      <vt:lpstr>Презентация PowerPoint</vt:lpstr>
      <vt:lpstr>Презентация PowerPoint</vt:lpstr>
      <vt:lpstr>Презентация PowerPoint</vt:lpstr>
      <vt:lpstr>Возможные ошибки</vt:lpstr>
      <vt:lpstr>Цель — это образ результата</vt:lpstr>
      <vt:lpstr>Возможные ошибки</vt:lpstr>
      <vt:lpstr>КАК НАПРАВЛЯТЬ ПОДОПЕЧНОГО В ПРОЦЕССЕ ОБУЧЕНИЯ </vt:lpstr>
      <vt:lpstr>КАК НАПРАВЛЯТЬ ПОДОПЕЧНОГО В ПРОЦЕССЕ ОБУЧЕНИЯ </vt:lpstr>
      <vt:lpstr>КАК НАПРАВЛЯТЬ ПОДОПЕЧНОГО В ПРОЦЕССЕ ОБУЧЕНИЯ </vt:lpstr>
      <vt:lpstr>Возможные ошибки</vt:lpstr>
      <vt:lpstr>ОБРАТНАЯ СВЯЗЬ КАК ИНСТРУМЕНТ РАЗВИТИЯ</vt:lpstr>
      <vt:lpstr>Принципы обратной связи  </vt:lpstr>
      <vt:lpstr>Принципы обратной связи</vt:lpstr>
      <vt:lpstr>Принципы обратной связи</vt:lpstr>
      <vt:lpstr>Принципы обратной связи</vt:lpstr>
      <vt:lpstr>Возможные ошибки</vt:lpstr>
      <vt:lpstr>Презентация PowerPoint</vt:lpstr>
      <vt:lpstr>Рекомендации</vt:lpstr>
      <vt:lpstr>Основная модель обучения в наставничестве</vt:lpstr>
      <vt:lpstr>Модели обучения в наставничестве</vt:lpstr>
      <vt:lpstr>Гуру и его последователь</vt:lpstr>
      <vt:lpstr>Мастер и подмастерье</vt:lpstr>
      <vt:lpstr>Творческий тандем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Кирилл Рязанцев</cp:lastModifiedBy>
  <cp:revision>26</cp:revision>
  <dcterms:created xsi:type="dcterms:W3CDTF">2018-10-24T11:08:33Z</dcterms:created>
  <dcterms:modified xsi:type="dcterms:W3CDTF">2018-10-26T04:40:35Z</dcterms:modified>
</cp:coreProperties>
</file>