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1" r:id="rId4"/>
    <p:sldId id="273" r:id="rId5"/>
    <p:sldId id="274" r:id="rId6"/>
    <p:sldId id="286" r:id="rId7"/>
    <p:sldId id="269" r:id="rId8"/>
    <p:sldId id="271" r:id="rId9"/>
    <p:sldId id="287" r:id="rId10"/>
    <p:sldId id="277" r:id="rId11"/>
    <p:sldId id="278" r:id="rId12"/>
    <p:sldId id="279" r:id="rId13"/>
    <p:sldId id="280" r:id="rId14"/>
    <p:sldId id="281" r:id="rId15"/>
    <p:sldId id="292" r:id="rId16"/>
    <p:sldId id="282" r:id="rId17"/>
    <p:sldId id="291" r:id="rId18"/>
    <p:sldId id="293" r:id="rId19"/>
    <p:sldId id="284" r:id="rId20"/>
    <p:sldId id="288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400"/>
    </p:cViewPr>
  </p:sorterViewPr>
  <p:notesViewPr>
    <p:cSldViewPr>
      <p:cViewPr varScale="1">
        <p:scale>
          <a:sx n="59" d="100"/>
          <a:sy n="59" d="100"/>
        </p:scale>
        <p:origin x="-258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24D97-F042-49A5-A534-FB3DC77F3543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B83A6-D2FF-493C-B7A1-A433B0F652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B83A6-D2FF-493C-B7A1-A433B0F652BA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B83A6-D2FF-493C-B7A1-A433B0F652BA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000264"/>
          </a:xfrm>
        </p:spPr>
        <p:txBody>
          <a:bodyPr>
            <a:normAutofit/>
          </a:bodyPr>
          <a:lstStyle/>
          <a:p>
            <a:r>
              <a:rPr lang="ru-RU" b="1" dirty="0" smtClean="0"/>
              <a:t>Новое в акушерстве зачастую забытое </a:t>
            </a:r>
            <a:r>
              <a:rPr lang="ru-RU" b="1" dirty="0" smtClean="0"/>
              <a:t>старое</a:t>
            </a:r>
            <a:endParaRPr lang="ru-RU" b="1" dirty="0"/>
          </a:p>
        </p:txBody>
      </p:sp>
      <p:pic>
        <p:nvPicPr>
          <p:cNvPr id="5" name="Рисунок 4" descr="http://ic.pics.livejournal.com/dslatvija/71956938/1170800/1170800_900.jpg"/>
          <p:cNvPicPr/>
          <p:nvPr/>
        </p:nvPicPr>
        <p:blipFill>
          <a:blip r:embed="rId2"/>
          <a:srcRect b="5659"/>
          <a:stretch>
            <a:fillRect/>
          </a:stretch>
        </p:blipFill>
        <p:spPr bwMode="auto">
          <a:xfrm>
            <a:off x="3190869" y="3429000"/>
            <a:ext cx="5357813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Рабовладельческий строй</a:t>
            </a:r>
            <a:endParaRPr lang="ru-RU" b="1" dirty="0"/>
          </a:p>
        </p:txBody>
      </p:sp>
      <p:pic>
        <p:nvPicPr>
          <p:cNvPr id="5" name="Содержимое 4" descr="http://nyhetsspeilet.no/wp-content/uploads/2012/02/babylon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829576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Древняя </a:t>
            </a:r>
            <a:r>
              <a:rPr lang="ru-RU" b="1" dirty="0" err="1" smtClean="0"/>
              <a:t>греция</a:t>
            </a:r>
            <a:endParaRPr lang="ru-RU" b="1" dirty="0"/>
          </a:p>
        </p:txBody>
      </p:sp>
      <p:pic>
        <p:nvPicPr>
          <p:cNvPr id="5" name="Содержимое 4" descr="http://ice-nut.ru/greece/greece0350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85992"/>
            <a:ext cx="453780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i.ytimg.com/vi/pgFP46-HJeo/mqdefaul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014" y="2285992"/>
            <a:ext cx="421484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Древний </a:t>
            </a:r>
            <a:r>
              <a:rPr lang="ru-RU" b="1" dirty="0" smtClean="0"/>
              <a:t>Рим</a:t>
            </a:r>
            <a:endParaRPr lang="ru-RU" b="1" dirty="0"/>
          </a:p>
        </p:txBody>
      </p:sp>
      <p:pic>
        <p:nvPicPr>
          <p:cNvPr id="5" name="Содержимое 4" descr="http://ic.pics.livejournal.com/dslatvija/71956938/1172019/1172019_900.jpg"/>
          <p:cNvPicPr>
            <a:picLocks noGrp="1"/>
          </p:cNvPicPr>
          <p:nvPr>
            <p:ph sz="half" idx="1"/>
          </p:nvPr>
        </p:nvPicPr>
        <p:blipFill>
          <a:blip r:embed="rId2"/>
          <a:srcRect b="5617"/>
          <a:stretch>
            <a:fillRect/>
          </a:stretch>
        </p:blipFill>
        <p:spPr bwMode="auto">
          <a:xfrm>
            <a:off x="457200" y="2259857"/>
            <a:ext cx="4038600" cy="3026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http://s017.radikal.ru/i402/1202/70/bb4ad2826f78.jpg"/>
          <p:cNvPicPr>
            <a:picLocks noGrp="1"/>
          </p:cNvPicPr>
          <p:nvPr>
            <p:ph sz="half" idx="2"/>
          </p:nvPr>
        </p:nvPicPr>
        <p:blipFill>
          <a:blip r:embed="rId3"/>
          <a:srcRect b="7617"/>
          <a:stretch>
            <a:fillRect/>
          </a:stretch>
        </p:blipFill>
        <p:spPr bwMode="auto">
          <a:xfrm>
            <a:off x="4551599" y="2285992"/>
            <a:ext cx="4238579" cy="292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Средние века</a:t>
            </a:r>
            <a:endParaRPr lang="ru-RU" b="1" dirty="0"/>
          </a:p>
        </p:txBody>
      </p:sp>
      <p:pic>
        <p:nvPicPr>
          <p:cNvPr id="5" name="Содержимое 4" descr="http://s018.radikal.ru/i501/1202/04/bdca8072775c.jpg"/>
          <p:cNvPicPr>
            <a:picLocks noGrp="1"/>
          </p:cNvPicPr>
          <p:nvPr>
            <p:ph sz="half" idx="1"/>
          </p:nvPr>
        </p:nvPicPr>
        <p:blipFill>
          <a:blip r:embed="rId2"/>
          <a:srcRect b="8426"/>
          <a:stretch>
            <a:fillRect/>
          </a:stretch>
        </p:blipFill>
        <p:spPr bwMode="auto">
          <a:xfrm>
            <a:off x="277550" y="2409285"/>
            <a:ext cx="4437326" cy="2948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http://s017.radikal.ru/i437/1202/00/640ecacf1213.jpg"/>
          <p:cNvPicPr>
            <a:picLocks noGrp="1"/>
          </p:cNvPicPr>
          <p:nvPr>
            <p:ph sz="half" idx="2"/>
          </p:nvPr>
        </p:nvPicPr>
        <p:blipFill>
          <a:blip r:embed="rId3"/>
          <a:srcRect l="3420" t="3717" r="4598" b="20073"/>
          <a:stretch>
            <a:fillRect/>
          </a:stretch>
        </p:blipFill>
        <p:spPr bwMode="auto">
          <a:xfrm>
            <a:off x="4780895" y="2428867"/>
            <a:ext cx="4005947" cy="2927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b="1" dirty="0" smtClean="0"/>
              <a:t>Эпоха возрождения</a:t>
            </a:r>
            <a:endParaRPr lang="ru-RU" b="1" dirty="0"/>
          </a:p>
        </p:txBody>
      </p:sp>
      <p:pic>
        <p:nvPicPr>
          <p:cNvPr id="5" name="Содержимое 4" descr="http://i.u-mama.ru/files/i/img/news2/000000001_3229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26910"/>
            <a:ext cx="3714776" cy="5403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https://go4.imgsmail.ru/imgpreview?key=5dfad08a42e32aae&amp;mb=imgdb_preview_101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64774" y="2357430"/>
            <a:ext cx="4036246" cy="314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b="1" dirty="0" smtClean="0"/>
              <a:t>Эпоха возрождения</a:t>
            </a:r>
            <a:endParaRPr lang="ru-RU" b="1" dirty="0"/>
          </a:p>
        </p:txBody>
      </p:sp>
      <p:pic>
        <p:nvPicPr>
          <p:cNvPr id="9" name="Содержимое 8" descr="http://photo-zhurnal.ru/images/1213868_kranioklast-brauna.jpg"/>
          <p:cNvPicPr>
            <a:picLocks noGrp="1"/>
          </p:cNvPicPr>
          <p:nvPr>
            <p:ph sz="half" idx="1"/>
          </p:nvPr>
        </p:nvPicPr>
        <p:blipFill>
          <a:blip r:embed="rId2"/>
          <a:srcRect t="4104"/>
          <a:stretch>
            <a:fillRect/>
          </a:stretch>
        </p:blipFill>
        <p:spPr bwMode="auto">
          <a:xfrm>
            <a:off x="694500" y="1011038"/>
            <a:ext cx="3734624" cy="5632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http://www.tibetanmedicine.ru/wp-content/uploads/2010/02/medical_chart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19010" y="2141036"/>
            <a:ext cx="3953518" cy="3573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Развитие акушерства в </a:t>
            </a:r>
            <a:r>
              <a:rPr lang="ru-RU" b="1" dirty="0" smtClean="0"/>
              <a:t>России</a:t>
            </a:r>
            <a:endParaRPr lang="ru-RU" b="1" dirty="0"/>
          </a:p>
        </p:txBody>
      </p:sp>
      <p:pic>
        <p:nvPicPr>
          <p:cNvPr id="5" name="Содержимое 4" descr="http://hroniki.org/system/articles/images/000/000/005/original/%D0%98%D1%81%D1%82%D0%BE%D1%80%D0%B8%D1%8F_%D0%B0%D0%BA%D1%83%D1%88%D0%B5%D1%80%D1%81%D1%82%D0%B2%D0%B0.jpg?1454870897"/>
          <p:cNvPicPr>
            <a:picLocks noGrp="1"/>
          </p:cNvPicPr>
          <p:nvPr>
            <p:ph sz="half" idx="1"/>
          </p:nvPr>
        </p:nvPicPr>
        <p:blipFill>
          <a:blip r:embed="rId2"/>
          <a:srcRect b="4184"/>
          <a:stretch>
            <a:fillRect/>
          </a:stretch>
        </p:blipFill>
        <p:spPr bwMode="auto">
          <a:xfrm>
            <a:off x="633399" y="1714488"/>
            <a:ext cx="3581411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http://science.ru-land.com/sites/default/files/nauka/2-11/a853ee740b69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30985" y="2571744"/>
            <a:ext cx="4484419" cy="2376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Развитие акушерства в </a:t>
            </a:r>
            <a:r>
              <a:rPr lang="ru-RU" b="1" dirty="0" smtClean="0"/>
              <a:t>России</a:t>
            </a:r>
            <a:endParaRPr lang="ru-RU" b="1" dirty="0"/>
          </a:p>
        </p:txBody>
      </p:sp>
      <p:pic>
        <p:nvPicPr>
          <p:cNvPr id="8" name="Рисунок 7" descr="http://mexanik.net/wp-content/uploads/2013/02/%D1%8E%D0%BD%D1%8B%D0%B9-%D0%9F%D0%B5%D1%82%D1%80-1-300x24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14554"/>
            <a:ext cx="3214690" cy="2571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fishki.cdnvideo.ru/upload/post/201507/22/1604891/385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928802"/>
            <a:ext cx="4929182" cy="4181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Развитие акушерства в </a:t>
            </a:r>
            <a:r>
              <a:rPr lang="ru-RU" b="1" dirty="0" smtClean="0"/>
              <a:t>России</a:t>
            </a:r>
            <a:endParaRPr lang="ru-RU" b="1" dirty="0"/>
          </a:p>
        </p:txBody>
      </p:sp>
      <p:pic>
        <p:nvPicPr>
          <p:cNvPr id="4" name="Рисунок 3" descr="https://upload.wikimedia.org/wikipedia/commons/thumb/3/38/Brockhaus_and_Efron_Encyclopedic_Dictionary_B82_51-1.jpg/220px-Brockhaus_and_Efron_Encyclopedic_Dictionary_B82_51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3960794" cy="478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go3.imgsmail.ru/imgpreview?key=11afc46d063fd574&amp;mb=imgdb_preview_46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3652" y="1714376"/>
            <a:ext cx="3803524" cy="478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dirty="0" smtClean="0"/>
              <a:t>Роды в бане</a:t>
            </a:r>
            <a:endParaRPr lang="ru-RU" b="1" dirty="0"/>
          </a:p>
        </p:txBody>
      </p:sp>
      <p:pic>
        <p:nvPicPr>
          <p:cNvPr id="7" name="Содержимое 6" descr="http://sauni.com.ua/images/stories/78-rody-v-bane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4634995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https://go1.imgsmail.ru/imgpreview?key=2af85b8a3ef548df&amp;mb=imgdb_preview_105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3" y="1401881"/>
            <a:ext cx="3468076" cy="1955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relax.com.ua/wp-content/media/kiew/2014/04/big_IMG_166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1640" y="3571876"/>
            <a:ext cx="350376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428604"/>
            <a:ext cx="3543296" cy="6072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Искусство родовспоможения, или акушерство, имеет древние истоки. Предлагаю вам совершить небольшой экскурс в историю. Возможно, многое в акушерстве прошлого покажется безнадежно устаревшим. </a:t>
            </a:r>
          </a:p>
          <a:p>
            <a:endParaRPr lang="ru-RU" dirty="0"/>
          </a:p>
        </p:txBody>
      </p:sp>
      <p:pic>
        <p:nvPicPr>
          <p:cNvPr id="5" name="Содержимое 4" descr="http://i.u-mama.ru/files/i/img/news2/000000001_3228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2963" y="857232"/>
            <a:ext cx="388622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642942"/>
          </a:xfrm>
        </p:spPr>
        <p:txBody>
          <a:bodyPr>
            <a:noAutofit/>
          </a:bodyPr>
          <a:lstStyle/>
          <a:p>
            <a:r>
              <a:rPr lang="ru-RU" sz="3800" b="1" dirty="0" smtClean="0"/>
              <a:t>Современное </a:t>
            </a:r>
            <a:r>
              <a:rPr lang="ru-RU" sz="3800" b="1" dirty="0" err="1" smtClean="0"/>
              <a:t>родоразрешение</a:t>
            </a:r>
            <a:endParaRPr lang="ru-RU" sz="3800" b="1" dirty="0"/>
          </a:p>
        </p:txBody>
      </p:sp>
      <p:pic>
        <p:nvPicPr>
          <p:cNvPr id="5" name="Содержимое 4" descr="IMG_4159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4049465" cy="269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Содержимое 5" descr="http://karapyziki.net/wp-content/uploads/2013/08/sovm-rod-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538" y="1001766"/>
            <a:ext cx="3997428" cy="268436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Рисунок 6" descr="F:\ОАР2\14141904_890725147699953_1409051177542764176_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44" y="3735978"/>
            <a:ext cx="3686217" cy="283629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" name="Рисунок 7" descr="J:\4476_i_galB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67" y="3778926"/>
            <a:ext cx="4345828" cy="27678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Благодарю за внимание</a:t>
            </a:r>
            <a:endParaRPr lang="ru-RU" b="1" dirty="0"/>
          </a:p>
        </p:txBody>
      </p:sp>
      <p:pic>
        <p:nvPicPr>
          <p:cNvPr id="3078" name="Picture 6" descr="ÐÐ½Ð¸Ð¼Ð°ÑÐ¸Ð¸, Ð°Ð½Ð¸Ð¼Ð°ÑÐºÐ¸ ÐÐµÑÐ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7" y="2071678"/>
            <a:ext cx="6096013" cy="4572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8" y="142852"/>
            <a:ext cx="2971792" cy="65722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Современная поза для родов (в положении лежа) впервые была использована во Франции в XVII веке. Считается, что все началось с Луи XIV, который хотел, спрятавшись за занавеской, увидеть рождение ребенка у одной из любовниц, для чего женщину во время родов положили на спину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Содержимое 7" descr="image"/>
          <p:cNvPicPr>
            <a:picLocks noGrp="1"/>
          </p:cNvPicPr>
          <p:nvPr>
            <p:ph sz="half" idx="1"/>
          </p:nvPr>
        </p:nvPicPr>
        <p:blipFill>
          <a:blip r:embed="rId2"/>
          <a:srcRect l="4516" t="2525" r="3287" b="16976"/>
          <a:stretch>
            <a:fillRect/>
          </a:stretch>
        </p:blipFill>
        <p:spPr bwMode="auto">
          <a:xfrm>
            <a:off x="642910" y="760076"/>
            <a:ext cx="5067896" cy="5169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Специальные акушерские стулья</a:t>
            </a:r>
            <a:endParaRPr lang="ru-RU" b="1" dirty="0"/>
          </a:p>
        </p:txBody>
      </p:sp>
      <p:pic>
        <p:nvPicPr>
          <p:cNvPr id="5" name="Содержимое 4" descr="image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9782" y="1600200"/>
            <a:ext cx="3630779" cy="511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 descr="image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00200"/>
            <a:ext cx="3548958" cy="511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Специальные акушерские стулья</a:t>
            </a:r>
            <a:endParaRPr lang="ru-RU" b="1" dirty="0"/>
          </a:p>
        </p:txBody>
      </p:sp>
      <p:pic>
        <p:nvPicPr>
          <p:cNvPr id="8" name="Содержимое 6" descr="image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9354" y="1428736"/>
            <a:ext cx="3531208" cy="5302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5" descr="image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3626647" cy="5302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Первобытнообщинный строй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29322" y="857232"/>
            <a:ext cx="2757478" cy="58579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 период матриархата посильная помощь роженице оказывалась женщиной, старшей в семье. Женщина рожала и без всякой помощи, сама перекусывала пуповину, как это делают животные. </a:t>
            </a:r>
            <a:endParaRPr lang="ru-RU" dirty="0"/>
          </a:p>
        </p:txBody>
      </p:sp>
      <p:pic>
        <p:nvPicPr>
          <p:cNvPr id="5" name="Содержимое 5" descr="http://proza.ru/pics/2012/03/08/200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9673"/>
            <a:ext cx="5072098" cy="556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Первобытнообщинный строй</a:t>
            </a:r>
            <a:endParaRPr lang="ru-RU" b="1" dirty="0"/>
          </a:p>
        </p:txBody>
      </p:sp>
      <p:pic>
        <p:nvPicPr>
          <p:cNvPr id="5" name="Содержимое 4" descr="image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71612"/>
            <a:ext cx="3500462" cy="4667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6" descr="image"/>
          <p:cNvPicPr>
            <a:picLocks noGrp="1"/>
          </p:cNvPicPr>
          <p:nvPr>
            <p:ph sz="half" idx="2"/>
          </p:nvPr>
        </p:nvPicPr>
        <p:blipFill>
          <a:blip r:embed="rId4"/>
          <a:srcRect l="20687" t="10947" r="19107" b="7684"/>
          <a:stretch>
            <a:fillRect/>
          </a:stretch>
        </p:blipFill>
        <p:spPr bwMode="auto">
          <a:xfrm>
            <a:off x="4643438" y="1571612"/>
            <a:ext cx="3500462" cy="4730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Первобытнообщинный строй</a:t>
            </a:r>
            <a:endParaRPr lang="ru-RU" b="1" dirty="0"/>
          </a:p>
        </p:txBody>
      </p:sp>
      <p:pic>
        <p:nvPicPr>
          <p:cNvPr id="6" name="Содержимое 5" descr="image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4143404" cy="5524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6" descr="image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3677" y="1214423"/>
            <a:ext cx="3383718" cy="5524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/>
              <a:t>Кесарево сечение</a:t>
            </a:r>
            <a:endParaRPr lang="ru-RU" b="1" dirty="0"/>
          </a:p>
        </p:txBody>
      </p:sp>
      <p:pic>
        <p:nvPicPr>
          <p:cNvPr id="5" name="Содержимое 4" descr="https://go1.imgsmail.ru/imgpreview?key=58c09ea3b7aaadba&amp;mb=imgdb_preview_1652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8072493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163</Words>
  <PresentationFormat>Экран (4:3)</PresentationFormat>
  <Paragraphs>24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Новое в акушерстве зачастую забытое старое</vt:lpstr>
      <vt:lpstr>Слайд 2</vt:lpstr>
      <vt:lpstr>Слайд 3</vt:lpstr>
      <vt:lpstr>Специальные акушерские стулья</vt:lpstr>
      <vt:lpstr>Специальные акушерские стулья</vt:lpstr>
      <vt:lpstr>Первобытнообщинный строй</vt:lpstr>
      <vt:lpstr>Первобытнообщинный строй</vt:lpstr>
      <vt:lpstr>Первобытнообщинный строй</vt:lpstr>
      <vt:lpstr>Кесарево сечение</vt:lpstr>
      <vt:lpstr>Рабовладельческий строй</vt:lpstr>
      <vt:lpstr>Древняя греция</vt:lpstr>
      <vt:lpstr>Древний Рим</vt:lpstr>
      <vt:lpstr>Средние века</vt:lpstr>
      <vt:lpstr>Эпоха возрождения</vt:lpstr>
      <vt:lpstr>Эпоха возрождения</vt:lpstr>
      <vt:lpstr>Развитие акушерства в России</vt:lpstr>
      <vt:lpstr>Развитие акушерства в России</vt:lpstr>
      <vt:lpstr>Развитие акушерства в России</vt:lpstr>
      <vt:lpstr>Роды в бане</vt:lpstr>
      <vt:lpstr>Современное родоразрешение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Нюшка</dc:creator>
  <cp:lastModifiedBy>Нюшка</cp:lastModifiedBy>
  <cp:revision>46</cp:revision>
  <dcterms:created xsi:type="dcterms:W3CDTF">2018-10-28T12:47:23Z</dcterms:created>
  <dcterms:modified xsi:type="dcterms:W3CDTF">2018-10-29T17:59:21Z</dcterms:modified>
</cp:coreProperties>
</file>