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31" r:id="rId2"/>
  </p:sldMasterIdLst>
  <p:notesMasterIdLst>
    <p:notesMasterId r:id="rId25"/>
  </p:notesMasterIdLst>
  <p:sldIdLst>
    <p:sldId id="256" r:id="rId3"/>
    <p:sldId id="272" r:id="rId4"/>
    <p:sldId id="258" r:id="rId5"/>
    <p:sldId id="273" r:id="rId6"/>
    <p:sldId id="280" r:id="rId7"/>
    <p:sldId id="281" r:id="rId8"/>
    <p:sldId id="267" r:id="rId9"/>
    <p:sldId id="282" r:id="rId10"/>
    <p:sldId id="283" r:id="rId11"/>
    <p:sldId id="285" r:id="rId12"/>
    <p:sldId id="269" r:id="rId13"/>
    <p:sldId id="261" r:id="rId14"/>
    <p:sldId id="262" r:id="rId15"/>
    <p:sldId id="263" r:id="rId16"/>
    <p:sldId id="264" r:id="rId17"/>
    <p:sldId id="276" r:id="rId18"/>
    <p:sldId id="266" r:id="rId19"/>
    <p:sldId id="268" r:id="rId20"/>
    <p:sldId id="277" r:id="rId21"/>
    <p:sldId id="288" r:id="rId22"/>
    <p:sldId id="271" r:id="rId23"/>
    <p:sldId id="28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14513834173892"/>
          <c:y val="2.7936312406762372E-2"/>
          <c:w val="0.79458074034227411"/>
          <c:h val="0.821609547539725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Млн.человек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Pt>
            <c:idx val="0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"/>
            <c:invertIfNegative val="0"/>
            <c:bubble3D val="0"/>
            <c:spPr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2"/>
            <c:invertIfNegative val="0"/>
            <c:bubble3D val="0"/>
            <c:spPr>
              <a:ln>
                <a:solidFill>
                  <a:srgbClr val="002611"/>
                </a:solidFill>
              </a:ln>
              <a:scene3d>
                <a:camera prst="orthographicFront"/>
                <a:lightRig rig="threePt" dir="t"/>
              </a:scene3d>
              <a:sp3d prstMaterial="translucentPowder"/>
            </c:spPr>
          </c:dPt>
          <c:dLbls>
            <c:dLbl>
              <c:idx val="0"/>
              <c:layout>
                <c:manualLayout>
                  <c:x val="1.7809683020146426E-2"/>
                  <c:y val="7.6189942927533593E-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245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26263871763261E-2"/>
                  <c:y val="6.8856794544785075E-17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350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396281995861277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380 млн.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PowerPoint]Лист1'!$A$2:$A$4</c:f>
              <c:strCache>
                <c:ptCount val="3"/>
                <c:pt idx="0">
                  <c:v>2009 г.</c:v>
                </c:pt>
                <c:pt idx="1">
                  <c:v>2014 г.</c:v>
                </c:pt>
                <c:pt idx="2">
                  <c:v>2025 г.</c:v>
                </c:pt>
              </c:strCache>
            </c:strRef>
          </c:cat>
          <c:val>
            <c:numRef>
              <c:f>'[Диаграмма в Microsoft Office PowerPoint]Лист1'!$B$2:$B$4</c:f>
              <c:numCache>
                <c:formatCode>0</c:formatCode>
                <c:ptCount val="3"/>
                <c:pt idx="0">
                  <c:v>245000</c:v>
                </c:pt>
                <c:pt idx="1">
                  <c:v>350000</c:v>
                </c:pt>
                <c:pt idx="2">
                  <c:v>380000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PowerPoint]Лист1'!$C$1</c:f>
              <c:strCache>
                <c:ptCount val="1"/>
                <c:pt idx="0">
                  <c:v>Песпектива роста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355748566612961E-2"/>
                  <c:y val="-2.5396647642511212E-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8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500 /</a:t>
                    </a:r>
                    <a:endParaRPr lang="ru-RU" sz="18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8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600 </a:t>
                    </a:r>
                    <a:r>
                      <a:rPr lang="ru-RU" sz="1800" b="1" i="0" u="none" strike="noStrike" baseline="0" dirty="0" smtClean="0">
                        <a:solidFill>
                          <a:schemeClr val="bg1"/>
                        </a:solidFill>
                      </a:rPr>
                      <a:t>млн. </a:t>
                    </a:r>
                    <a:endParaRPr lang="ru-RU" sz="18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PowerPoint]Лист1'!$A$2:$A$4</c:f>
              <c:strCache>
                <c:ptCount val="3"/>
                <c:pt idx="0">
                  <c:v>2009 г.</c:v>
                </c:pt>
                <c:pt idx="1">
                  <c:v>2014 г.</c:v>
                </c:pt>
                <c:pt idx="2">
                  <c:v>2025 г.</c:v>
                </c:pt>
              </c:strCache>
            </c:strRef>
          </c:cat>
          <c:val>
            <c:numRef>
              <c:f>'[Диаграмма в Microsoft Office PowerPoint]Лист1'!$C$2:$C$4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75"/>
        <c:shape val="cylinder"/>
        <c:axId val="161619120"/>
        <c:axId val="161619680"/>
        <c:axId val="0"/>
      </c:bar3DChart>
      <c:catAx>
        <c:axId val="1616191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1619680"/>
        <c:crosses val="autoZero"/>
        <c:auto val="1"/>
        <c:lblAlgn val="ctr"/>
        <c:lblOffset val="100"/>
        <c:noMultiLvlLbl val="0"/>
      </c:catAx>
      <c:valAx>
        <c:axId val="161619680"/>
        <c:scaling>
          <c:orientation val="minMax"/>
        </c:scaling>
        <c:delete val="1"/>
        <c:axPos val="l"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ru-RU" sz="2000" dirty="0"/>
                  <a:t>Млн. человек</a:t>
                </a:r>
              </a:p>
            </c:rich>
          </c:tx>
          <c:layout>
            <c:manualLayout>
              <c:xMode val="edge"/>
              <c:yMode val="edge"/>
              <c:x val="0"/>
              <c:y val="0.3038652897817492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61619120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flat"/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0.07143</cdr:x>
      <cdr:y>0.1</cdr:y>
    </cdr:from>
    <cdr:to>
      <cdr:x>0.89286</cdr:x>
      <cdr:y>0.92857</cdr:y>
    </cdr:to>
    <cdr:grpSp>
      <cdr:nvGrpSpPr>
        <cdr:cNvPr id="4" name="Группа 3"/>
        <cdr:cNvGrpSpPr/>
      </cdr:nvGrpSpPr>
      <cdr:grpSpPr>
        <a:xfrm xmlns:a="http://schemas.openxmlformats.org/drawingml/2006/main">
          <a:off x="571515" y="500066"/>
          <a:ext cx="6572308" cy="4143397"/>
          <a:chOff x="571504" y="500066"/>
          <a:chExt cx="6572296" cy="4143404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71504" y="500066"/>
            <a:ext cx="745861" cy="364333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 anchor="ctr"/>
          <a:lstStyle xmlns:a="http://schemas.openxmlformats.org/drawingml/2006/main"/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</a:t>
            </a: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 xmlns:a="http://schemas.openxmlformats.org/drawingml/2006/main">
            <a:pPr algn="r">
              <a:lnSpc>
                <a:spcPts val="45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1500198" y="4286280"/>
            <a:ext cx="5643602" cy="35719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 anchor="ctr"/>
          <a:lstStyle xmlns:a="http://schemas.openxmlformats.org/drawingml/2006/main">
            <a:lvl1pPr marL="0" indent="0">
              <a:defRPr sz="1100">
                <a:latin typeface="Corbel"/>
              </a:defRPr>
            </a:lvl1pPr>
            <a:lvl2pPr marL="457200" indent="0">
              <a:defRPr sz="1100">
                <a:latin typeface="Corbel"/>
              </a:defRPr>
            </a:lvl2pPr>
            <a:lvl3pPr marL="914400" indent="0">
              <a:defRPr sz="1100">
                <a:latin typeface="Corbel"/>
              </a:defRPr>
            </a:lvl3pPr>
            <a:lvl4pPr marL="1371600" indent="0">
              <a:defRPr sz="1100">
                <a:latin typeface="Corbel"/>
              </a:defRPr>
            </a:lvl4pPr>
            <a:lvl5pPr marL="1828800" indent="0">
              <a:defRPr sz="1100">
                <a:latin typeface="Corbel"/>
              </a:defRPr>
            </a:lvl5pPr>
            <a:lvl6pPr marL="2286000" indent="0">
              <a:defRPr sz="1100">
                <a:latin typeface="Corbel"/>
              </a:defRPr>
            </a:lvl6pPr>
            <a:lvl7pPr marL="2743200" indent="0">
              <a:defRPr sz="1100">
                <a:latin typeface="Corbel"/>
              </a:defRPr>
            </a:lvl7pPr>
            <a:lvl8pPr marL="3200400" indent="0">
              <a:defRPr sz="1100">
                <a:latin typeface="Corbel"/>
              </a:defRPr>
            </a:lvl8pPr>
            <a:lvl9pPr marL="3657600" indent="0">
              <a:defRPr sz="1100">
                <a:latin typeface="Corbel"/>
              </a:defRPr>
            </a:lvl9pPr>
          </a:lstStyle>
          <a:p xmlns:a="http://schemas.openxmlformats.org/drawingml/2006/main">
            <a:pPr algn="ctr">
              <a:lnSpc>
                <a:spcPts val="4500"/>
              </a:lnSpc>
            </a:pP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2009 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г.		</a:t>
            </a: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2013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г. 		2</a:t>
            </a:r>
            <a:r>
              <a:rPr lang="en-US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025</a:t>
            </a:r>
            <a:r>
              <a:rPr lang="ru-RU" sz="2000" b="1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г.</a:t>
            </a:r>
            <a:endParaRPr lang="ru-RU" sz="2000" b="1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5B018-581F-440B-824B-2AAB03F4A055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241A2-7FFE-415E-ACD9-9B0B03D7D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B50F74-4040-4E12-93FE-95331E1EC013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78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ln/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0038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17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167" y="4876800"/>
            <a:ext cx="100584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44800" y="685800"/>
            <a:ext cx="81280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4800" y="2590800"/>
            <a:ext cx="81280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758D2-EC3C-4277-96F6-B676FB991C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85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C582BF-7954-4E2E-AAA5-ABB1B526DB5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9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D468-B095-4433-B0CB-21D7E0DE4C9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1A9EA-31E9-47E8-98EF-BFA107661D2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0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117F3-41AF-4F1F-9FE0-0B017F64538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683A2-ED0A-4F5E-A992-DF1D08C44EF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0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28C12-B6F2-4A3A-9335-2E61764F8AF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5C4F7-4D2A-4B06-8EDA-EF30517E6BF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90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389D1-957F-4E31-B9C3-F653C61710B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1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92640-5858-42EB-8982-8138B478DD9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9980-781D-4E41-BBC5-DA4326740B9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6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80039-BAEC-4C58-9C06-F82120DFE8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3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90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5C556E-9301-46E1-92B5-6507FAEAAFAB}" type="slidenum">
              <a:rPr lang="ru-RU" altLang="ru-RU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9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4270" y="394137"/>
            <a:ext cx="8651197" cy="1292773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Опыт организации кабинета диабетической стопы</a:t>
            </a:r>
            <a:endParaRPr 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5139558"/>
            <a:ext cx="10306576" cy="1418897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                                      </a:t>
            </a:r>
          </a:p>
          <a:p>
            <a:pPr algn="r"/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93" y="1695068"/>
            <a:ext cx="67548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65531" y="4871876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Подготовила: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Курская Ирина Евгеньевна 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таршая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медицинская сестра </a:t>
            </a: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эндокринологического отделения </a:t>
            </a:r>
            <a:endParaRPr lang="ru-RU" altLang="ru-RU" sz="2400" dirty="0" smtClean="0">
              <a:solidFill>
                <a:srgbClr val="FFFF0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342900" lvl="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ГБУЗ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СО ТГКБ №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34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969622" y="1882437"/>
            <a:ext cx="4396339" cy="4195763"/>
          </a:xfrm>
        </p:spPr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Инфекция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Легкая степень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 ( эритема менее 2см)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Инфекция средней тяжести  ( абсцесс, остеомиелит, гнойный артрит, </a:t>
            </a: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фасцит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Тяжелые инфекции 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( сепсис, гангрена)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Picture 7" descr="ÐÐ°ÑÑÐ¸Ð½ÐºÐ¸ Ð¿Ð¾ Ð·Ð°Ð¿ÑÐ¾ÑÑ Ð¸Ð½ÑÐµÐºÑÐ¸Ñ Ð² Ð½Ð¾Ð³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26" y="1882437"/>
            <a:ext cx="4684873" cy="45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0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84038" y="112059"/>
            <a:ext cx="9404723" cy="1299882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FFFF00"/>
                </a:solidFill>
                <a:latin typeface="Corbel" panose="020B0503020204020204" pitchFamily="34" charset="0"/>
              </a:rPr>
              <a:t>Многопрофильный </a:t>
            </a:r>
            <a:r>
              <a:rPr lang="ru-RU" altLang="ru-RU" sz="4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подход в профилактике и лечении СДС</a:t>
            </a:r>
            <a:endParaRPr lang="ru-RU" altLang="ru-RU" sz="40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4648200" y="3124200"/>
            <a:ext cx="2743200" cy="14478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3366"/>
                </a:solidFill>
              </a:rPr>
              <a:t>Пациент</a:t>
            </a:r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4724400" y="5410200"/>
            <a:ext cx="2743200" cy="106942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Ортопед и специалист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по обуви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78" name="AutoShape 6"/>
          <p:cNvSpPr>
            <a:spLocks noChangeArrowheads="1"/>
          </p:cNvSpPr>
          <p:nvPr/>
        </p:nvSpPr>
        <p:spPr bwMode="auto">
          <a:xfrm>
            <a:off x="2286000" y="4648200"/>
            <a:ext cx="2057400" cy="990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3366"/>
                </a:solidFill>
              </a:rPr>
              <a:t>Ангиохирург</a:t>
            </a: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2133600" y="3200400"/>
            <a:ext cx="19812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Гнойный хирург</a:t>
            </a:r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2819400" y="1752600"/>
            <a:ext cx="26670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3366"/>
                </a:solidFill>
              </a:rPr>
              <a:t>Подиатр</a:t>
            </a: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6248400" y="1752600"/>
            <a:ext cx="2514600" cy="9144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3366"/>
                </a:solidFill>
              </a:rPr>
              <a:t>Эндокринолог</a:t>
            </a:r>
          </a:p>
        </p:txBody>
      </p:sp>
      <p:sp>
        <p:nvSpPr>
          <p:cNvPr id="156682" name="AutoShape 10"/>
          <p:cNvSpPr>
            <a:spLocks noChangeArrowheads="1"/>
          </p:cNvSpPr>
          <p:nvPr/>
        </p:nvSpPr>
        <p:spPr bwMode="auto">
          <a:xfrm>
            <a:off x="8077200" y="2971800"/>
            <a:ext cx="2133600" cy="11430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3366"/>
                </a:solidFill>
              </a:rPr>
              <a:t>Дерматолог</a:t>
            </a:r>
            <a:endParaRPr lang="ru-RU" altLang="ru-RU" dirty="0">
              <a:solidFill>
                <a:srgbClr val="003366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3366"/>
                </a:solidFill>
              </a:rPr>
              <a:t> </a:t>
            </a:r>
            <a:endParaRPr lang="ru-RU" altLang="ru-RU" dirty="0">
              <a:solidFill>
                <a:srgbClr val="003366"/>
              </a:solidFill>
            </a:endParaRPr>
          </a:p>
        </p:txBody>
      </p:sp>
      <p:sp>
        <p:nvSpPr>
          <p:cNvPr id="156683" name="AutoShape 11"/>
          <p:cNvSpPr>
            <a:spLocks noChangeArrowheads="1"/>
          </p:cNvSpPr>
          <p:nvPr/>
        </p:nvSpPr>
        <p:spPr bwMode="auto">
          <a:xfrm>
            <a:off x="7772400" y="4648200"/>
            <a:ext cx="2514600" cy="990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3366"/>
                </a:solidFill>
              </a:rPr>
              <a:t>Невролог</a:t>
            </a:r>
          </a:p>
        </p:txBody>
      </p:sp>
    </p:spTree>
    <p:extLst>
      <p:ext uri="{BB962C8B-B14F-4D97-AF65-F5344CB8AC3E}">
        <p14:creationId xmlns:p14="http://schemas.microsoft.com/office/powerpoint/2010/main" val="36311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775888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FFFF66"/>
                </a:solidFill>
                <a:latin typeface="Corbel" panose="020B0503020204020204" pitchFamily="34" charset="0"/>
              </a:rPr>
              <a:t>Кабинет диабетической стопы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591074" y="1592480"/>
            <a:ext cx="5410200" cy="2554218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В состав кабинета входит диагностический кабинет, кабинет аппаратного педикюра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и перевязочная, оснащённые согласно </a:t>
            </a:r>
            <a:endParaRPr lang="ru-RU" altLang="ru-RU" sz="2600" dirty="0" smtClean="0">
              <a:solidFill>
                <a:srgbClr val="FFFF66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П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р. </a:t>
            </a:r>
            <a:r>
              <a:rPr lang="ru-RU" altLang="ru-RU" sz="2600" dirty="0">
                <a:solidFill>
                  <a:srgbClr val="FFFF66"/>
                </a:solidFill>
                <a:latin typeface="Corbel" panose="020B0503020204020204" pitchFamily="34" charset="0"/>
              </a:rPr>
              <a:t>МЗ РФ №267 от 16.07.2001г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.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 « О развитии </a:t>
            </a:r>
            <a:r>
              <a:rPr lang="ru-RU" altLang="ru-RU" sz="26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диабетологической</a:t>
            </a:r>
            <a:r>
              <a:rPr lang="ru-RU" altLang="ru-RU" sz="26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помощи населению РФ»</a:t>
            </a:r>
            <a:endParaRPr lang="ru-RU" altLang="ru-RU" sz="2600" dirty="0" smtClean="0">
              <a:solidFill>
                <a:srgbClr val="FFFF66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ru-RU" altLang="ru-RU" sz="2800" dirty="0" smtClean="0">
              <a:solidFill>
                <a:srgbClr val="FFFF66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 smtClean="0">
              <a:solidFill>
                <a:srgbClr val="FFFF66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66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66"/>
              </a:solidFill>
            </a:endParaRPr>
          </a:p>
          <a:p>
            <a:endParaRPr lang="ru-RU" altLang="ru-RU" sz="2000" dirty="0">
              <a:solidFill>
                <a:srgbClr val="FFFF66"/>
              </a:solidFill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/>
          <a:stretch/>
        </p:blipFill>
        <p:spPr bwMode="auto">
          <a:xfrm>
            <a:off x="8830301" y="1722474"/>
            <a:ext cx="2441066" cy="361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6" name="Picture 6" descr="_DSC77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7" y="4419600"/>
            <a:ext cx="3619217" cy="215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7" descr="_DSC776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/>
        </p:blipFill>
        <p:spPr bwMode="auto">
          <a:xfrm>
            <a:off x="4603593" y="4419600"/>
            <a:ext cx="3787572" cy="21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Кабинет диабетической стопы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450134" y="1749930"/>
            <a:ext cx="5257800" cy="21336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rgbClr val="FFFF66"/>
                </a:solidFill>
                <a:latin typeface="Corbel" panose="020B0503020204020204" pitchFamily="34" charset="0"/>
              </a:rPr>
              <a:t>Помощь оказывается в рамках ОМС для пациентов, госпитализированных в стационар и на платной основе для амбулаторных пациентов</a:t>
            </a:r>
          </a:p>
          <a:p>
            <a:pPr algn="ctr">
              <a:lnSpc>
                <a:spcPct val="90000"/>
              </a:lnSpc>
            </a:pPr>
            <a:endParaRPr lang="ru-RU" altLang="ru-RU" sz="2400" dirty="0"/>
          </a:p>
        </p:txBody>
      </p:sp>
      <p:pic>
        <p:nvPicPr>
          <p:cNvPr id="134148" name="Picture 4" descr="_DSC76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9"/>
          <a:stretch>
            <a:fillRect/>
          </a:stretch>
        </p:blipFill>
        <p:spPr bwMode="auto">
          <a:xfrm>
            <a:off x="7079034" y="3980498"/>
            <a:ext cx="297180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_DSC77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0" y="1853248"/>
            <a:ext cx="259080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 descr="_DSC7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3"/>
          <a:stretch>
            <a:fillRect/>
          </a:stretch>
        </p:blipFill>
        <p:spPr bwMode="auto">
          <a:xfrm>
            <a:off x="4004441" y="3980498"/>
            <a:ext cx="243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650" y="248851"/>
            <a:ext cx="9838183" cy="1223682"/>
          </a:xfrm>
        </p:spPr>
        <p:txBody>
          <a:bodyPr/>
          <a:lstStyle/>
          <a:p>
            <a:pPr algn="ctr"/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Функции </a:t>
            </a:r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кабинета диабетической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стопы: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5131742" y="1857883"/>
            <a:ext cx="614983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1) Выявление группы риска развития 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2) Специализированная медицинская помощь больным с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3) Гигиеническая обработка стоп          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( медицинский аппаратный педикюр)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3) Обучение больных и их родственников мерам профилактики СДС</a:t>
            </a:r>
          </a:p>
          <a:p>
            <a:pPr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4) Направление больных с выраженной ишемией н/к или гангреной в хирургическое отделение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2" y="2359019"/>
            <a:ext cx="4712300" cy="3380775"/>
          </a:xfrm>
        </p:spPr>
      </p:pic>
    </p:spTree>
    <p:extLst>
      <p:ext uri="{BB962C8B-B14F-4D97-AF65-F5344CB8AC3E}">
        <p14:creationId xmlns:p14="http://schemas.microsoft.com/office/powerpoint/2010/main" val="20880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151" y="176049"/>
            <a:ext cx="11067394" cy="1754022"/>
          </a:xfrm>
        </p:spPr>
        <p:txBody>
          <a:bodyPr/>
          <a:lstStyle/>
          <a:p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</a:t>
            </a:r>
            <a:r>
              <a:rPr lang="ru-RU" altLang="ru-RU" dirty="0" smtClean="0">
                <a:solidFill>
                  <a:srgbClr val="FFFF66"/>
                </a:solidFill>
                <a:latin typeface="Corbel" panose="020B0503020204020204" pitchFamily="34" charset="0"/>
              </a:rPr>
              <a:t>Диагностика: </a:t>
            </a:r>
            <a: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40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Определение различных видов чувствительности и исследование кровотока  мини-</a:t>
            </a:r>
            <a:r>
              <a:rPr lang="ru-RU" altLang="ru-RU" sz="28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допплером</a:t>
            </a:r>
            <a: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  <a:t/>
            </a:r>
            <a:br>
              <a:rPr lang="ru-RU" altLang="ru-RU" sz="2800" dirty="0" smtClean="0">
                <a:solidFill>
                  <a:srgbClr val="FFFF66"/>
                </a:solidFill>
                <a:latin typeface="Corbel" panose="020B0503020204020204" pitchFamily="34" charset="0"/>
              </a:rPr>
            </a:br>
            <a:endParaRPr lang="ru-RU" altLang="ru-RU" sz="2800" dirty="0">
              <a:solidFill>
                <a:srgbClr val="FFFF66"/>
              </a:solidFill>
              <a:latin typeface="Corbel" panose="020B0503020204020204" pitchFamily="34" charset="0"/>
            </a:endParaRPr>
          </a:p>
        </p:txBody>
      </p:sp>
      <p:pic>
        <p:nvPicPr>
          <p:cNvPr id="120836" name="Picture 4" descr="_DSC77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43318"/>
          <a:stretch>
            <a:fillRect/>
          </a:stretch>
        </p:blipFill>
        <p:spPr>
          <a:xfrm>
            <a:off x="4438650" y="4561269"/>
            <a:ext cx="3156388" cy="1893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8" name="Picture 6" descr="_DSC7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7" t="46156" r="3929" b="2705"/>
          <a:stretch>
            <a:fillRect/>
          </a:stretch>
        </p:blipFill>
        <p:spPr bwMode="auto">
          <a:xfrm>
            <a:off x="1752600" y="2667001"/>
            <a:ext cx="25209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5" descr="_DSC77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0" t="59668" b="5449"/>
          <a:stretch/>
        </p:blipFill>
        <p:spPr bwMode="auto">
          <a:xfrm>
            <a:off x="7924800" y="2667000"/>
            <a:ext cx="2514600" cy="30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191407"/>
            <a:ext cx="3156388" cy="21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/>
          </p:cNvSpPr>
          <p:nvPr>
            <p:ph type="title"/>
          </p:nvPr>
        </p:nvSpPr>
        <p:spPr bwMode="auto">
          <a:xfrm>
            <a:off x="797289" y="137561"/>
            <a:ext cx="9404723" cy="1400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altLang="ru-RU" sz="4400" dirty="0" smtClean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Лечение трофических язв.</a:t>
            </a:r>
            <a:endParaRPr lang="ru-RU" altLang="ru-RU" sz="4400" dirty="0">
              <a:ln>
                <a:noFill/>
              </a:ln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3556" name="Rectangle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Компенсация диабета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Терапия осложнений диабета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Истончение  краев язвы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Современный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перевязочный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материал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Антибиотикотерапия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8" name="Picture 9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96" y="1928634"/>
            <a:ext cx="25955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G_20160623_133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5616" r="-1" b="14142"/>
          <a:stretch/>
        </p:blipFill>
        <p:spPr bwMode="auto">
          <a:xfrm>
            <a:off x="7851228" y="4035973"/>
            <a:ext cx="2286669" cy="23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IMG_20160804_16293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2854" r="7926" b="-2854"/>
          <a:stretch/>
        </p:blipFill>
        <p:spPr bwMode="auto">
          <a:xfrm>
            <a:off x="5580596" y="4463961"/>
            <a:ext cx="2272067" cy="19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_DSC79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r="16569" b="5691"/>
          <a:stretch/>
        </p:blipFill>
        <p:spPr bwMode="auto">
          <a:xfrm>
            <a:off x="7836489" y="1927394"/>
            <a:ext cx="2316504" cy="21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9877" y="147104"/>
            <a:ext cx="9404723" cy="1915611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М</a:t>
            </a:r>
            <a:r>
              <a:rPr lang="ru-RU" altLang="ru-RU" sz="4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едицинский </a:t>
            </a:r>
            <a:r>
              <a:rPr lang="ru-RU" altLang="ru-RU" sz="4400" dirty="0">
                <a:solidFill>
                  <a:srgbClr val="FFFF66"/>
                </a:solidFill>
                <a:latin typeface="Corbel" panose="020B0503020204020204" pitchFamily="34" charset="0"/>
              </a:rPr>
              <a:t>аппаратный педикюр </a:t>
            </a:r>
            <a:r>
              <a:rPr lang="ru-RU" altLang="ru-RU" sz="4000" dirty="0">
                <a:solidFill>
                  <a:srgbClr val="FFFF66"/>
                </a:solidFill>
                <a:latin typeface="Corbel" panose="020B0503020204020204" pitchFamily="34" charset="0"/>
              </a:rPr>
              <a:t>– профилактика синдрома диабетической стопы</a:t>
            </a:r>
          </a:p>
        </p:txBody>
      </p:sp>
      <p:pic>
        <p:nvPicPr>
          <p:cNvPr id="123910" name="Picture 6" descr="_DSC766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8"/>
          <a:stretch/>
        </p:blipFill>
        <p:spPr bwMode="auto">
          <a:xfrm>
            <a:off x="5762853" y="2900856"/>
            <a:ext cx="5509838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0" y="2362200"/>
            <a:ext cx="1981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9" y="2362200"/>
            <a:ext cx="200879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r="16005" b="12843"/>
          <a:stretch>
            <a:fillRect/>
          </a:stretch>
        </p:blipFill>
        <p:spPr bwMode="auto">
          <a:xfrm>
            <a:off x="4953000" y="1828800"/>
            <a:ext cx="2362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04" r="16005" b="128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17235" r="9714" b="-609"/>
          <a:stretch>
            <a:fillRect/>
          </a:stretch>
        </p:blipFill>
        <p:spPr bwMode="auto">
          <a:xfrm>
            <a:off x="8001000" y="1828800"/>
            <a:ext cx="2667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5" t="17235" r="9714" b="-6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020186" y="310055"/>
            <a:ext cx="79383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Гигиеническая обработка стоп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2814" y="2364828"/>
            <a:ext cx="429347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Профессиональная </a:t>
            </a:r>
            <a:r>
              <a:rPr lang="ru-RU" altLang="ru-RU" sz="2400" dirty="0" err="1" smtClean="0">
                <a:solidFill>
                  <a:srgbClr val="FFFF66"/>
                </a:solidFill>
                <a:latin typeface="Corbel" panose="020B0503020204020204" pitchFamily="34" charset="0"/>
              </a:rPr>
              <a:t>подиатрическая</a:t>
            </a: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 обработка  и обучение пациента правилам ухода за ногами - основная </a:t>
            </a:r>
            <a:r>
              <a:rPr lang="ru-RU" altLang="ru-RU" sz="2400" dirty="0">
                <a:solidFill>
                  <a:srgbClr val="FFFF66"/>
                </a:solidFill>
                <a:latin typeface="Corbel" panose="020B0503020204020204" pitchFamily="34" charset="0"/>
              </a:rPr>
              <a:t>задача медицинской сестры </a:t>
            </a:r>
            <a:r>
              <a:rPr lang="ru-RU" altLang="ru-RU" sz="2400" dirty="0" smtClean="0">
                <a:solidFill>
                  <a:srgbClr val="FFFF66"/>
                </a:solidFill>
                <a:latin typeface="Corbel" panose="020B0503020204020204" pitchFamily="34" charset="0"/>
              </a:rPr>
              <a:t>кабинета диабетической стопы.</a:t>
            </a:r>
            <a:endParaRPr lang="ru-RU" altLang="ru-RU" sz="2400" dirty="0">
              <a:solidFill>
                <a:srgbClr val="FFFF6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9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10972800" cy="84471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4400" dirty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Гигиеническая </a:t>
            </a:r>
            <a:r>
              <a:rPr lang="ru-RU" sz="4400" dirty="0" smtClean="0">
                <a:ln>
                  <a:noFill/>
                </a:ln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обработка стоп </a:t>
            </a:r>
            <a:r>
              <a:rPr lang="ru-RU" sz="3200" b="1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/>
            </a:r>
            <a:br>
              <a:rPr lang="ru-RU" sz="3200" b="1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</a:br>
            <a:endParaRPr lang="ru-RU" sz="3200" b="1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4581" name="Rectangle 7"/>
          <p:cNvSpPr>
            <a:spLocks noGrp="1"/>
          </p:cNvSpPr>
          <p:nvPr>
            <p:ph type="body" sz="half" idx="4294967295"/>
          </p:nvPr>
        </p:nvSpPr>
        <p:spPr>
          <a:xfrm>
            <a:off x="2615609" y="4599881"/>
            <a:ext cx="9080205" cy="1890342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Удаление гиперкератоза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Профилактика и лечение вросшего ногтя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Лечение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трещин и  корневых мозолей</a:t>
            </a:r>
          </a:p>
          <a:p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Истончение утолщенных ногтей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6" y="1417638"/>
            <a:ext cx="4685776" cy="288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5" y="1417637"/>
            <a:ext cx="4471587" cy="28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2095472" y="1643050"/>
          <a:ext cx="800105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47851" y="333375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dirty="0">
                <a:solidFill>
                  <a:srgbClr val="FFFF00"/>
                </a:solidFill>
                <a:ea typeface="Microsoft YaHei" panose="020B0503020204020204" pitchFamily="34" charset="-122"/>
              </a:rPr>
              <a:t>Динамика роста заболеваемости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400" dirty="0">
                <a:solidFill>
                  <a:srgbClr val="FFFF00"/>
                </a:solidFill>
                <a:ea typeface="Microsoft YaHei" panose="020B0503020204020204" pitchFamily="34" charset="-122"/>
              </a:rPr>
              <a:t>сахарным диабетом в мире</a:t>
            </a:r>
          </a:p>
        </p:txBody>
      </p:sp>
    </p:spTree>
    <p:extLst>
      <p:ext uri="{BB962C8B-B14F-4D97-AF65-F5344CB8AC3E}">
        <p14:creationId xmlns:p14="http://schemas.microsoft.com/office/powerpoint/2010/main" val="27297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666" y="198836"/>
            <a:ext cx="5092906" cy="1002643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Статистика – 2017г.</a:t>
            </a:r>
            <a:endParaRPr 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6985" y="1695894"/>
            <a:ext cx="5426268" cy="381177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Обследовано – 705  человек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Диагностированы: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нейропатия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разной степени выраженности   - 88%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синдром диабетической стопы – 6%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Медицинский педикюр – 352 чел.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Частичная обработка стопы – 34 чел. (истончение краев язвы </a:t>
            </a: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скалером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-1350" r="1358" b="1350"/>
          <a:stretch>
            <a:fillRect/>
          </a:stretch>
        </p:blipFill>
        <p:spPr bwMode="auto">
          <a:xfrm>
            <a:off x="6616861" y="929629"/>
            <a:ext cx="3697921" cy="490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995082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Заключение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447799"/>
            <a:ext cx="8497614" cy="4858407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altLang="ru-RU" sz="2400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None/>
            </a:pP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воевременный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скрининг и профилактика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осложнений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сахарного диабета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снижают уровень распространенности  диабетической </a:t>
            </a:r>
            <a:r>
              <a:rPr lang="ru-RU" alt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полинейропатии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и синдрома диабетической стопы.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Адекватное лечение </a:t>
            </a:r>
            <a:r>
              <a:rPr lang="ru-RU" altLang="ru-RU" sz="2400" dirty="0" err="1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полинейропатии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 и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СДС, профилактическая обработка стоп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и обучение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пациентов правилам  ухода </a:t>
            </a:r>
            <a:r>
              <a:rPr lang="ru-RU" alt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за ногами может значительно снизить </a:t>
            </a:r>
            <a:r>
              <a:rPr lang="ru-RU" alt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риски ампутаций у больных.</a:t>
            </a:r>
            <a:endParaRPr lang="ru-RU" alt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08" y="0"/>
            <a:ext cx="7898524" cy="6224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2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34662" y="172995"/>
            <a:ext cx="7042073" cy="691978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algn="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Сахарный диабет в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цифрах  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864973" y="1219200"/>
            <a:ext cx="976183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По данным IDF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Diabetes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Atlas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- 8th </a:t>
            </a:r>
            <a:r>
              <a:rPr lang="ru-RU" altLang="ru-RU" sz="2000" dirty="0" err="1">
                <a:solidFill>
                  <a:srgbClr val="FFFF00"/>
                </a:solidFill>
                <a:latin typeface="Corbel" panose="020B0503020204020204" pitchFamily="34" charset="0"/>
              </a:rPr>
              <a:t>Edition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2017 года :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в мире 424,9 млн человек болеют сахарным диабетом, по прогнозам к 2045 году это число составит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628,6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млн человек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из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них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 диабетической периферической </a:t>
            </a:r>
            <a:r>
              <a:rPr lang="ru-RU" altLang="ru-RU" sz="20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нейропатией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до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66% больных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глобальный средний показатель распространённости синдрома диабетической стопы - 6,4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%</a:t>
            </a: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на людей с диабетическими язвами стопы здравоохранение затрачивает средств в 5 раз больше, чем без язв стопы.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ампутация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у людей с диабетом происходит чаще в 10-20 раз по сравнению с пациентами, не страдающими диабетом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в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развитых странах заболеваемость СДС среди людей с диабетом составляет  около 2%, приблизительно 1% больных диабетом имеют ампутацию нижних конечностей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каждые </a:t>
            </a:r>
            <a:r>
              <a:rPr lang="ru-RU" altLang="ru-RU" sz="2000" dirty="0">
                <a:solidFill>
                  <a:srgbClr val="FFFF00"/>
                </a:solidFill>
                <a:latin typeface="Corbel" panose="020B0503020204020204" pitchFamily="34" charset="0"/>
              </a:rPr>
              <a:t>30 секунд в мире происходит ампутация вследствие </a:t>
            </a:r>
            <a:r>
              <a:rPr lang="ru-RU" altLang="ru-RU" sz="20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диабета</a:t>
            </a: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28600"/>
            <a:ext cx="8208912" cy="75212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FFFF00"/>
                </a:solidFill>
                <a:effectLst/>
                <a:latin typeface="Corbel" panose="020B0503020204020204" pitchFamily="34" charset="0"/>
                <a:cs typeface="Arial" panose="020B0604020202020204" pitchFamily="34" charset="0"/>
              </a:rPr>
              <a:t>Осложнения сахарного диабета</a:t>
            </a:r>
          </a:p>
        </p:txBody>
      </p:sp>
      <p:pic>
        <p:nvPicPr>
          <p:cNvPr id="15363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57" y="1448504"/>
            <a:ext cx="2487707" cy="4458025"/>
          </a:xfrm>
        </p:spPr>
      </p:pic>
      <p:sp>
        <p:nvSpPr>
          <p:cNvPr id="15364" name="Текст 3"/>
          <p:cNvSpPr>
            <a:spLocks noGrp="1"/>
          </p:cNvSpPr>
          <p:nvPr>
            <p:ph type="body" sz="half" idx="2"/>
          </p:nvPr>
        </p:nvSpPr>
        <p:spPr>
          <a:xfrm>
            <a:off x="2063750" y="1182688"/>
            <a:ext cx="4464050" cy="5414962"/>
          </a:xfrm>
        </p:spPr>
        <p:txBody>
          <a:bodyPr>
            <a:normAutofit lnSpcReduction="10000"/>
          </a:bodyPr>
          <a:lstStyle/>
          <a:p>
            <a:endParaRPr lang="ru-RU" altLang="ru-RU" sz="24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 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 (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ретинопатия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Хроническая почечная недостаточность (нефропатия)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Сосудистые осложнения                  ( 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ангиопатия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Неврологические 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осложнения (</a:t>
            </a:r>
            <a:r>
              <a:rPr lang="ru-RU" alt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нейропатия</a:t>
            </a: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alt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Синдром 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диабетической стопы</a:t>
            </a:r>
            <a:endParaRPr lang="ru-RU" altLang="ru-R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36952"/>
            <a:ext cx="9404723" cy="848151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latin typeface="Corbel" panose="020B0503020204020204" pitchFamily="34" charset="0"/>
              </a:rPr>
              <a:t>Синдром диабетической </a:t>
            </a:r>
            <a:r>
              <a:rPr lang="ru-RU" altLang="ru-RU" sz="4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стопы( СДС) </a:t>
            </a:r>
            <a:endParaRPr lang="ru-RU" altLang="ru-RU" sz="4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3312" y="1507525"/>
            <a:ext cx="4396339" cy="4748814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800" dirty="0">
                <a:solidFill>
                  <a:srgbClr val="FFFF00"/>
                </a:solidFill>
                <a:latin typeface="Corbel" panose="020B0503020204020204" pitchFamily="34" charset="0"/>
              </a:rPr>
              <a:t>   инфекция, язва и/или деструкция глубоких тканей, связанная с поражением нервной системы и/или снижением магистрального кровотока в артериях нижних конечностей у больных сахарным </a:t>
            </a:r>
            <a:r>
              <a:rPr lang="ru-RU" altLang="ru-RU" sz="28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диабетом </a:t>
            </a:r>
          </a:p>
          <a:p>
            <a:pPr algn="ctr">
              <a:buFont typeface="Wingdings" panose="05000000000000000000" pitchFamily="2" charset="2"/>
              <a:buNone/>
            </a:pPr>
            <a:endParaRPr lang="ru-RU" altLang="ru-RU" sz="20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200" dirty="0">
                <a:solidFill>
                  <a:srgbClr val="FFFF00"/>
                </a:solidFill>
                <a:latin typeface="Corbel" panose="020B0503020204020204" pitchFamily="34" charset="0"/>
              </a:rPr>
              <a:t>Международный консенсус по диабетической стопе 2011 г</a:t>
            </a:r>
            <a:r>
              <a:rPr lang="ru-RU" altLang="ru-RU" sz="2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524368" y="1507524"/>
            <a:ext cx="3526466" cy="474881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7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44" y="1285103"/>
            <a:ext cx="3682313" cy="514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799977" y="1634847"/>
            <a:ext cx="4395788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9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 marL="0" indent="0">
              <a:buNone/>
            </a:pP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r>
              <a:rPr lang="ru-RU" sz="26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Сенсорная дистальная </a:t>
            </a:r>
            <a:r>
              <a:rPr lang="ru-RU" sz="26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6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- приводит к утрате тактильной, температурной и болевой чувствительности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     (травмы стопы)</a:t>
            </a:r>
            <a:endParaRPr lang="ru-RU" sz="2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5" descr="ÐÐ°ÑÑÐ¸Ð½ÐºÐ¸ Ð¿Ð¾ Ð·Ð°Ð¿ÑÐ¾ÑÑ Ð½Ð°ÑÑÑÐ¿Ð¸Ð» Ð½Ð° ÑÑÐµÐºÐ»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72" y="1634847"/>
            <a:ext cx="4198583" cy="32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" b="6250"/>
          <a:stretch>
            <a:fillRect/>
          </a:stretch>
        </p:blipFill>
        <p:spPr bwMode="auto">
          <a:xfrm>
            <a:off x="7965541" y="3383496"/>
            <a:ext cx="3021195" cy="291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2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92303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21770" y="1898123"/>
            <a:ext cx="4396339" cy="4221139"/>
          </a:xfrm>
        </p:spPr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Моторная дистальная </a:t>
            </a: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приводит к деформации пальцев.</a:t>
            </a:r>
          </a:p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Corbel" panose="020B0503020204020204" pitchFamily="34" charset="0"/>
              </a:rPr>
              <a:t>В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этих зонах образуется гиперкератоз,  под ним происходит деструкция глубоких тканей, образование  гематомы , которая  быстро нагнаивается.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b="7137"/>
          <a:stretch>
            <a:fillRect/>
          </a:stretch>
        </p:blipFill>
        <p:spPr bwMode="auto">
          <a:xfrm>
            <a:off x="5518109" y="1740156"/>
            <a:ext cx="4669108" cy="468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5719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952684" y="1555352"/>
            <a:ext cx="4395788" cy="41957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>
                <a:solidFill>
                  <a:srgbClr val="FFFF00"/>
                </a:solidFill>
                <a:latin typeface="Corbel" panose="020B0503020204020204" pitchFamily="34" charset="0"/>
              </a:rPr>
              <a:t>Нейропатия:</a:t>
            </a: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Сенсо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- моторная </a:t>
            </a:r>
            <a:r>
              <a:rPr lang="ru-RU" sz="2400" i="1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полинейропатия</a:t>
            </a:r>
            <a:r>
              <a:rPr lang="ru-RU" sz="2400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служит причиной тяжелых деформаций стоп (ДОАП) с перегрузкой неподготовленных участков стопы. Результатом являются обширные трофические язвы, плохо заживающие без применения специальных методов разгрузки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pic>
        <p:nvPicPr>
          <p:cNvPr id="11" name="Picture 6" descr="_DSC8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91" y="3867241"/>
            <a:ext cx="2927580" cy="24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_DSC8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79" y="1480841"/>
            <a:ext cx="4194963" cy="21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G_20160407_1544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3867241"/>
            <a:ext cx="2504190" cy="2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2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6179"/>
          </a:xfrm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  <a:cs typeface="Arial"/>
              </a:rPr>
              <a:t>Патогенез развития СДС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ru-RU" sz="3600" dirty="0" smtClean="0">
                <a:solidFill>
                  <a:srgbClr val="FFFF00"/>
                </a:solidFill>
                <a:latin typeface="Corbel" panose="020B0503020204020204" pitchFamily="34" charset="0"/>
              </a:rPr>
              <a:t>Ишемия :</a:t>
            </a:r>
            <a:endParaRPr lang="ru-RU" sz="3600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ru-RU" sz="2400" dirty="0" err="1" smtClean="0">
                <a:solidFill>
                  <a:srgbClr val="FFFF00"/>
                </a:solidFill>
                <a:latin typeface="Corbel" panose="020B0503020204020204" pitchFamily="34" charset="0"/>
              </a:rPr>
              <a:t>Макроангиопатия</a:t>
            </a:r>
            <a:r>
              <a:rPr lang="ru-RU" sz="2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способна вызвать некроз кожи и подкожных тканей без каких- либо механических повреждений.</a:t>
            </a:r>
            <a:endParaRPr lang="ru-RU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3" y="1975976"/>
            <a:ext cx="4521439" cy="43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5_Текстура">
  <a:themeElements>
    <a:clrScheme name="Текстура 4">
      <a:dk1>
        <a:srgbClr val="004E4C"/>
      </a:dk1>
      <a:lt1>
        <a:srgbClr val="FFFFFF"/>
      </a:lt1>
      <a:dk2>
        <a:srgbClr val="006666"/>
      </a:dk2>
      <a:lt2>
        <a:srgbClr val="FFFFCC"/>
      </a:lt2>
      <a:accent1>
        <a:srgbClr val="FFCC00"/>
      </a:accent1>
      <a:accent2>
        <a:srgbClr val="00B0AC"/>
      </a:accent2>
      <a:accent3>
        <a:srgbClr val="AAB8B8"/>
      </a:accent3>
      <a:accent4>
        <a:srgbClr val="DADADA"/>
      </a:accent4>
      <a:accent5>
        <a:srgbClr val="FFE2AA"/>
      </a:accent5>
      <a:accent6>
        <a:srgbClr val="009F9B"/>
      </a:accent6>
      <a:hlink>
        <a:srgbClr val="BA7C3E"/>
      </a:hlink>
      <a:folHlink>
        <a:srgbClr val="724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2D050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eluxe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673</Words>
  <Application>Microsoft Office PowerPoint</Application>
  <PresentationFormat>Широкоэкранный</PresentationFormat>
  <Paragraphs>119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Microsoft YaHei</vt:lpstr>
      <vt:lpstr>Arial</vt:lpstr>
      <vt:lpstr>Calibri</vt:lpstr>
      <vt:lpstr>Century Gothic</vt:lpstr>
      <vt:lpstr>Corbel</vt:lpstr>
      <vt:lpstr>Tahoma</vt:lpstr>
      <vt:lpstr>Wingdings</vt:lpstr>
      <vt:lpstr>Wingdings 3</vt:lpstr>
      <vt:lpstr>Ион</vt:lpstr>
      <vt:lpstr>5_Текстура</vt:lpstr>
      <vt:lpstr>Опыт организации кабинета диабетической стопы</vt:lpstr>
      <vt:lpstr>Презентация PowerPoint</vt:lpstr>
      <vt:lpstr>Сахарный диабет в цифрах  </vt:lpstr>
      <vt:lpstr>Осложнения сахарного диабета</vt:lpstr>
      <vt:lpstr>Синдром диабетической стопы( СДС) </vt:lpstr>
      <vt:lpstr>Патогенез развития СДС</vt:lpstr>
      <vt:lpstr>Патогенез развития СДС</vt:lpstr>
      <vt:lpstr>Патогенез развития СДС</vt:lpstr>
      <vt:lpstr>Патогенез развития СДС</vt:lpstr>
      <vt:lpstr>Патогенез развития СДС</vt:lpstr>
      <vt:lpstr>Многопрофильный подход в профилактике и лечении СДС</vt:lpstr>
      <vt:lpstr>Кабинет диабетической стопы</vt:lpstr>
      <vt:lpstr>Кабинет диабетической стопы</vt:lpstr>
      <vt:lpstr>Функции кабинета диабетической стопы:</vt:lpstr>
      <vt:lpstr>  Диагностика:  Определение различных видов чувствительности и исследование кровотока  мини-допплером </vt:lpstr>
      <vt:lpstr>Лечение трофических язв.</vt:lpstr>
      <vt:lpstr>Медицинский аппаратный педикюр – профилактика синдрома диабетической стопы</vt:lpstr>
      <vt:lpstr>Презентация PowerPoint</vt:lpstr>
      <vt:lpstr>Гигиеническая обработка стоп  </vt:lpstr>
      <vt:lpstr>Статистика – 2017г.</vt:lpstr>
      <vt:lpstr>Заключение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кабинета диабетической стопы</dc:title>
  <dc:creator>RePack by Diakov</dc:creator>
  <cp:lastModifiedBy>RePack by Diakov</cp:lastModifiedBy>
  <cp:revision>55</cp:revision>
  <dcterms:created xsi:type="dcterms:W3CDTF">2018-11-12T15:40:17Z</dcterms:created>
  <dcterms:modified xsi:type="dcterms:W3CDTF">2018-11-14T17:58:44Z</dcterms:modified>
</cp:coreProperties>
</file>