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66" r:id="rId12"/>
    <p:sldId id="293" r:id="rId13"/>
    <p:sldId id="294" r:id="rId14"/>
    <p:sldId id="295" r:id="rId15"/>
    <p:sldId id="296" r:id="rId16"/>
    <p:sldId id="297" r:id="rId17"/>
    <p:sldId id="298" r:id="rId18"/>
    <p:sldId id="304" r:id="rId19"/>
    <p:sldId id="299" r:id="rId20"/>
    <p:sldId id="300" r:id="rId21"/>
    <p:sldId id="301" r:id="rId22"/>
    <p:sldId id="305" r:id="rId23"/>
    <p:sldId id="302" r:id="rId24"/>
    <p:sldId id="30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B0C20A"/>
    <a:srgbClr val="9BBB59"/>
    <a:srgbClr val="00FF00"/>
    <a:srgbClr val="6B2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288F5-B475-42E3-A2A4-F7CE38DEF130}" type="doc">
      <dgm:prSet loTypeId="urn:microsoft.com/office/officeart/2005/8/layout/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2B1F7C3F-8CCE-4256-BF0D-0ADBF2B579C5}">
      <dgm:prSet custT="1"/>
      <dgm:spPr>
        <a:solidFill>
          <a:srgbClr val="00CC00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Рабочая группа  по реализации пилотного проекта в  ГУЗ «Детская инфекционная больница №2 г. Тулы»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CC7015-DDB8-442C-B29C-B719DBF14914}" type="parTrans" cxnId="{79BC6430-019C-4F28-9F65-CD3A536D30A8}">
      <dgm:prSet/>
      <dgm:spPr/>
      <dgm:t>
        <a:bodyPr/>
        <a:lstStyle/>
        <a:p>
          <a:endParaRPr lang="ru-RU"/>
        </a:p>
      </dgm:t>
    </dgm:pt>
    <dgm:pt modelId="{EE0F0D7A-CE36-44E1-99A2-AC280D5C15E0}" type="sibTrans" cxnId="{79BC6430-019C-4F28-9F65-CD3A536D30A8}">
      <dgm:prSet/>
      <dgm:spPr/>
      <dgm:t>
        <a:bodyPr/>
        <a:lstStyle/>
        <a:p>
          <a:endParaRPr lang="ru-RU"/>
        </a:p>
      </dgm:t>
    </dgm:pt>
    <dgm:pt modelId="{207E553B-4871-4DD1-97B5-0C08516D8396}">
      <dgm:prSet custT="1"/>
      <dgm:spPr>
        <a:solidFill>
          <a:srgbClr val="00CC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Руководитель  рабочей группы ГУЗ «Детская инфекционная больница №2 г. Тулы» 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8046975-6519-4666-AB61-680535680285}" type="parTrans" cxnId="{A61E5423-2F31-40EF-8171-ED6C18D19222}">
      <dgm:prSet/>
      <dgm:spPr/>
      <dgm:t>
        <a:bodyPr/>
        <a:lstStyle/>
        <a:p>
          <a:endParaRPr lang="ru-RU"/>
        </a:p>
      </dgm:t>
    </dgm:pt>
    <dgm:pt modelId="{82FCEB6F-E8E7-483D-9282-8DD2D77A00A9}" type="sibTrans" cxnId="{A61E5423-2F31-40EF-8171-ED6C18D19222}">
      <dgm:prSet/>
      <dgm:spPr/>
      <dgm:t>
        <a:bodyPr/>
        <a:lstStyle/>
        <a:p>
          <a:endParaRPr lang="ru-RU"/>
        </a:p>
      </dgm:t>
    </dgm:pt>
    <dgm:pt modelId="{427DD7A0-4B37-4C05-8402-69BE212CD83C}">
      <dgm:prSet custT="1"/>
      <dgm:spPr>
        <a:solidFill>
          <a:srgbClr val="00CC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Сотрудники  рабочей группы ГУЗ «Детская инфекционная больница №2 г. Тулы» 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8682D2-7934-428F-833F-EDB332F19522}" type="parTrans" cxnId="{33BF57A3-35C7-4DF4-825C-85C27F266523}">
      <dgm:prSet/>
      <dgm:spPr/>
      <dgm:t>
        <a:bodyPr/>
        <a:lstStyle/>
        <a:p>
          <a:endParaRPr lang="ru-RU"/>
        </a:p>
      </dgm:t>
    </dgm:pt>
    <dgm:pt modelId="{3D2AE6F1-A46C-458C-A042-12037289B07C}" type="sibTrans" cxnId="{33BF57A3-35C7-4DF4-825C-85C27F266523}">
      <dgm:prSet/>
      <dgm:spPr/>
      <dgm:t>
        <a:bodyPr/>
        <a:lstStyle/>
        <a:p>
          <a:endParaRPr lang="ru-RU"/>
        </a:p>
      </dgm:t>
    </dgm:pt>
    <dgm:pt modelId="{9EA010C9-83DD-4B0D-91C8-A143A2E68287}">
      <dgm:prSet custT="1"/>
      <dgm:spPr>
        <a:solidFill>
          <a:srgbClr val="00CC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Куратор проекта от ГК «РОСАТОМ»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909399-58F7-46E4-A8EA-26F8CA00BE2D}" type="parTrans" cxnId="{15DA88E1-43C1-4EB4-86B5-24F1648D9F48}">
      <dgm:prSet/>
      <dgm:spPr/>
      <dgm:t>
        <a:bodyPr/>
        <a:lstStyle/>
        <a:p>
          <a:endParaRPr lang="ru-RU"/>
        </a:p>
      </dgm:t>
    </dgm:pt>
    <dgm:pt modelId="{F7BB4F8F-934F-476E-A36B-368965855ED8}" type="sibTrans" cxnId="{15DA88E1-43C1-4EB4-86B5-24F1648D9F48}">
      <dgm:prSet/>
      <dgm:spPr/>
      <dgm:t>
        <a:bodyPr/>
        <a:lstStyle/>
        <a:p>
          <a:endParaRPr lang="ru-RU"/>
        </a:p>
      </dgm:t>
    </dgm:pt>
    <dgm:pt modelId="{2CB515E7-CC7E-4434-9741-B826132C900E}">
      <dgm:prSet custT="1"/>
      <dgm:spPr/>
      <dgm:t>
        <a:bodyPr/>
        <a:lstStyle/>
        <a:p>
          <a:pPr rtl="0"/>
          <a:r>
            <a:rPr lang="ru-RU" sz="1200" dirty="0" err="1" smtClean="0">
              <a:latin typeface="Arial" pitchFamily="34" charset="0"/>
              <a:cs typeface="Arial" pitchFamily="34" charset="0"/>
            </a:rPr>
            <a:t>Слесарева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 Н.С. - заведующая орг. метод. кабинетом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8B5B55F0-79AC-49AB-BAE4-2D00C640E387}" type="parTrans" cxnId="{0CF6975B-A212-4DB4-AD8C-2DC2EAB89E4E}">
      <dgm:prSet/>
      <dgm:spPr/>
      <dgm:t>
        <a:bodyPr/>
        <a:lstStyle/>
        <a:p>
          <a:endParaRPr lang="ru-RU"/>
        </a:p>
      </dgm:t>
    </dgm:pt>
    <dgm:pt modelId="{A4FE498C-C342-4D31-9CF3-4EE0A80AA3CC}" type="sibTrans" cxnId="{0CF6975B-A212-4DB4-AD8C-2DC2EAB89E4E}">
      <dgm:prSet/>
      <dgm:spPr/>
      <dgm:t>
        <a:bodyPr/>
        <a:lstStyle/>
        <a:p>
          <a:endParaRPr lang="ru-RU"/>
        </a:p>
      </dgm:t>
    </dgm:pt>
    <dgm:pt modelId="{F3B161EF-55D2-4F99-926F-70673138229A}">
      <dgm:prSet custT="1"/>
      <dgm:spPr/>
      <dgm:t>
        <a:bodyPr/>
        <a:lstStyle/>
        <a:p>
          <a:pPr rtl="0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DC4E302-DD73-479E-A4D7-9221871A8C2D}" type="parTrans" cxnId="{DD15D9F9-816C-485B-8DA1-BBCF66524C55}">
      <dgm:prSet/>
      <dgm:spPr/>
      <dgm:t>
        <a:bodyPr/>
        <a:lstStyle/>
        <a:p>
          <a:endParaRPr lang="ru-RU"/>
        </a:p>
      </dgm:t>
    </dgm:pt>
    <dgm:pt modelId="{E9533977-C92F-41DC-A86D-DE7CAA6083C8}" type="sibTrans" cxnId="{DD15D9F9-816C-485B-8DA1-BBCF66524C55}">
      <dgm:prSet/>
      <dgm:spPr/>
      <dgm:t>
        <a:bodyPr/>
        <a:lstStyle/>
        <a:p>
          <a:endParaRPr lang="ru-RU"/>
        </a:p>
      </dgm:t>
    </dgm:pt>
    <dgm:pt modelId="{23C6DE1C-E62D-4558-AB6D-F34AB18B1DCD}">
      <dgm:prSet custT="1"/>
      <dgm:spPr/>
      <dgm:t>
        <a:bodyPr/>
        <a:lstStyle/>
        <a:p>
          <a:pPr rtl="0"/>
          <a:r>
            <a:rPr lang="ru-RU" sz="1200" b="0" dirty="0" err="1" smtClean="0">
              <a:latin typeface="Arial" pitchFamily="34" charset="0"/>
              <a:cs typeface="Arial" pitchFamily="34" charset="0"/>
            </a:rPr>
            <a:t>Махова</a:t>
          </a:r>
          <a:r>
            <a:rPr lang="ru-RU" sz="1200" b="0" dirty="0" smtClean="0">
              <a:latin typeface="Arial" pitchFamily="34" charset="0"/>
              <a:cs typeface="Arial" pitchFamily="34" charset="0"/>
            </a:rPr>
            <a:t> И.И. 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заведующая педиатрическим отделением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A37DEBD5-7325-46AA-BA68-170304F8992E}" type="parTrans" cxnId="{BB562642-1841-48F4-BA40-CC9C90EEAAB9}">
      <dgm:prSet/>
      <dgm:spPr/>
      <dgm:t>
        <a:bodyPr/>
        <a:lstStyle/>
        <a:p>
          <a:endParaRPr lang="ru-RU"/>
        </a:p>
      </dgm:t>
    </dgm:pt>
    <dgm:pt modelId="{A07F514A-99C1-4593-863D-C44B97F5F299}" type="sibTrans" cxnId="{BB562642-1841-48F4-BA40-CC9C90EEAAB9}">
      <dgm:prSet/>
      <dgm:spPr/>
      <dgm:t>
        <a:bodyPr/>
        <a:lstStyle/>
        <a:p>
          <a:endParaRPr lang="ru-RU"/>
        </a:p>
      </dgm:t>
    </dgm:pt>
    <dgm:pt modelId="{D85D6736-8E64-49D3-B96D-D42405C21DCD}">
      <dgm:prSet custT="1"/>
      <dgm:spPr/>
      <dgm:t>
        <a:bodyPr/>
        <a:lstStyle/>
        <a:p>
          <a:pPr rtl="0"/>
          <a:r>
            <a:rPr lang="ru-RU" sz="1200" dirty="0" err="1" smtClean="0">
              <a:latin typeface="Arial" pitchFamily="34" charset="0"/>
              <a:ea typeface="Times New Roman"/>
              <a:cs typeface="Arial" pitchFamily="34" charset="0"/>
            </a:rPr>
            <a:t>Арженцов</a:t>
          </a:r>
          <a:r>
            <a:rPr lang="ru-RU" sz="1200" baseline="0" dirty="0" smtClean="0">
              <a:latin typeface="Arial" pitchFamily="34" charset="0"/>
              <a:ea typeface="Times New Roman"/>
              <a:cs typeface="Arial" pitchFamily="34" charset="0"/>
            </a:rPr>
            <a:t> В.Ф. – эксперт «РОСАТОМ»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FAF5114-2A83-4E3D-A591-4FF3D76344A3}" type="parTrans" cxnId="{68896FD1-AB6F-4143-8F26-14CE8798D1C1}">
      <dgm:prSet/>
      <dgm:spPr/>
      <dgm:t>
        <a:bodyPr/>
        <a:lstStyle/>
        <a:p>
          <a:endParaRPr lang="ru-RU"/>
        </a:p>
      </dgm:t>
    </dgm:pt>
    <dgm:pt modelId="{0A3BCA8C-F16A-4984-8D0E-238384870D97}" type="sibTrans" cxnId="{68896FD1-AB6F-4143-8F26-14CE8798D1C1}">
      <dgm:prSet/>
      <dgm:spPr/>
      <dgm:t>
        <a:bodyPr/>
        <a:lstStyle/>
        <a:p>
          <a:endParaRPr lang="ru-RU"/>
        </a:p>
      </dgm:t>
    </dgm:pt>
    <dgm:pt modelId="{4762AC0A-812A-42AE-BE10-A13BF24A680B}">
      <dgm:prSet custT="1"/>
      <dgm:spPr/>
      <dgm:t>
        <a:bodyPr/>
        <a:lstStyle/>
        <a:p>
          <a:pPr rtl="0"/>
          <a:r>
            <a:rPr lang="ru-RU" sz="1200" dirty="0" smtClean="0">
              <a:latin typeface="Arial" pitchFamily="34" charset="0"/>
              <a:cs typeface="Arial" pitchFamily="34" charset="0"/>
            </a:rPr>
            <a:t>Трегубова Е.В. – заведующая ООМПД в ОУ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C9F1563A-4D84-49F7-80AA-2A1DC49F9680}" type="parTrans" cxnId="{819D6539-38AC-44D9-B9F6-1C8796FEDB1D}">
      <dgm:prSet/>
      <dgm:spPr/>
      <dgm:t>
        <a:bodyPr/>
        <a:lstStyle/>
        <a:p>
          <a:endParaRPr lang="ru-RU"/>
        </a:p>
      </dgm:t>
    </dgm:pt>
    <dgm:pt modelId="{29414FAD-BA06-47CD-87C8-027FC3C6C50D}" type="sibTrans" cxnId="{819D6539-38AC-44D9-B9F6-1C8796FEDB1D}">
      <dgm:prSet/>
      <dgm:spPr/>
      <dgm:t>
        <a:bodyPr/>
        <a:lstStyle/>
        <a:p>
          <a:endParaRPr lang="ru-RU"/>
        </a:p>
      </dgm:t>
    </dgm:pt>
    <dgm:pt modelId="{3A964812-3041-4A97-904D-24004645C0EC}">
      <dgm:prSet custT="1"/>
      <dgm:spPr/>
      <dgm:t>
        <a:bodyPr/>
        <a:lstStyle/>
        <a:p>
          <a:pPr rtl="0"/>
          <a:r>
            <a:rPr lang="ru-RU" sz="1200" dirty="0" smtClean="0">
              <a:latin typeface="Arial" pitchFamily="34" charset="0"/>
              <a:cs typeface="Arial" pitchFamily="34" charset="0"/>
            </a:rPr>
            <a:t>Рогова В.А. – старшая медицинская сестра поликлиники №1 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ABA3CE4E-ACCF-410E-A47A-7619010CA669}" type="parTrans" cxnId="{FDE42B05-3DC5-4F53-98D9-4D3D88318AFC}">
      <dgm:prSet/>
      <dgm:spPr/>
      <dgm:t>
        <a:bodyPr/>
        <a:lstStyle/>
        <a:p>
          <a:endParaRPr lang="ru-RU"/>
        </a:p>
      </dgm:t>
    </dgm:pt>
    <dgm:pt modelId="{46D552BB-FBAA-4865-87DE-BBBFBA333455}" type="sibTrans" cxnId="{FDE42B05-3DC5-4F53-98D9-4D3D88318AFC}">
      <dgm:prSet/>
      <dgm:spPr/>
      <dgm:t>
        <a:bodyPr/>
        <a:lstStyle/>
        <a:p>
          <a:endParaRPr lang="ru-RU"/>
        </a:p>
      </dgm:t>
    </dgm:pt>
    <dgm:pt modelId="{082C2576-E0B5-4263-9260-5EF7D3AFF8CC}">
      <dgm:prSet custT="1"/>
      <dgm:spPr/>
      <dgm:t>
        <a:bodyPr/>
        <a:lstStyle/>
        <a:p>
          <a:pPr rtl="0"/>
          <a:r>
            <a:rPr lang="ru-RU" sz="1200" dirty="0" err="1" smtClean="0">
              <a:latin typeface="Arial" pitchFamily="34" charset="0"/>
              <a:cs typeface="Arial" pitchFamily="34" charset="0"/>
            </a:rPr>
            <a:t>Трусков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 Д.Н. – системный администратор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A593A43C-A45B-4897-B9D4-D5B6656413A6}" type="parTrans" cxnId="{C79D0D5E-2EF5-424D-8C1C-2205AB211358}">
      <dgm:prSet/>
      <dgm:spPr/>
      <dgm:t>
        <a:bodyPr/>
        <a:lstStyle/>
        <a:p>
          <a:endParaRPr lang="ru-RU"/>
        </a:p>
      </dgm:t>
    </dgm:pt>
    <dgm:pt modelId="{55776BC5-CD23-4F43-916A-F2C9A4FE7DD4}" type="sibTrans" cxnId="{C79D0D5E-2EF5-424D-8C1C-2205AB211358}">
      <dgm:prSet/>
      <dgm:spPr/>
      <dgm:t>
        <a:bodyPr/>
        <a:lstStyle/>
        <a:p>
          <a:endParaRPr lang="ru-RU"/>
        </a:p>
      </dgm:t>
    </dgm:pt>
    <dgm:pt modelId="{E442DA6B-8EEE-4736-AF97-242D09CBDC99}" type="pres">
      <dgm:prSet presAssocID="{BBF288F5-B475-42E3-A2A4-F7CE38DEF1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63B01E-C21F-4DA9-954A-3D51096142FF}" type="pres">
      <dgm:prSet presAssocID="{2B1F7C3F-8CCE-4256-BF0D-0ADBF2B579C5}" presName="parentLin" presStyleCnt="0"/>
      <dgm:spPr/>
    </dgm:pt>
    <dgm:pt modelId="{9674C75F-9B0F-4E91-AD7B-95A3A7FF49B9}" type="pres">
      <dgm:prSet presAssocID="{2B1F7C3F-8CCE-4256-BF0D-0ADBF2B579C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6467992-567A-4802-9328-EC909091B788}" type="pres">
      <dgm:prSet presAssocID="{2B1F7C3F-8CCE-4256-BF0D-0ADBF2B579C5}" presName="parentText" presStyleLbl="node1" presStyleIdx="0" presStyleCnt="4" custScaleX="108776" custScaleY="2049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B23B8-9B82-4539-9661-C128B392A891}" type="pres">
      <dgm:prSet presAssocID="{2B1F7C3F-8CCE-4256-BF0D-0ADBF2B579C5}" presName="negativeSpace" presStyleCnt="0"/>
      <dgm:spPr/>
    </dgm:pt>
    <dgm:pt modelId="{20A0F205-FF51-4187-AF78-087B2F124A92}" type="pres">
      <dgm:prSet presAssocID="{2B1F7C3F-8CCE-4256-BF0D-0ADBF2B579C5}" presName="childText" presStyleLbl="conFgAcc1" presStyleIdx="0" presStyleCnt="4">
        <dgm:presLayoutVars>
          <dgm:bulletEnabled val="1"/>
        </dgm:presLayoutVars>
      </dgm:prSet>
      <dgm:spPr/>
    </dgm:pt>
    <dgm:pt modelId="{CD18BDFD-C70A-40E4-A88D-17B28A0850E3}" type="pres">
      <dgm:prSet presAssocID="{EE0F0D7A-CE36-44E1-99A2-AC280D5C15E0}" presName="spaceBetweenRectangles" presStyleCnt="0"/>
      <dgm:spPr/>
    </dgm:pt>
    <dgm:pt modelId="{A919CCAD-E12B-453A-B369-B4B14783E7DE}" type="pres">
      <dgm:prSet presAssocID="{207E553B-4871-4DD1-97B5-0C08516D8396}" presName="parentLin" presStyleCnt="0"/>
      <dgm:spPr/>
    </dgm:pt>
    <dgm:pt modelId="{B41D1683-6067-4258-9B33-3CBA14A1C68B}" type="pres">
      <dgm:prSet presAssocID="{207E553B-4871-4DD1-97B5-0C08516D839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38513D1-6C28-47F0-8816-67302ED7A6EC}" type="pres">
      <dgm:prSet presAssocID="{207E553B-4871-4DD1-97B5-0C08516D8396}" presName="parentText" presStyleLbl="node1" presStyleIdx="1" presStyleCnt="4" custScaleY="1614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24034-F5BC-470A-BE27-D1B184DECE0B}" type="pres">
      <dgm:prSet presAssocID="{207E553B-4871-4DD1-97B5-0C08516D8396}" presName="negativeSpace" presStyleCnt="0"/>
      <dgm:spPr/>
    </dgm:pt>
    <dgm:pt modelId="{78757F48-EEEC-40F2-86D3-7B4B65BA3B10}" type="pres">
      <dgm:prSet presAssocID="{207E553B-4871-4DD1-97B5-0C08516D839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3736C-8C68-4596-9C48-FE5CCFB956B2}" type="pres">
      <dgm:prSet presAssocID="{82FCEB6F-E8E7-483D-9282-8DD2D77A00A9}" presName="spaceBetweenRectangles" presStyleCnt="0"/>
      <dgm:spPr/>
    </dgm:pt>
    <dgm:pt modelId="{A2AA34DD-DB9C-462E-85C2-B50F53423202}" type="pres">
      <dgm:prSet presAssocID="{427DD7A0-4B37-4C05-8402-69BE212CD83C}" presName="parentLin" presStyleCnt="0"/>
      <dgm:spPr/>
    </dgm:pt>
    <dgm:pt modelId="{6B578787-136A-44B1-8EA3-C2063B0F2B48}" type="pres">
      <dgm:prSet presAssocID="{427DD7A0-4B37-4C05-8402-69BE212CD83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317E3D2-0B50-44C9-A885-2656864F5515}" type="pres">
      <dgm:prSet presAssocID="{427DD7A0-4B37-4C05-8402-69BE212CD83C}" presName="parentText" presStyleLbl="node1" presStyleIdx="2" presStyleCnt="4" custScaleY="163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5DD61-9D0C-4842-9612-A56F67EEBC38}" type="pres">
      <dgm:prSet presAssocID="{427DD7A0-4B37-4C05-8402-69BE212CD83C}" presName="negativeSpace" presStyleCnt="0"/>
      <dgm:spPr/>
    </dgm:pt>
    <dgm:pt modelId="{0A05D997-7EA6-454F-A517-724B056A4FA2}" type="pres">
      <dgm:prSet presAssocID="{427DD7A0-4B37-4C05-8402-69BE212CD83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77178-EE9C-4388-8AB1-BD2DF3290739}" type="pres">
      <dgm:prSet presAssocID="{3D2AE6F1-A46C-458C-A042-12037289B07C}" presName="spaceBetweenRectangles" presStyleCnt="0"/>
      <dgm:spPr/>
    </dgm:pt>
    <dgm:pt modelId="{95581738-EE06-4BB4-A746-B16D2F36FE5D}" type="pres">
      <dgm:prSet presAssocID="{9EA010C9-83DD-4B0D-91C8-A143A2E68287}" presName="parentLin" presStyleCnt="0"/>
      <dgm:spPr/>
    </dgm:pt>
    <dgm:pt modelId="{9DF01297-A669-4C40-8FAF-5B012C3710C3}" type="pres">
      <dgm:prSet presAssocID="{9EA010C9-83DD-4B0D-91C8-A143A2E6828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7121C66-50B5-4362-8023-214A8C800EBC}" type="pres">
      <dgm:prSet presAssocID="{9EA010C9-83DD-4B0D-91C8-A143A2E68287}" presName="parentText" presStyleLbl="node1" presStyleIdx="3" presStyleCnt="4" custScaleY="1673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ABBAB-8C94-4C12-A921-15A90816A470}" type="pres">
      <dgm:prSet presAssocID="{9EA010C9-83DD-4B0D-91C8-A143A2E68287}" presName="negativeSpace" presStyleCnt="0"/>
      <dgm:spPr/>
    </dgm:pt>
    <dgm:pt modelId="{3C660E9F-DE63-4329-8153-E23A6DDCA9D9}" type="pres">
      <dgm:prSet presAssocID="{9EA010C9-83DD-4B0D-91C8-A143A2E6828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6E9732-378E-42B9-A07C-7E047EE47871}" type="presOf" srcId="{2B1F7C3F-8CCE-4256-BF0D-0ADBF2B579C5}" destId="{9674C75F-9B0F-4E91-AD7B-95A3A7FF49B9}" srcOrd="0" destOrd="0" presId="urn:microsoft.com/office/officeart/2005/8/layout/list1"/>
    <dgm:cxn modelId="{79BC6430-019C-4F28-9F65-CD3A536D30A8}" srcId="{BBF288F5-B475-42E3-A2A4-F7CE38DEF130}" destId="{2B1F7C3F-8CCE-4256-BF0D-0ADBF2B579C5}" srcOrd="0" destOrd="0" parTransId="{F5CC7015-DDB8-442C-B29C-B719DBF14914}" sibTransId="{EE0F0D7A-CE36-44E1-99A2-AC280D5C15E0}"/>
    <dgm:cxn modelId="{95FC73D7-0196-499E-AC66-33B51F86B501}" type="presOf" srcId="{207E553B-4871-4DD1-97B5-0C08516D8396}" destId="{238513D1-6C28-47F0-8816-67302ED7A6EC}" srcOrd="1" destOrd="0" presId="urn:microsoft.com/office/officeart/2005/8/layout/list1"/>
    <dgm:cxn modelId="{182E382D-84C0-4D89-885A-82B54DB0BCF6}" type="presOf" srcId="{F3B161EF-55D2-4F99-926F-70673138229A}" destId="{78757F48-EEEC-40F2-86D3-7B4B65BA3B10}" srcOrd="0" destOrd="1" presId="urn:microsoft.com/office/officeart/2005/8/layout/list1"/>
    <dgm:cxn modelId="{40FA1C62-FEB0-45B8-8B41-C489FC3A1B13}" type="presOf" srcId="{082C2576-E0B5-4263-9260-5EF7D3AFF8CC}" destId="{0A05D997-7EA6-454F-A517-724B056A4FA2}" srcOrd="0" destOrd="3" presId="urn:microsoft.com/office/officeart/2005/8/layout/list1"/>
    <dgm:cxn modelId="{A61E5423-2F31-40EF-8171-ED6C18D19222}" srcId="{BBF288F5-B475-42E3-A2A4-F7CE38DEF130}" destId="{207E553B-4871-4DD1-97B5-0C08516D8396}" srcOrd="1" destOrd="0" parTransId="{38046975-6519-4666-AB61-680535680285}" sibTransId="{82FCEB6F-E8E7-483D-9282-8DD2D77A00A9}"/>
    <dgm:cxn modelId="{248728D2-6015-4C9A-B48C-2E6B28EB2089}" type="presOf" srcId="{427DD7A0-4B37-4C05-8402-69BE212CD83C}" destId="{6317E3D2-0B50-44C9-A885-2656864F5515}" srcOrd="1" destOrd="0" presId="urn:microsoft.com/office/officeart/2005/8/layout/list1"/>
    <dgm:cxn modelId="{BB562642-1841-48F4-BA40-CC9C90EEAAB9}" srcId="{427DD7A0-4B37-4C05-8402-69BE212CD83C}" destId="{23C6DE1C-E62D-4558-AB6D-F34AB18B1DCD}" srcOrd="0" destOrd="0" parTransId="{A37DEBD5-7325-46AA-BA68-170304F8992E}" sibTransId="{A07F514A-99C1-4593-863D-C44B97F5F299}"/>
    <dgm:cxn modelId="{EE795136-2080-4EA0-8975-0C83F47329FA}" type="presOf" srcId="{BBF288F5-B475-42E3-A2A4-F7CE38DEF130}" destId="{E442DA6B-8EEE-4736-AF97-242D09CBDC99}" srcOrd="0" destOrd="0" presId="urn:microsoft.com/office/officeart/2005/8/layout/list1"/>
    <dgm:cxn modelId="{DD15D9F9-816C-485B-8DA1-BBCF66524C55}" srcId="{207E553B-4871-4DD1-97B5-0C08516D8396}" destId="{F3B161EF-55D2-4F99-926F-70673138229A}" srcOrd="1" destOrd="0" parTransId="{CDC4E302-DD73-479E-A4D7-9221871A8C2D}" sibTransId="{E9533977-C92F-41DC-A86D-DE7CAA6083C8}"/>
    <dgm:cxn modelId="{AA8D5A91-8544-4033-8FB3-07EEFCF5F2DD}" type="presOf" srcId="{4762AC0A-812A-42AE-BE10-A13BF24A680B}" destId="{0A05D997-7EA6-454F-A517-724B056A4FA2}" srcOrd="0" destOrd="1" presId="urn:microsoft.com/office/officeart/2005/8/layout/list1"/>
    <dgm:cxn modelId="{C79D0D5E-2EF5-424D-8C1C-2205AB211358}" srcId="{427DD7A0-4B37-4C05-8402-69BE212CD83C}" destId="{082C2576-E0B5-4263-9260-5EF7D3AFF8CC}" srcOrd="3" destOrd="0" parTransId="{A593A43C-A45B-4897-B9D4-D5B6656413A6}" sibTransId="{55776BC5-CD23-4F43-916A-F2C9A4FE7DD4}"/>
    <dgm:cxn modelId="{FDE42B05-3DC5-4F53-98D9-4D3D88318AFC}" srcId="{427DD7A0-4B37-4C05-8402-69BE212CD83C}" destId="{3A964812-3041-4A97-904D-24004645C0EC}" srcOrd="2" destOrd="0" parTransId="{ABA3CE4E-ACCF-410E-A47A-7619010CA669}" sibTransId="{46D552BB-FBAA-4865-87DE-BBBFBA333455}"/>
    <dgm:cxn modelId="{2B6A9601-8C19-47A1-B6AB-12C9693DE819}" type="presOf" srcId="{207E553B-4871-4DD1-97B5-0C08516D8396}" destId="{B41D1683-6067-4258-9B33-3CBA14A1C68B}" srcOrd="0" destOrd="0" presId="urn:microsoft.com/office/officeart/2005/8/layout/list1"/>
    <dgm:cxn modelId="{B562A90A-4656-4EB5-96C1-C800A30C3DA7}" type="presOf" srcId="{2B1F7C3F-8CCE-4256-BF0D-0ADBF2B579C5}" destId="{76467992-567A-4802-9328-EC909091B788}" srcOrd="1" destOrd="0" presId="urn:microsoft.com/office/officeart/2005/8/layout/list1"/>
    <dgm:cxn modelId="{00614EA6-213D-4072-8117-6B25D1B3692F}" type="presOf" srcId="{3A964812-3041-4A97-904D-24004645C0EC}" destId="{0A05D997-7EA6-454F-A517-724B056A4FA2}" srcOrd="0" destOrd="2" presId="urn:microsoft.com/office/officeart/2005/8/layout/list1"/>
    <dgm:cxn modelId="{FFF0137B-0D35-4271-ADC4-7D16A49D0218}" type="presOf" srcId="{D85D6736-8E64-49D3-B96D-D42405C21DCD}" destId="{3C660E9F-DE63-4329-8153-E23A6DDCA9D9}" srcOrd="0" destOrd="0" presId="urn:microsoft.com/office/officeart/2005/8/layout/list1"/>
    <dgm:cxn modelId="{84AC9AED-A03E-4349-894C-79252BB93F26}" type="presOf" srcId="{23C6DE1C-E62D-4558-AB6D-F34AB18B1DCD}" destId="{0A05D997-7EA6-454F-A517-724B056A4FA2}" srcOrd="0" destOrd="0" presId="urn:microsoft.com/office/officeart/2005/8/layout/list1"/>
    <dgm:cxn modelId="{33BF57A3-35C7-4DF4-825C-85C27F266523}" srcId="{BBF288F5-B475-42E3-A2A4-F7CE38DEF130}" destId="{427DD7A0-4B37-4C05-8402-69BE212CD83C}" srcOrd="2" destOrd="0" parTransId="{358682D2-7934-428F-833F-EDB332F19522}" sibTransId="{3D2AE6F1-A46C-458C-A042-12037289B07C}"/>
    <dgm:cxn modelId="{FAB3CF29-11E2-446D-8390-A9E36ECA9136}" type="presOf" srcId="{2CB515E7-CC7E-4434-9741-B826132C900E}" destId="{78757F48-EEEC-40F2-86D3-7B4B65BA3B10}" srcOrd="0" destOrd="0" presId="urn:microsoft.com/office/officeart/2005/8/layout/list1"/>
    <dgm:cxn modelId="{EF3A7675-1FAF-4DEC-BC4F-BC4D71B1C312}" type="presOf" srcId="{427DD7A0-4B37-4C05-8402-69BE212CD83C}" destId="{6B578787-136A-44B1-8EA3-C2063B0F2B48}" srcOrd="0" destOrd="0" presId="urn:microsoft.com/office/officeart/2005/8/layout/list1"/>
    <dgm:cxn modelId="{9228BC47-EFCD-4EEB-A8BB-BCB7A23120A0}" type="presOf" srcId="{9EA010C9-83DD-4B0D-91C8-A143A2E68287}" destId="{77121C66-50B5-4362-8023-214A8C800EBC}" srcOrd="1" destOrd="0" presId="urn:microsoft.com/office/officeart/2005/8/layout/list1"/>
    <dgm:cxn modelId="{15DA88E1-43C1-4EB4-86B5-24F1648D9F48}" srcId="{BBF288F5-B475-42E3-A2A4-F7CE38DEF130}" destId="{9EA010C9-83DD-4B0D-91C8-A143A2E68287}" srcOrd="3" destOrd="0" parTransId="{91909399-58F7-46E4-A8EA-26F8CA00BE2D}" sibTransId="{F7BB4F8F-934F-476E-A36B-368965855ED8}"/>
    <dgm:cxn modelId="{68896FD1-AB6F-4143-8F26-14CE8798D1C1}" srcId="{9EA010C9-83DD-4B0D-91C8-A143A2E68287}" destId="{D85D6736-8E64-49D3-B96D-D42405C21DCD}" srcOrd="0" destOrd="0" parTransId="{BFAF5114-2A83-4E3D-A591-4FF3D76344A3}" sibTransId="{0A3BCA8C-F16A-4984-8D0E-238384870D97}"/>
    <dgm:cxn modelId="{0CF6975B-A212-4DB4-AD8C-2DC2EAB89E4E}" srcId="{207E553B-4871-4DD1-97B5-0C08516D8396}" destId="{2CB515E7-CC7E-4434-9741-B826132C900E}" srcOrd="0" destOrd="0" parTransId="{8B5B55F0-79AC-49AB-BAE4-2D00C640E387}" sibTransId="{A4FE498C-C342-4D31-9CF3-4EE0A80AA3CC}"/>
    <dgm:cxn modelId="{1B8AD1F9-5E9E-4A32-8F55-EDBB6D17A33F}" type="presOf" srcId="{9EA010C9-83DD-4B0D-91C8-A143A2E68287}" destId="{9DF01297-A669-4C40-8FAF-5B012C3710C3}" srcOrd="0" destOrd="0" presId="urn:microsoft.com/office/officeart/2005/8/layout/list1"/>
    <dgm:cxn modelId="{819D6539-38AC-44D9-B9F6-1C8796FEDB1D}" srcId="{427DD7A0-4B37-4C05-8402-69BE212CD83C}" destId="{4762AC0A-812A-42AE-BE10-A13BF24A680B}" srcOrd="1" destOrd="0" parTransId="{C9F1563A-4D84-49F7-80AA-2A1DC49F9680}" sibTransId="{29414FAD-BA06-47CD-87C8-027FC3C6C50D}"/>
    <dgm:cxn modelId="{21DB5EF2-4E15-4F9C-8F24-59D399A35B66}" type="presParOf" srcId="{E442DA6B-8EEE-4736-AF97-242D09CBDC99}" destId="{8063B01E-C21F-4DA9-954A-3D51096142FF}" srcOrd="0" destOrd="0" presId="urn:microsoft.com/office/officeart/2005/8/layout/list1"/>
    <dgm:cxn modelId="{736762C3-5B26-4517-9832-45A740B1539C}" type="presParOf" srcId="{8063B01E-C21F-4DA9-954A-3D51096142FF}" destId="{9674C75F-9B0F-4E91-AD7B-95A3A7FF49B9}" srcOrd="0" destOrd="0" presId="urn:microsoft.com/office/officeart/2005/8/layout/list1"/>
    <dgm:cxn modelId="{997520FE-ED79-46F6-95FA-747D46ECF128}" type="presParOf" srcId="{8063B01E-C21F-4DA9-954A-3D51096142FF}" destId="{76467992-567A-4802-9328-EC909091B788}" srcOrd="1" destOrd="0" presId="urn:microsoft.com/office/officeart/2005/8/layout/list1"/>
    <dgm:cxn modelId="{4E46FD3E-1E63-4621-8CA1-8D2C30AD6DA2}" type="presParOf" srcId="{E442DA6B-8EEE-4736-AF97-242D09CBDC99}" destId="{A4DB23B8-9B82-4539-9661-C128B392A891}" srcOrd="1" destOrd="0" presId="urn:microsoft.com/office/officeart/2005/8/layout/list1"/>
    <dgm:cxn modelId="{2159F193-F9F0-4AF0-B598-C26BC8604CC5}" type="presParOf" srcId="{E442DA6B-8EEE-4736-AF97-242D09CBDC99}" destId="{20A0F205-FF51-4187-AF78-087B2F124A92}" srcOrd="2" destOrd="0" presId="urn:microsoft.com/office/officeart/2005/8/layout/list1"/>
    <dgm:cxn modelId="{6A910BA4-2F76-472D-AC25-11822B972A4C}" type="presParOf" srcId="{E442DA6B-8EEE-4736-AF97-242D09CBDC99}" destId="{CD18BDFD-C70A-40E4-A88D-17B28A0850E3}" srcOrd="3" destOrd="0" presId="urn:microsoft.com/office/officeart/2005/8/layout/list1"/>
    <dgm:cxn modelId="{30F13C68-1FA3-4883-AA64-06F6C819E6D0}" type="presParOf" srcId="{E442DA6B-8EEE-4736-AF97-242D09CBDC99}" destId="{A919CCAD-E12B-453A-B369-B4B14783E7DE}" srcOrd="4" destOrd="0" presId="urn:microsoft.com/office/officeart/2005/8/layout/list1"/>
    <dgm:cxn modelId="{23172202-FB14-4422-98DB-06CC348A3BD6}" type="presParOf" srcId="{A919CCAD-E12B-453A-B369-B4B14783E7DE}" destId="{B41D1683-6067-4258-9B33-3CBA14A1C68B}" srcOrd="0" destOrd="0" presId="urn:microsoft.com/office/officeart/2005/8/layout/list1"/>
    <dgm:cxn modelId="{C6902B59-86F1-43EE-88B5-8EB1AA955DA0}" type="presParOf" srcId="{A919CCAD-E12B-453A-B369-B4B14783E7DE}" destId="{238513D1-6C28-47F0-8816-67302ED7A6EC}" srcOrd="1" destOrd="0" presId="urn:microsoft.com/office/officeart/2005/8/layout/list1"/>
    <dgm:cxn modelId="{96218873-E87B-4A7E-8734-E2A15320F942}" type="presParOf" srcId="{E442DA6B-8EEE-4736-AF97-242D09CBDC99}" destId="{9DA24034-F5BC-470A-BE27-D1B184DECE0B}" srcOrd="5" destOrd="0" presId="urn:microsoft.com/office/officeart/2005/8/layout/list1"/>
    <dgm:cxn modelId="{3BBC8ADD-BE58-4700-AAA6-7F8FA1D0331B}" type="presParOf" srcId="{E442DA6B-8EEE-4736-AF97-242D09CBDC99}" destId="{78757F48-EEEC-40F2-86D3-7B4B65BA3B10}" srcOrd="6" destOrd="0" presId="urn:microsoft.com/office/officeart/2005/8/layout/list1"/>
    <dgm:cxn modelId="{B664F540-9189-4604-A2F4-3BCFED34645D}" type="presParOf" srcId="{E442DA6B-8EEE-4736-AF97-242D09CBDC99}" destId="{3E03736C-8C68-4596-9C48-FE5CCFB956B2}" srcOrd="7" destOrd="0" presId="urn:microsoft.com/office/officeart/2005/8/layout/list1"/>
    <dgm:cxn modelId="{DC94314F-D783-4BD2-AF91-7DD94953D46D}" type="presParOf" srcId="{E442DA6B-8EEE-4736-AF97-242D09CBDC99}" destId="{A2AA34DD-DB9C-462E-85C2-B50F53423202}" srcOrd="8" destOrd="0" presId="urn:microsoft.com/office/officeart/2005/8/layout/list1"/>
    <dgm:cxn modelId="{EAB37CF9-59B0-4D48-BAA3-9F456FD634BC}" type="presParOf" srcId="{A2AA34DD-DB9C-462E-85C2-B50F53423202}" destId="{6B578787-136A-44B1-8EA3-C2063B0F2B48}" srcOrd="0" destOrd="0" presId="urn:microsoft.com/office/officeart/2005/8/layout/list1"/>
    <dgm:cxn modelId="{817CA40C-39EA-4382-9F44-7F02005AB18D}" type="presParOf" srcId="{A2AA34DD-DB9C-462E-85C2-B50F53423202}" destId="{6317E3D2-0B50-44C9-A885-2656864F5515}" srcOrd="1" destOrd="0" presId="urn:microsoft.com/office/officeart/2005/8/layout/list1"/>
    <dgm:cxn modelId="{93EE02BF-7317-495B-82DD-6E20F130CD96}" type="presParOf" srcId="{E442DA6B-8EEE-4736-AF97-242D09CBDC99}" destId="{B625DD61-9D0C-4842-9612-A56F67EEBC38}" srcOrd="9" destOrd="0" presId="urn:microsoft.com/office/officeart/2005/8/layout/list1"/>
    <dgm:cxn modelId="{50E85CC3-0726-458F-AC1C-934D182BA38A}" type="presParOf" srcId="{E442DA6B-8EEE-4736-AF97-242D09CBDC99}" destId="{0A05D997-7EA6-454F-A517-724B056A4FA2}" srcOrd="10" destOrd="0" presId="urn:microsoft.com/office/officeart/2005/8/layout/list1"/>
    <dgm:cxn modelId="{64270676-6B62-40B1-AC09-B33678A93A86}" type="presParOf" srcId="{E442DA6B-8EEE-4736-AF97-242D09CBDC99}" destId="{58E77178-EE9C-4388-8AB1-BD2DF3290739}" srcOrd="11" destOrd="0" presId="urn:microsoft.com/office/officeart/2005/8/layout/list1"/>
    <dgm:cxn modelId="{B2A7F75C-8E6C-45D0-9D16-F3C93C93FD04}" type="presParOf" srcId="{E442DA6B-8EEE-4736-AF97-242D09CBDC99}" destId="{95581738-EE06-4BB4-A746-B16D2F36FE5D}" srcOrd="12" destOrd="0" presId="urn:microsoft.com/office/officeart/2005/8/layout/list1"/>
    <dgm:cxn modelId="{366EE922-970E-4260-8FAA-3163489180E8}" type="presParOf" srcId="{95581738-EE06-4BB4-A746-B16D2F36FE5D}" destId="{9DF01297-A669-4C40-8FAF-5B012C3710C3}" srcOrd="0" destOrd="0" presId="urn:microsoft.com/office/officeart/2005/8/layout/list1"/>
    <dgm:cxn modelId="{B8C38FA2-37CB-4462-9D5C-4EC81F1A6A1C}" type="presParOf" srcId="{95581738-EE06-4BB4-A746-B16D2F36FE5D}" destId="{77121C66-50B5-4362-8023-214A8C800EBC}" srcOrd="1" destOrd="0" presId="urn:microsoft.com/office/officeart/2005/8/layout/list1"/>
    <dgm:cxn modelId="{B63B0108-D849-4127-98BC-E7651EC08DED}" type="presParOf" srcId="{E442DA6B-8EEE-4736-AF97-242D09CBDC99}" destId="{76CABBAB-8C94-4C12-A921-15A90816A470}" srcOrd="13" destOrd="0" presId="urn:microsoft.com/office/officeart/2005/8/layout/list1"/>
    <dgm:cxn modelId="{5D4405D5-E6B7-483D-A7B9-85DF9F612ABD}" type="presParOf" srcId="{E442DA6B-8EEE-4736-AF97-242D09CBDC99}" destId="{3C660E9F-DE63-4329-8153-E23A6DDCA9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E74DD-A14E-4F0C-9160-5C885E3BCC7E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95578DA-3524-472A-88FB-1B4C10027174}">
      <dgm:prSet phldrT="[Текст]" custT="1"/>
      <dgm:spPr>
        <a:solidFill>
          <a:srgbClr val="B8E08C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кабинета дежурного врача.</a:t>
          </a:r>
        </a:p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кабинета выдачи справок и направлений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08176C-B8EB-4951-9A4C-8BA651BC263B}" type="parTrans" cxnId="{4AADF63C-BE32-4850-8E68-43F0E80280E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5C465BF-D045-40BD-BB33-BC255E647710}" type="sibTrans" cxnId="{4AADF63C-BE32-4850-8E68-43F0E80280E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06B9C0C-78FB-4DAC-86AB-59440763C26F}">
      <dgm:prSet phldrT="[Текст]" custT="1"/>
      <dgm:spPr>
        <a:solidFill>
          <a:srgbClr val="B8E08C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отделение профилактики в едином блоке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D6F9859-65B1-4666-9D7A-93D42CD834A5}" type="parTrans" cxnId="{3172DC9B-4FF0-4A9C-8287-4C67B559DF1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10B5156-CBC3-4B47-9889-661BE42ED592}" type="sibTrans" cxnId="{3172DC9B-4FF0-4A9C-8287-4C67B559DF1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B11AE41-D1BF-4129-BB8C-ABAAC4213612}">
      <dgm:prSet phldrT="[Текст]" custT="1"/>
      <dgm:spPr>
        <a:solidFill>
          <a:srgbClr val="B8E08C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Организация кабинета «Здоровое детство» и прививочного кабинета в едином блоке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0A16F68-151C-4122-A201-04CA1BE6BEDB}" type="parTrans" cxnId="{44123CEA-3539-4A69-ADE1-7B87B5D37A5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FDAA72F-44E4-465D-8AC9-1E1DC88DEAE8}" type="sibTrans" cxnId="{44123CEA-3539-4A69-ADE1-7B87B5D37A5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F5E92E7-4DE4-42A9-BBEE-4A0D5E04106B}">
      <dgm:prSet phldrT="[Текст]" custT="1"/>
      <dgm:spPr>
        <a:solidFill>
          <a:srgbClr val="B8E08C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«открытой» регистратуры, 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call-</a:t>
          </a:r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центра, выделение администратора зала. Организация предварительной записи к врачу.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9C7FF9-01B0-4505-B603-60E8D1B2114A}" type="par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F95A685-1698-4A3E-8150-B6BAEB0D23CB}" type="sib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4C0409A-5AB4-4BF5-A26F-E4E70A586BA3}" type="pres">
      <dgm:prSet presAssocID="{084E74DD-A14E-4F0C-9160-5C885E3BCC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2B277C-F29D-4CB5-9B6D-9C55CF626C8E}" type="pres">
      <dgm:prSet presAssocID="{084E74DD-A14E-4F0C-9160-5C885E3BCC7E}" presName="Name1" presStyleCnt="0"/>
      <dgm:spPr/>
    </dgm:pt>
    <dgm:pt modelId="{A566C81D-5D0C-415A-B8E5-14AA7C5E96AF}" type="pres">
      <dgm:prSet presAssocID="{084E74DD-A14E-4F0C-9160-5C885E3BCC7E}" presName="cycle" presStyleCnt="0"/>
      <dgm:spPr/>
    </dgm:pt>
    <dgm:pt modelId="{81CC1E10-06F5-4A73-828E-6AB1E59CFADA}" type="pres">
      <dgm:prSet presAssocID="{084E74DD-A14E-4F0C-9160-5C885E3BCC7E}" presName="srcNode" presStyleLbl="node1" presStyleIdx="0" presStyleCnt="4"/>
      <dgm:spPr/>
    </dgm:pt>
    <dgm:pt modelId="{F06BF716-BD5E-4333-B5B5-ADF26563BB64}" type="pres">
      <dgm:prSet presAssocID="{084E74DD-A14E-4F0C-9160-5C885E3BCC7E}" presName="conn" presStyleLbl="parChTrans1D2" presStyleIdx="0" presStyleCnt="1"/>
      <dgm:spPr/>
      <dgm:t>
        <a:bodyPr/>
        <a:lstStyle/>
        <a:p>
          <a:endParaRPr lang="ru-RU"/>
        </a:p>
      </dgm:t>
    </dgm:pt>
    <dgm:pt modelId="{46E59A18-75AC-4F2F-A958-A421087067A3}" type="pres">
      <dgm:prSet presAssocID="{084E74DD-A14E-4F0C-9160-5C885E3BCC7E}" presName="extraNode" presStyleLbl="node1" presStyleIdx="0" presStyleCnt="4"/>
      <dgm:spPr/>
    </dgm:pt>
    <dgm:pt modelId="{6C17FBEE-0C43-4FA6-9F67-BED95830D97B}" type="pres">
      <dgm:prSet presAssocID="{084E74DD-A14E-4F0C-9160-5C885E3BCC7E}" presName="dstNode" presStyleLbl="node1" presStyleIdx="0" presStyleCnt="4"/>
      <dgm:spPr/>
    </dgm:pt>
    <dgm:pt modelId="{9087AB48-8359-4D4C-A8A6-649CF0D94A82}" type="pres">
      <dgm:prSet presAssocID="{1F5E92E7-4DE4-42A9-BBEE-4A0D5E04106B}" presName="text_1" presStyleLbl="node1" presStyleIdx="0" presStyleCnt="4" custScaleX="99444" custScaleY="118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13C07-AD2F-4485-A84A-4621A0B4B3D9}" type="pres">
      <dgm:prSet presAssocID="{1F5E92E7-4DE4-42A9-BBEE-4A0D5E04106B}" presName="accent_1" presStyleCnt="0"/>
      <dgm:spPr/>
    </dgm:pt>
    <dgm:pt modelId="{140720C7-007C-4070-9440-2604454699DF}" type="pres">
      <dgm:prSet presAssocID="{1F5E92E7-4DE4-42A9-BBEE-4A0D5E04106B}" presName="accentRepeatNode" presStyleLbl="solidFgAcc1" presStyleIdx="0" presStyleCnt="4" custLinFactNeighborX="-3261" custLinFactNeighborY="6268"/>
      <dgm:spPr>
        <a:solidFill>
          <a:srgbClr val="00CC00"/>
        </a:solidFill>
      </dgm:spPr>
      <dgm:t>
        <a:bodyPr/>
        <a:lstStyle/>
        <a:p>
          <a:endParaRPr lang="ru-RU"/>
        </a:p>
      </dgm:t>
    </dgm:pt>
    <dgm:pt modelId="{D919BB31-FB75-47B4-83F6-F459A717BB75}" type="pres">
      <dgm:prSet presAssocID="{595578DA-3524-472A-88FB-1B4C10027174}" presName="text_2" presStyleLbl="node1" presStyleIdx="1" presStyleCnt="4" custScaleY="99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20DF8-F7FC-4B33-BE51-77E4F4E90179}" type="pres">
      <dgm:prSet presAssocID="{595578DA-3524-472A-88FB-1B4C10027174}" presName="accent_2" presStyleCnt="0"/>
      <dgm:spPr/>
    </dgm:pt>
    <dgm:pt modelId="{3C04AA14-2F75-45D6-AC21-EFCE66F9E706}" type="pres">
      <dgm:prSet presAssocID="{595578DA-3524-472A-88FB-1B4C10027174}" presName="accentRepeatNode" presStyleLbl="solidFgAcc1" presStyleIdx="1" presStyleCnt="4" custLinFactNeighborX="-4103" custLinFactNeighborY="-1625"/>
      <dgm:spPr>
        <a:solidFill>
          <a:srgbClr val="00CC00"/>
        </a:solidFill>
      </dgm:spPr>
    </dgm:pt>
    <dgm:pt modelId="{7FB0B863-4B18-4597-9160-58A8B9CAB7E1}" type="pres">
      <dgm:prSet presAssocID="{606B9C0C-78FB-4DAC-86AB-59440763C26F}" presName="text_3" presStyleLbl="node1" presStyleIdx="2" presStyleCnt="4" custScaleY="96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9C-0A4B-490D-94F8-553D3CB11677}" type="pres">
      <dgm:prSet presAssocID="{606B9C0C-78FB-4DAC-86AB-59440763C26F}" presName="accent_3" presStyleCnt="0"/>
      <dgm:spPr/>
    </dgm:pt>
    <dgm:pt modelId="{B58BF35D-B5C0-4129-8484-65763767AD28}" type="pres">
      <dgm:prSet presAssocID="{606B9C0C-78FB-4DAC-86AB-59440763C26F}" presName="accentRepeatNode" presStyleLbl="solidFgAcc1" presStyleIdx="2" presStyleCnt="4"/>
      <dgm:spPr>
        <a:solidFill>
          <a:srgbClr val="00CC00"/>
        </a:solidFill>
      </dgm:spPr>
    </dgm:pt>
    <dgm:pt modelId="{FA3A8FB6-ACC2-4DAE-965E-DC66F674B058}" type="pres">
      <dgm:prSet presAssocID="{6B11AE41-D1BF-4129-BB8C-ABAAC421361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5459A-88E1-4357-8BFA-B7ED642AFE33}" type="pres">
      <dgm:prSet presAssocID="{6B11AE41-D1BF-4129-BB8C-ABAAC4213612}" presName="accent_4" presStyleCnt="0"/>
      <dgm:spPr/>
    </dgm:pt>
    <dgm:pt modelId="{971C4211-BC66-4341-852A-4E223C191D3F}" type="pres">
      <dgm:prSet presAssocID="{6B11AE41-D1BF-4129-BB8C-ABAAC4213612}" presName="accentRepeatNode" presStyleLbl="solidFgAcc1" presStyleIdx="3" presStyleCnt="4"/>
      <dgm:spPr>
        <a:solidFill>
          <a:srgbClr val="00CC00"/>
        </a:solidFill>
      </dgm:spPr>
    </dgm:pt>
  </dgm:ptLst>
  <dgm:cxnLst>
    <dgm:cxn modelId="{D29E0068-91CD-4325-826E-7F8B3F2F9B10}" type="presOf" srcId="{606B9C0C-78FB-4DAC-86AB-59440763C26F}" destId="{7FB0B863-4B18-4597-9160-58A8B9CAB7E1}" srcOrd="0" destOrd="0" presId="urn:microsoft.com/office/officeart/2008/layout/VerticalCurvedList"/>
    <dgm:cxn modelId="{678ACF03-6719-4376-B0F8-375026A248A4}" type="presOf" srcId="{6B11AE41-D1BF-4129-BB8C-ABAAC4213612}" destId="{FA3A8FB6-ACC2-4DAE-965E-DC66F674B058}" srcOrd="0" destOrd="0" presId="urn:microsoft.com/office/officeart/2008/layout/VerticalCurvedList"/>
    <dgm:cxn modelId="{4AADF63C-BE32-4850-8E68-43F0E80280EF}" srcId="{084E74DD-A14E-4F0C-9160-5C885E3BCC7E}" destId="{595578DA-3524-472A-88FB-1B4C10027174}" srcOrd="1" destOrd="0" parTransId="{9808176C-B8EB-4951-9A4C-8BA651BC263B}" sibTransId="{65C465BF-D045-40BD-BB33-BC255E647710}"/>
    <dgm:cxn modelId="{125AFEB1-3CD4-4F05-8F55-1F9431B9E1AC}" type="presOf" srcId="{CF95A685-1698-4A3E-8150-B6BAEB0D23CB}" destId="{F06BF716-BD5E-4333-B5B5-ADF26563BB64}" srcOrd="0" destOrd="0" presId="urn:microsoft.com/office/officeart/2008/layout/VerticalCurvedList"/>
    <dgm:cxn modelId="{8EE97441-5E3B-4CFE-B795-7D7FDB5B26AE}" type="presOf" srcId="{084E74DD-A14E-4F0C-9160-5C885E3BCC7E}" destId="{14C0409A-5AB4-4BF5-A26F-E4E70A586BA3}" srcOrd="0" destOrd="0" presId="urn:microsoft.com/office/officeart/2008/layout/VerticalCurvedList"/>
    <dgm:cxn modelId="{EDCEDD19-368E-4221-9B60-790CA7062206}" srcId="{084E74DD-A14E-4F0C-9160-5C885E3BCC7E}" destId="{1F5E92E7-4DE4-42A9-BBEE-4A0D5E04106B}" srcOrd="0" destOrd="0" parTransId="{849C7FF9-01B0-4505-B603-60E8D1B2114A}" sibTransId="{CF95A685-1698-4A3E-8150-B6BAEB0D23CB}"/>
    <dgm:cxn modelId="{90E159E8-1D3B-45D3-8EB1-F8C1FD366FF9}" type="presOf" srcId="{595578DA-3524-472A-88FB-1B4C10027174}" destId="{D919BB31-FB75-47B4-83F6-F459A717BB75}" srcOrd="0" destOrd="0" presId="urn:microsoft.com/office/officeart/2008/layout/VerticalCurvedList"/>
    <dgm:cxn modelId="{9FD159FD-0CD3-4AE1-83CF-DE526A1364B4}" type="presOf" srcId="{1F5E92E7-4DE4-42A9-BBEE-4A0D5E04106B}" destId="{9087AB48-8359-4D4C-A8A6-649CF0D94A82}" srcOrd="0" destOrd="0" presId="urn:microsoft.com/office/officeart/2008/layout/VerticalCurvedList"/>
    <dgm:cxn modelId="{44123CEA-3539-4A69-ADE1-7B87B5D37A56}" srcId="{084E74DD-A14E-4F0C-9160-5C885E3BCC7E}" destId="{6B11AE41-D1BF-4129-BB8C-ABAAC4213612}" srcOrd="3" destOrd="0" parTransId="{50A16F68-151C-4122-A201-04CA1BE6BEDB}" sibTransId="{0FDAA72F-44E4-465D-8AC9-1E1DC88DEAE8}"/>
    <dgm:cxn modelId="{3172DC9B-4FF0-4A9C-8287-4C67B559DF1E}" srcId="{084E74DD-A14E-4F0C-9160-5C885E3BCC7E}" destId="{606B9C0C-78FB-4DAC-86AB-59440763C26F}" srcOrd="2" destOrd="0" parTransId="{0D6F9859-65B1-4666-9D7A-93D42CD834A5}" sibTransId="{A10B5156-CBC3-4B47-9889-661BE42ED592}"/>
    <dgm:cxn modelId="{202655DD-ECE7-45B5-8CEC-1A0D7FBCCA26}" type="presParOf" srcId="{14C0409A-5AB4-4BF5-A26F-E4E70A586BA3}" destId="{C42B277C-F29D-4CB5-9B6D-9C55CF626C8E}" srcOrd="0" destOrd="0" presId="urn:microsoft.com/office/officeart/2008/layout/VerticalCurvedList"/>
    <dgm:cxn modelId="{9D53254E-F96E-431B-9AA6-30A6E81A9E7A}" type="presParOf" srcId="{C42B277C-F29D-4CB5-9B6D-9C55CF626C8E}" destId="{A566C81D-5D0C-415A-B8E5-14AA7C5E96AF}" srcOrd="0" destOrd="0" presId="urn:microsoft.com/office/officeart/2008/layout/VerticalCurvedList"/>
    <dgm:cxn modelId="{B285F4FF-A19A-4C03-BF99-05CD6E24A85F}" type="presParOf" srcId="{A566C81D-5D0C-415A-B8E5-14AA7C5E96AF}" destId="{81CC1E10-06F5-4A73-828E-6AB1E59CFADA}" srcOrd="0" destOrd="0" presId="urn:microsoft.com/office/officeart/2008/layout/VerticalCurvedList"/>
    <dgm:cxn modelId="{36ADD243-503E-4DA6-ADA4-436FA3195124}" type="presParOf" srcId="{A566C81D-5D0C-415A-B8E5-14AA7C5E96AF}" destId="{F06BF716-BD5E-4333-B5B5-ADF26563BB64}" srcOrd="1" destOrd="0" presId="urn:microsoft.com/office/officeart/2008/layout/VerticalCurvedList"/>
    <dgm:cxn modelId="{A154C5C9-10D1-4861-A7EF-523DA812A3D2}" type="presParOf" srcId="{A566C81D-5D0C-415A-B8E5-14AA7C5E96AF}" destId="{46E59A18-75AC-4F2F-A958-A421087067A3}" srcOrd="2" destOrd="0" presId="urn:microsoft.com/office/officeart/2008/layout/VerticalCurvedList"/>
    <dgm:cxn modelId="{5462F02F-6089-4D9B-BFF3-5D31C0354213}" type="presParOf" srcId="{A566C81D-5D0C-415A-B8E5-14AA7C5E96AF}" destId="{6C17FBEE-0C43-4FA6-9F67-BED95830D97B}" srcOrd="3" destOrd="0" presId="urn:microsoft.com/office/officeart/2008/layout/VerticalCurvedList"/>
    <dgm:cxn modelId="{0836EEB9-A931-4330-A268-AA42CBDB85E9}" type="presParOf" srcId="{C42B277C-F29D-4CB5-9B6D-9C55CF626C8E}" destId="{9087AB48-8359-4D4C-A8A6-649CF0D94A82}" srcOrd="1" destOrd="0" presId="urn:microsoft.com/office/officeart/2008/layout/VerticalCurvedList"/>
    <dgm:cxn modelId="{94DF3D0D-1F24-4502-BE2C-803427BBCF3E}" type="presParOf" srcId="{C42B277C-F29D-4CB5-9B6D-9C55CF626C8E}" destId="{76013C07-AD2F-4485-A84A-4621A0B4B3D9}" srcOrd="2" destOrd="0" presId="urn:microsoft.com/office/officeart/2008/layout/VerticalCurvedList"/>
    <dgm:cxn modelId="{EDDA2EAB-49EB-4EE3-9EB7-A8AAA533BB76}" type="presParOf" srcId="{76013C07-AD2F-4485-A84A-4621A0B4B3D9}" destId="{140720C7-007C-4070-9440-2604454699DF}" srcOrd="0" destOrd="0" presId="urn:microsoft.com/office/officeart/2008/layout/VerticalCurvedList"/>
    <dgm:cxn modelId="{E30EDFFE-93E4-474D-BDF8-4E42B19AE3AC}" type="presParOf" srcId="{C42B277C-F29D-4CB5-9B6D-9C55CF626C8E}" destId="{D919BB31-FB75-47B4-83F6-F459A717BB75}" srcOrd="3" destOrd="0" presId="urn:microsoft.com/office/officeart/2008/layout/VerticalCurvedList"/>
    <dgm:cxn modelId="{F5C5A431-692D-48E0-8B97-6A52CC60AA3A}" type="presParOf" srcId="{C42B277C-F29D-4CB5-9B6D-9C55CF626C8E}" destId="{D5320DF8-F7FC-4B33-BE51-77E4F4E90179}" srcOrd="4" destOrd="0" presId="urn:microsoft.com/office/officeart/2008/layout/VerticalCurvedList"/>
    <dgm:cxn modelId="{C1BE1328-2BE2-41DD-95E7-ECAD3981AC43}" type="presParOf" srcId="{D5320DF8-F7FC-4B33-BE51-77E4F4E90179}" destId="{3C04AA14-2F75-45D6-AC21-EFCE66F9E706}" srcOrd="0" destOrd="0" presId="urn:microsoft.com/office/officeart/2008/layout/VerticalCurvedList"/>
    <dgm:cxn modelId="{26B9AB5E-A637-4E6E-90F7-68758A5A1D70}" type="presParOf" srcId="{C42B277C-F29D-4CB5-9B6D-9C55CF626C8E}" destId="{7FB0B863-4B18-4597-9160-58A8B9CAB7E1}" srcOrd="5" destOrd="0" presId="urn:microsoft.com/office/officeart/2008/layout/VerticalCurvedList"/>
    <dgm:cxn modelId="{A8B5D3C9-D7BC-4691-BDC8-BAE9D0A8AA00}" type="presParOf" srcId="{C42B277C-F29D-4CB5-9B6D-9C55CF626C8E}" destId="{8B88259C-0A4B-490D-94F8-553D3CB11677}" srcOrd="6" destOrd="0" presId="urn:microsoft.com/office/officeart/2008/layout/VerticalCurvedList"/>
    <dgm:cxn modelId="{27727664-FC56-4067-8EB3-54809DDD680D}" type="presParOf" srcId="{8B88259C-0A4B-490D-94F8-553D3CB11677}" destId="{B58BF35D-B5C0-4129-8484-65763767AD28}" srcOrd="0" destOrd="0" presId="urn:microsoft.com/office/officeart/2008/layout/VerticalCurvedList"/>
    <dgm:cxn modelId="{5000C4E4-B76E-4D02-A573-FDA44D32AACA}" type="presParOf" srcId="{C42B277C-F29D-4CB5-9B6D-9C55CF626C8E}" destId="{FA3A8FB6-ACC2-4DAE-965E-DC66F674B058}" srcOrd="7" destOrd="0" presId="urn:microsoft.com/office/officeart/2008/layout/VerticalCurvedList"/>
    <dgm:cxn modelId="{D9BC0F82-9AB6-4F95-BBF4-25935936EBA2}" type="presParOf" srcId="{C42B277C-F29D-4CB5-9B6D-9C55CF626C8E}" destId="{00C5459A-88E1-4357-8BFA-B7ED642AFE33}" srcOrd="8" destOrd="0" presId="urn:microsoft.com/office/officeart/2008/layout/VerticalCurvedList"/>
    <dgm:cxn modelId="{C87EEE9D-53DF-4309-A06E-CE91194C1104}" type="presParOf" srcId="{00C5459A-88E1-4357-8BFA-B7ED642AFE33}" destId="{971C4211-BC66-4341-852A-4E223C191D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0F205-FF51-4187-AF78-087B2F124A92}">
      <dsp:nvSpPr>
        <dsp:cNvPr id="0" name=""/>
        <dsp:cNvSpPr/>
      </dsp:nvSpPr>
      <dsp:spPr>
        <a:xfrm>
          <a:off x="0" y="324933"/>
          <a:ext cx="8715404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67992-567A-4802-9328-EC909091B788}">
      <dsp:nvSpPr>
        <dsp:cNvPr id="0" name=""/>
        <dsp:cNvSpPr/>
      </dsp:nvSpPr>
      <dsp:spPr>
        <a:xfrm>
          <a:off x="435344" y="4847"/>
          <a:ext cx="6629706" cy="423405"/>
        </a:xfrm>
        <a:prstGeom prst="round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5" tIns="0" rIns="23059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Рабочая группа  по реализации пилотного проекта в  ГУЗ «Детская инфекционная больница №2 г. Тулы»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56013" y="25516"/>
        <a:ext cx="6588368" cy="382067"/>
      </dsp:txXfrm>
    </dsp:sp>
    <dsp:sp modelId="{78757F48-EEEC-40F2-86D3-7B4B65BA3B10}">
      <dsp:nvSpPr>
        <dsp:cNvPr id="0" name=""/>
        <dsp:cNvSpPr/>
      </dsp:nvSpPr>
      <dsp:spPr>
        <a:xfrm>
          <a:off x="0" y="769487"/>
          <a:ext cx="8715404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33778"/>
              <a:satOff val="-2135"/>
              <a:lumOff val="20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12" tIns="145796" rIns="67641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latin typeface="Arial" pitchFamily="34" charset="0"/>
              <a:cs typeface="Arial" pitchFamily="34" charset="0"/>
            </a:rPr>
            <a:t>Слесарева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 Н.С. - заведующая орг. метод. кабинетом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0" y="769487"/>
        <a:ext cx="8715404" cy="606375"/>
      </dsp:txXfrm>
    </dsp:sp>
    <dsp:sp modelId="{238513D1-6C28-47F0-8816-67302ED7A6EC}">
      <dsp:nvSpPr>
        <dsp:cNvPr id="0" name=""/>
        <dsp:cNvSpPr/>
      </dsp:nvSpPr>
      <dsp:spPr>
        <a:xfrm>
          <a:off x="435770" y="539133"/>
          <a:ext cx="6100782" cy="333674"/>
        </a:xfrm>
        <a:prstGeom prst="round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5" tIns="0" rIns="23059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Руководитель  рабочей группы ГУЗ «Детская инфекционная больница №2 г. Тулы» 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52059" y="555422"/>
        <a:ext cx="6068204" cy="301096"/>
      </dsp:txXfrm>
    </dsp:sp>
    <dsp:sp modelId="{0A05D997-7EA6-454F-A517-724B056A4FA2}">
      <dsp:nvSpPr>
        <dsp:cNvPr id="0" name=""/>
        <dsp:cNvSpPr/>
      </dsp:nvSpPr>
      <dsp:spPr>
        <a:xfrm>
          <a:off x="0" y="1647547"/>
          <a:ext cx="8715404" cy="948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267555"/>
              <a:satOff val="-4269"/>
              <a:lumOff val="41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12" tIns="145796" rIns="67641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err="1" smtClean="0">
              <a:latin typeface="Arial" pitchFamily="34" charset="0"/>
              <a:cs typeface="Arial" pitchFamily="34" charset="0"/>
            </a:rPr>
            <a:t>Махова</a:t>
          </a:r>
          <a:r>
            <a:rPr lang="ru-RU" sz="1200" b="0" kern="1200" dirty="0" smtClean="0">
              <a:latin typeface="Arial" pitchFamily="34" charset="0"/>
              <a:cs typeface="Arial" pitchFamily="34" charset="0"/>
            </a:rPr>
            <a:t> И.И. </a:t>
          </a: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заведующая педиатрическим отделением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Трегубова Е.В. – заведующая ООМПД в ОУ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Рогова В.А. – старшая медицинская сестра поликлиники №1 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latin typeface="Arial" pitchFamily="34" charset="0"/>
              <a:cs typeface="Arial" pitchFamily="34" charset="0"/>
            </a:rPr>
            <a:t>Трусков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 Д.Н. – системный администратор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0" y="1647547"/>
        <a:ext cx="8715404" cy="948150"/>
      </dsp:txXfrm>
    </dsp:sp>
    <dsp:sp modelId="{6317E3D2-0B50-44C9-A885-2656864F5515}">
      <dsp:nvSpPr>
        <dsp:cNvPr id="0" name=""/>
        <dsp:cNvSpPr/>
      </dsp:nvSpPr>
      <dsp:spPr>
        <a:xfrm>
          <a:off x="435770" y="1413662"/>
          <a:ext cx="6100782" cy="337205"/>
        </a:xfrm>
        <a:prstGeom prst="round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5" tIns="0" rIns="23059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Сотрудники  рабочей группы ГУЗ «Детская инфекционная больница №2 г. Тулы» 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52231" y="1430123"/>
        <a:ext cx="6067860" cy="304283"/>
      </dsp:txXfrm>
    </dsp:sp>
    <dsp:sp modelId="{3C660E9F-DE63-4329-8153-E23A6DDCA9D9}">
      <dsp:nvSpPr>
        <dsp:cNvPr id="0" name=""/>
        <dsp:cNvSpPr/>
      </dsp:nvSpPr>
      <dsp:spPr>
        <a:xfrm>
          <a:off x="0" y="2876072"/>
          <a:ext cx="8715404" cy="39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33778"/>
              <a:satOff val="-2135"/>
              <a:lumOff val="20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12" tIns="145796" rIns="67641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latin typeface="Arial" pitchFamily="34" charset="0"/>
              <a:ea typeface="Times New Roman"/>
              <a:cs typeface="Arial" pitchFamily="34" charset="0"/>
            </a:rPr>
            <a:t>Арженцов</a:t>
          </a:r>
          <a:r>
            <a:rPr lang="ru-RU" sz="1200" kern="1200" baseline="0" dirty="0" smtClean="0">
              <a:latin typeface="Arial" pitchFamily="34" charset="0"/>
              <a:ea typeface="Times New Roman"/>
              <a:cs typeface="Arial" pitchFamily="34" charset="0"/>
            </a:rPr>
            <a:t> В.Ф. – эксперт «РОСАТОМ»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2876072"/>
        <a:ext cx="8715404" cy="396900"/>
      </dsp:txXfrm>
    </dsp:sp>
    <dsp:sp modelId="{77121C66-50B5-4362-8023-214A8C800EBC}">
      <dsp:nvSpPr>
        <dsp:cNvPr id="0" name=""/>
        <dsp:cNvSpPr/>
      </dsp:nvSpPr>
      <dsp:spPr>
        <a:xfrm>
          <a:off x="435770" y="2633497"/>
          <a:ext cx="6100782" cy="345894"/>
        </a:xfrm>
        <a:prstGeom prst="round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5" tIns="0" rIns="23059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Куратор проекта от ГК «РОСАТОМ»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52655" y="2650382"/>
        <a:ext cx="6067012" cy="312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3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jpeg"/><Relationship Id="rId7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57" y="1600200"/>
            <a:ext cx="604668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630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3256"/>
            <a:ext cx="91265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261615"/>
            <a:ext cx="9144000" cy="15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2237"/>
            <a:ext cx="891932" cy="79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80728"/>
            <a:ext cx="91440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9621"/>
            <a:ext cx="695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903" y="161422"/>
            <a:ext cx="7127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948" y="48305"/>
            <a:ext cx="1368152" cy="101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86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88639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cs typeface="Microsoft Sans Serif" pitchFamily="34" charset="0"/>
              </a:rPr>
              <a:t>                        Картирование</a:t>
            </a:r>
            <a:endParaRPr lang="ru-RU" sz="2400" b="1" cap="all" dirty="0">
              <a:cs typeface="Microsoft Sans Serif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665375"/>
            <a:ext cx="7934325" cy="142464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5420" tIns="47710" rIns="95420" bIns="47710" anchor="ctr"/>
          <a:lstStyle/>
          <a:p>
            <a:pPr marL="0" marR="0" lvl="0" indent="0" defTabSz="7604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Инструмент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визуализации и анализа материального </a:t>
            </a:r>
          </a:p>
          <a:p>
            <a:pPr marL="0" marR="0" lvl="0" indent="0" defTabSz="7604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и информационного потоков в процессе создания ценности от поставщика до заказчика</a:t>
            </a:r>
          </a:p>
        </p:txBody>
      </p:sp>
      <p:sp>
        <p:nvSpPr>
          <p:cNvPr id="6" name="Rounded Rectangle 26"/>
          <p:cNvSpPr/>
          <p:nvPr/>
        </p:nvSpPr>
        <p:spPr>
          <a:xfrm>
            <a:off x="5184484" y="1937156"/>
            <a:ext cx="3707995" cy="4731420"/>
          </a:xfrm>
          <a:prstGeom prst="roundRect">
            <a:avLst/>
          </a:prstGeom>
          <a:noFill/>
          <a:ln w="25400" cap="flat" cmpd="sng" algn="ctr">
            <a:solidFill>
              <a:srgbClr val="00CC00"/>
            </a:solidFill>
            <a:prstDash val="solid"/>
          </a:ln>
          <a:effectLst/>
        </p:spPr>
        <p:txBody>
          <a:bodyPr lIns="95420" tIns="47710" rIns="95420" bIns="47710" anchor="ctr"/>
          <a:lstStyle/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выявления потерь и их источников</a:t>
            </a: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отображения каждого этапа движения потоков материалов и информации</a:t>
            </a: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выработки единого  понятийного языка  для всех участников процесса  </a:t>
            </a: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принятия правильных управленческих решений для оптимизации процесса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3" y="645991"/>
            <a:ext cx="87185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25992" r="10423" b="31548"/>
          <a:stretch/>
        </p:blipFill>
        <p:spPr bwMode="auto">
          <a:xfrm>
            <a:off x="192765" y="3356992"/>
            <a:ext cx="4991720" cy="331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76"/>
          <p:cNvSpPr txBox="1"/>
          <p:nvPr/>
        </p:nvSpPr>
        <p:spPr>
          <a:xfrm>
            <a:off x="192765" y="2958885"/>
            <a:ext cx="4991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 врача педиатра </a:t>
            </a:r>
          </a:p>
          <a:p>
            <a:pPr algn="r"/>
            <a:r>
              <a:rPr lang="ru-RU" sz="105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исходного состояния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73874" y="2167988"/>
            <a:ext cx="3183182" cy="461665"/>
          </a:xfrm>
          <a:prstGeom prst="rect">
            <a:avLst/>
          </a:prstGeom>
          <a:solidFill>
            <a:srgbClr val="00CC00"/>
          </a:solidFill>
        </p:spPr>
        <p:txBody>
          <a:bodyPr wrap="square">
            <a:spAutoFit/>
          </a:bodyPr>
          <a:lstStyle/>
          <a:p>
            <a:pPr marL="0" marR="0" lvl="0" indent="0" defTabSz="957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rPr>
              <a:t>Необходимо для: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Определение</a:t>
            </a:r>
            <a:r>
              <a:rPr lang="ru-RU" b="1" dirty="0" smtClean="0"/>
              <a:t> </a:t>
            </a:r>
            <a:r>
              <a:rPr lang="ru-RU" sz="2400" b="1" dirty="0" smtClean="0"/>
              <a:t>основных типов потерь</a:t>
            </a:r>
            <a:endParaRPr lang="ru-RU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5402"/>
            <a:ext cx="87185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10672"/>
              </p:ext>
            </p:extLst>
          </p:nvPr>
        </p:nvGraphicFramePr>
        <p:xfrm>
          <a:off x="555432" y="1124744"/>
          <a:ext cx="8129528" cy="556494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65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2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b="1" dirty="0" smtClean="0">
                          <a:solidFill>
                            <a:schemeClr val="lt1"/>
                          </a:solidFill>
                        </a:rPr>
                        <a:t>Типы</a:t>
                      </a:r>
                      <a:r>
                        <a:rPr lang="ru-RU" b="1" baseline="0" dirty="0" smtClean="0">
                          <a:solidFill>
                            <a:schemeClr val="lt1"/>
                          </a:solidFill>
                        </a:rPr>
                        <a:t> потерь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dirty="0" smtClean="0"/>
                        <a:t>Поликлиника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Документация</a:t>
                      </a:r>
                      <a:r>
                        <a:rPr lang="ru-RU" sz="1600" dirty="0" smtClean="0"/>
                        <a:t>, канцелярия не по своим местам / большие запасы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Потери на поиск 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Рабочие места не стандартизированы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Лишние перемещения /</a:t>
                      </a:r>
                    </a:p>
                    <a:p>
                      <a:r>
                        <a:rPr lang="ru-RU" sz="1600" dirty="0" smtClean="0"/>
                        <a:t>транспортировка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Лишние походы пациентов и лишние движения медперсонала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Излишняя</a:t>
                      </a:r>
                      <a:r>
                        <a:rPr lang="ru-RU" sz="1600" baseline="0" dirty="0" smtClean="0"/>
                        <a:t> обработка /брак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Ввод</a:t>
                      </a:r>
                      <a:r>
                        <a:rPr lang="ru-RU" sz="1600" baseline="0" dirty="0" smtClean="0"/>
                        <a:t> повторяющейся информации, возвраты в кабинет, неразборчиво заполненные отчетные формы, ошибки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Пересечение потоков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Пересечение потоков больных и здоровых</a:t>
                      </a:r>
                      <a:r>
                        <a:rPr lang="ru-RU" sz="1600" baseline="0" dirty="0" smtClean="0"/>
                        <a:t> пациентов, платных и бесплатных услуг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Почасовое планирование отсутствует или сбивается /ожидание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По времени на талончике никто не подпадает</a:t>
                      </a:r>
                      <a:r>
                        <a:rPr lang="ru-RU" sz="1600" baseline="0" dirty="0" smtClean="0"/>
                        <a:t> – живая очередь, ожидание у кабинета, регистратуры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Перепроизводство</a:t>
                      </a:r>
                      <a:r>
                        <a:rPr lang="ru-RU" sz="1600" baseline="0" dirty="0" smtClean="0"/>
                        <a:t> – перестраховка от рисков остановки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Необоснованное назначение анализов. Лежат горой в ячейке в регистратуре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Неравномерная загрузка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Неравномерная загрузка</a:t>
                      </a:r>
                      <a:r>
                        <a:rPr lang="ru-RU" sz="1600" baseline="0" dirty="0" smtClean="0"/>
                        <a:t> медперсонала / неравномерная загрузка сотрудника в рабочие часы и дни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0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авнобедренный треугольник 19"/>
          <p:cNvSpPr/>
          <p:nvPr/>
        </p:nvSpPr>
        <p:spPr>
          <a:xfrm flipV="1">
            <a:off x="528751" y="1342579"/>
            <a:ext cx="466725" cy="339725"/>
          </a:xfrm>
          <a:prstGeom prst="triangle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784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24" b="0" i="0" u="none" strike="noStrike" kern="0" cap="none" spc="0" normalizeH="0" baseline="0" noProof="0">
              <a:ln>
                <a:noFill/>
              </a:ln>
              <a:solidFill>
                <a:srgbClr val="993366"/>
              </a:solidFill>
              <a:effectLst/>
              <a:uLnTx/>
              <a:uFillTx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57" y="1327039"/>
            <a:ext cx="463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75" y="1364984"/>
            <a:ext cx="463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32" y="1364985"/>
            <a:ext cx="463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88" y="1351426"/>
            <a:ext cx="463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7" y="763687"/>
            <a:ext cx="87185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8"/>
          <p:cNvSpPr>
            <a:spLocks noGrp="1"/>
          </p:cNvSpPr>
          <p:nvPr/>
        </p:nvSpPr>
        <p:spPr>
          <a:xfrm>
            <a:off x="682979" y="260648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рабочего пространства по системе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1655676" y="3789040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Note\Downloads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7" y="4316114"/>
            <a:ext cx="3283551" cy="246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8"/>
          <p:cNvSpPr txBox="1">
            <a:spLocks/>
          </p:cNvSpPr>
          <p:nvPr/>
        </p:nvSpPr>
        <p:spPr>
          <a:xfrm>
            <a:off x="6427711" y="3789040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2682" y="4337956"/>
            <a:ext cx="32829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29"/>
          <p:cNvSpPr>
            <a:spLocks noChangeArrowheads="1"/>
          </p:cNvSpPr>
          <p:nvPr/>
        </p:nvSpPr>
        <p:spPr bwMode="auto">
          <a:xfrm>
            <a:off x="0" y="1620188"/>
            <a:ext cx="1835697" cy="1131887"/>
          </a:xfrm>
          <a:prstGeom prst="homePlate">
            <a:avLst>
              <a:gd name="adj" fmla="val 26935"/>
            </a:avLst>
          </a:prstGeom>
          <a:solidFill>
            <a:srgbClr val="00CC0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68571" tIns="0" rIns="0" bIns="0" anchor="ctr"/>
          <a:lstStyle/>
          <a:p>
            <a:pPr algn="ctr" defTabSz="977900"/>
            <a:r>
              <a:rPr lang="ru-RU" sz="1500" b="1" dirty="0">
                <a:solidFill>
                  <a:prstClr val="white"/>
                </a:solidFill>
                <a:latin typeface="Microsoft Sans Serif" pitchFamily="34" charset="0"/>
              </a:rPr>
              <a:t>Сортировка</a:t>
            </a:r>
          </a:p>
          <a:p>
            <a:pPr algn="ctr" defTabSz="977900"/>
            <a:endParaRPr lang="ru-RU" sz="1500" b="1" dirty="0">
              <a:solidFill>
                <a:prstClr val="white"/>
              </a:solidFill>
              <a:latin typeface="Microsoft Sans Serif" pitchFamily="34" charset="0"/>
            </a:endParaRPr>
          </a:p>
        </p:txBody>
      </p:sp>
      <p:sp>
        <p:nvSpPr>
          <p:cNvPr id="11" name="object 30"/>
          <p:cNvSpPr>
            <a:spLocks noChangeArrowheads="1"/>
          </p:cNvSpPr>
          <p:nvPr/>
        </p:nvSpPr>
        <p:spPr bwMode="auto">
          <a:xfrm>
            <a:off x="1884457" y="1620187"/>
            <a:ext cx="1928099" cy="1131887"/>
          </a:xfrm>
          <a:prstGeom prst="homePlate">
            <a:avLst>
              <a:gd name="adj" fmla="val 27034"/>
            </a:avLst>
          </a:prstGeom>
          <a:solidFill>
            <a:srgbClr val="00CC0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68571" tIns="0" rIns="0" bIns="0" anchor="ctr"/>
          <a:lstStyle/>
          <a:p>
            <a:pPr algn="ctr" defTabSz="977900"/>
            <a:r>
              <a:rPr lang="ru-RU" sz="1500" b="1" dirty="0">
                <a:solidFill>
                  <a:prstClr val="white"/>
                </a:solidFill>
                <a:latin typeface="Microsoft Sans Serif" pitchFamily="34" charset="0"/>
              </a:rPr>
              <a:t>Соблюдение </a:t>
            </a:r>
            <a:br>
              <a:rPr lang="ru-RU" sz="1500" b="1" dirty="0">
                <a:solidFill>
                  <a:prstClr val="white"/>
                </a:solidFill>
                <a:latin typeface="Microsoft Sans Serif" pitchFamily="34" charset="0"/>
              </a:rPr>
            </a:br>
            <a:r>
              <a:rPr lang="ru-RU" sz="1500" b="1" dirty="0">
                <a:solidFill>
                  <a:prstClr val="white"/>
                </a:solidFill>
                <a:latin typeface="Microsoft Sans Serif" pitchFamily="34" charset="0"/>
              </a:rPr>
              <a:t>порядка</a:t>
            </a:r>
          </a:p>
        </p:txBody>
      </p:sp>
      <p:sp>
        <p:nvSpPr>
          <p:cNvPr id="12" name="object 31"/>
          <p:cNvSpPr>
            <a:spLocks noChangeArrowheads="1"/>
          </p:cNvSpPr>
          <p:nvPr/>
        </p:nvSpPr>
        <p:spPr bwMode="auto">
          <a:xfrm>
            <a:off x="3844748" y="1599903"/>
            <a:ext cx="1816716" cy="1131887"/>
          </a:xfrm>
          <a:prstGeom prst="homePlate">
            <a:avLst>
              <a:gd name="adj" fmla="val 28443"/>
            </a:avLst>
          </a:prstGeom>
          <a:solidFill>
            <a:srgbClr val="00CC0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68571" tIns="0" rIns="0" bIns="0" anchor="ctr"/>
          <a:lstStyle/>
          <a:p>
            <a:pPr marL="0" marR="0" lvl="0" indent="0" algn="ctr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 pitchFamily="34" charset="0"/>
              </a:rPr>
              <a:t>Содержание </a:t>
            </a:r>
            <a:b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 pitchFamily="34" charset="0"/>
              </a:rPr>
            </a:b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 pitchFamily="34" charset="0"/>
              </a:rPr>
              <a:t>в чистоте</a:t>
            </a:r>
          </a:p>
        </p:txBody>
      </p:sp>
      <p:sp>
        <p:nvSpPr>
          <p:cNvPr id="13" name="object 32"/>
          <p:cNvSpPr>
            <a:spLocks noChangeArrowheads="1"/>
          </p:cNvSpPr>
          <p:nvPr/>
        </p:nvSpPr>
        <p:spPr bwMode="auto">
          <a:xfrm>
            <a:off x="5705437" y="1599902"/>
            <a:ext cx="1739465" cy="1131887"/>
          </a:xfrm>
          <a:prstGeom prst="homePlate">
            <a:avLst>
              <a:gd name="adj" fmla="val 28312"/>
            </a:avLst>
          </a:prstGeom>
          <a:solidFill>
            <a:srgbClr val="00CC0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68571" tIns="0" rIns="0" bIns="0" anchor="ctr"/>
          <a:lstStyle/>
          <a:p>
            <a:pPr marL="0" marR="0" lvl="0" indent="0" algn="r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 pitchFamily="34" charset="0"/>
              </a:rPr>
              <a:t>Стандартизация</a:t>
            </a:r>
          </a:p>
        </p:txBody>
      </p:sp>
      <p:sp>
        <p:nvSpPr>
          <p:cNvPr id="14" name="object 35"/>
          <p:cNvSpPr>
            <a:spLocks noChangeArrowheads="1"/>
          </p:cNvSpPr>
          <p:nvPr/>
        </p:nvSpPr>
        <p:spPr bwMode="auto">
          <a:xfrm>
            <a:off x="7468596" y="1596767"/>
            <a:ext cx="1675404" cy="1131887"/>
          </a:xfrm>
          <a:prstGeom prst="homePlate">
            <a:avLst>
              <a:gd name="adj" fmla="val 25893"/>
            </a:avLst>
          </a:prstGeom>
          <a:solidFill>
            <a:srgbClr val="00CC0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68571" tIns="0" rIns="0" bIns="0" anchor="ctr"/>
          <a:lstStyle/>
          <a:p>
            <a:pPr marL="0" marR="0" lvl="0" indent="0" algn="ctr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</a:rPr>
              <a:t>Совершенст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</a:rPr>
              <a:t>-</a:t>
            </a:r>
          </a:p>
          <a:p>
            <a:pPr marL="0" marR="0" lvl="0" indent="0" algn="ctr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</a:rPr>
              <a:t>вование</a:t>
            </a:r>
            <a:endParaRPr kumimoji="0" lang="ru-RU" sz="15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Sans Serif" pitchFamily="34" charset="0"/>
            </a:endParaRPr>
          </a:p>
        </p:txBody>
      </p:sp>
      <p:sp>
        <p:nvSpPr>
          <p:cNvPr id="15" name="Text Box 23"/>
          <p:cNvSpPr>
            <a:spLocks noChangeArrowheads="1"/>
          </p:cNvSpPr>
          <p:nvPr/>
        </p:nvSpPr>
        <p:spPr bwMode="auto">
          <a:xfrm>
            <a:off x="177914" y="909737"/>
            <a:ext cx="1168400" cy="500062"/>
          </a:xfrm>
          <a:prstGeom prst="roundRect">
            <a:avLst>
              <a:gd name="adj" fmla="val 16667"/>
            </a:avLst>
          </a:prstGeom>
          <a:solidFill>
            <a:srgbClr val="8064A2">
              <a:lumMod val="20000"/>
              <a:lumOff val="80000"/>
            </a:srgbClr>
          </a:solidFill>
          <a:ln>
            <a:noFill/>
          </a:ln>
        </p:spPr>
        <p:txBody>
          <a:bodyPr wrap="none" lIns="0" tIns="0" rIns="0" bIns="0" anchor="ctr"/>
          <a:lstStyle/>
          <a:p>
            <a:pPr marL="0" marR="0" lvl="0" indent="0" algn="ctr" defTabSz="9985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Sans Serif" pitchFamily="34" charset="0"/>
              </a:rPr>
              <a:t>Шаг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Microsoft Sans Serif" pitchFamily="34" charset="0"/>
              </a:rPr>
              <a:t>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Sans Serif" pitchFamily="34" charset="0"/>
              </a:rPr>
              <a:t>1</a:t>
            </a:r>
            <a:endParaRPr kumimoji="0" lang="en-US" sz="15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Sans Serif" pitchFamily="34" charset="0"/>
            </a:endParaRPr>
          </a:p>
        </p:txBody>
      </p:sp>
      <p:sp>
        <p:nvSpPr>
          <p:cNvPr id="16" name="Text Box 23"/>
          <p:cNvSpPr>
            <a:spLocks noChangeArrowheads="1"/>
          </p:cNvSpPr>
          <p:nvPr/>
        </p:nvSpPr>
        <p:spPr bwMode="auto">
          <a:xfrm>
            <a:off x="2033325" y="904938"/>
            <a:ext cx="1166813" cy="500063"/>
          </a:xfrm>
          <a:prstGeom prst="roundRect">
            <a:avLst>
              <a:gd name="adj" fmla="val 16667"/>
            </a:avLst>
          </a:prstGeom>
          <a:solidFill>
            <a:srgbClr val="8064A2">
              <a:lumMod val="20000"/>
              <a:lumOff val="80000"/>
            </a:srgbClr>
          </a:solidFill>
          <a:ln>
            <a:noFill/>
          </a:ln>
        </p:spPr>
        <p:txBody>
          <a:bodyPr wrap="none" lIns="0" tIns="0" rIns="0" bIns="0" anchor="ctr"/>
          <a:lstStyle/>
          <a:p>
            <a:pPr marL="0" marR="0" lvl="0" indent="0" algn="ctr" defTabSz="9985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Sans Serif" pitchFamily="34" charset="0"/>
              </a:rPr>
              <a:t>Шаг 2</a:t>
            </a:r>
            <a:endParaRPr kumimoji="0" lang="en-US" sz="15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Sans Serif" pitchFamily="34" charset="0"/>
            </a:endParaRPr>
          </a:p>
        </p:txBody>
      </p:sp>
      <p:sp>
        <p:nvSpPr>
          <p:cNvPr id="17" name="Text Box 23"/>
          <p:cNvSpPr>
            <a:spLocks noChangeArrowheads="1"/>
          </p:cNvSpPr>
          <p:nvPr/>
        </p:nvSpPr>
        <p:spPr bwMode="auto">
          <a:xfrm>
            <a:off x="4067944" y="909737"/>
            <a:ext cx="1166812" cy="500063"/>
          </a:xfrm>
          <a:prstGeom prst="roundRect">
            <a:avLst>
              <a:gd name="adj" fmla="val 16667"/>
            </a:avLst>
          </a:prstGeom>
          <a:solidFill>
            <a:srgbClr val="8064A2">
              <a:lumMod val="20000"/>
              <a:lumOff val="80000"/>
            </a:srgbClr>
          </a:solidFill>
          <a:ln>
            <a:noFill/>
          </a:ln>
        </p:spPr>
        <p:txBody>
          <a:bodyPr wrap="none" lIns="0" tIns="0" rIns="0" bIns="0" anchor="ctr"/>
          <a:lstStyle/>
          <a:p>
            <a:pPr marL="0" marR="0" lvl="0" indent="0" algn="ctr" defTabSz="9985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Sans Serif" pitchFamily="34" charset="0"/>
              </a:rPr>
              <a:t>Шаг 3</a:t>
            </a:r>
            <a:endParaRPr kumimoji="0" lang="en-US" sz="15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Sans Serif" pitchFamily="34" charset="0"/>
            </a:endParaRPr>
          </a:p>
        </p:txBody>
      </p:sp>
      <p:sp>
        <p:nvSpPr>
          <p:cNvPr id="18" name="Text Box 23"/>
          <p:cNvSpPr>
            <a:spLocks noChangeArrowheads="1"/>
          </p:cNvSpPr>
          <p:nvPr/>
        </p:nvSpPr>
        <p:spPr bwMode="auto">
          <a:xfrm>
            <a:off x="5817807" y="909736"/>
            <a:ext cx="1168400" cy="500063"/>
          </a:xfrm>
          <a:prstGeom prst="roundRect">
            <a:avLst>
              <a:gd name="adj" fmla="val 16667"/>
            </a:avLst>
          </a:prstGeom>
          <a:solidFill>
            <a:srgbClr val="8064A2">
              <a:lumMod val="20000"/>
              <a:lumOff val="80000"/>
            </a:srgbClr>
          </a:solidFill>
          <a:ln>
            <a:noFill/>
          </a:ln>
        </p:spPr>
        <p:txBody>
          <a:bodyPr wrap="none" lIns="0" tIns="0" rIns="0" bIns="0" anchor="ctr"/>
          <a:lstStyle/>
          <a:p>
            <a:pPr marL="0" marR="0" lvl="0" indent="0" algn="ctr" defTabSz="9985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Sans Serif" pitchFamily="34" charset="0"/>
              </a:rPr>
              <a:t>Шаг 4</a:t>
            </a:r>
            <a:endParaRPr kumimoji="0" lang="en-US" sz="15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Sans Serif" pitchFamily="34" charset="0"/>
            </a:endParaRPr>
          </a:p>
        </p:txBody>
      </p:sp>
      <p:sp>
        <p:nvSpPr>
          <p:cNvPr id="19" name="Text Box 23"/>
          <p:cNvSpPr>
            <a:spLocks noChangeArrowheads="1"/>
          </p:cNvSpPr>
          <p:nvPr/>
        </p:nvSpPr>
        <p:spPr bwMode="auto">
          <a:xfrm>
            <a:off x="7596336" y="909737"/>
            <a:ext cx="1168400" cy="500063"/>
          </a:xfrm>
          <a:prstGeom prst="roundRect">
            <a:avLst>
              <a:gd name="adj" fmla="val 16667"/>
            </a:avLst>
          </a:prstGeom>
          <a:solidFill>
            <a:srgbClr val="8064A2">
              <a:lumMod val="20000"/>
              <a:lumOff val="80000"/>
            </a:srgbClr>
          </a:solidFill>
          <a:ln>
            <a:noFill/>
          </a:ln>
        </p:spPr>
        <p:txBody>
          <a:bodyPr wrap="none" lIns="0" tIns="0" rIns="0" bIns="0" anchor="ctr"/>
          <a:lstStyle/>
          <a:p>
            <a:pPr marL="0" marR="0" lvl="0" indent="0" algn="ctr" defTabSz="9985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Sans Serif" pitchFamily="34" charset="0"/>
              </a:rPr>
              <a:t>Шаг 5</a:t>
            </a:r>
            <a:endParaRPr kumimoji="0" lang="en-US" sz="15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Sans Serif" pitchFamily="34" charset="0"/>
            </a:endParaRPr>
          </a:p>
        </p:txBody>
      </p:sp>
      <p:sp>
        <p:nvSpPr>
          <p:cNvPr id="27" name="object 11"/>
          <p:cNvSpPr txBox="1">
            <a:spLocks noChangeArrowheads="1"/>
          </p:cNvSpPr>
          <p:nvPr/>
        </p:nvSpPr>
        <p:spPr bwMode="auto">
          <a:xfrm>
            <a:off x="69683" y="2752075"/>
            <a:ext cx="1555750" cy="12463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200" dirty="0" smtClean="0">
                <a:solidFill>
                  <a:prstClr val="black"/>
                </a:solidFill>
                <a:latin typeface="Microsoft Sans Serif" pitchFamily="34" charset="0"/>
              </a:rPr>
              <a:t>«Избавиться от ненужного!»</a:t>
            </a:r>
          </a:p>
          <a:p>
            <a:r>
              <a:rPr kumimoji="0" lang="ru-RU" sz="1200" dirty="0" smtClean="0">
                <a:solidFill>
                  <a:prstClr val="black"/>
                </a:solidFill>
                <a:latin typeface="Microsoft Sans Serif" pitchFamily="34" charset="0"/>
              </a:rPr>
              <a:t>Ненужные </a:t>
            </a:r>
            <a:r>
              <a:rPr kumimoji="0" lang="ru-RU" sz="1200" dirty="0">
                <a:solidFill>
                  <a:prstClr val="black"/>
                </a:solidFill>
                <a:latin typeface="Microsoft Sans Serif" pitchFamily="34" charset="0"/>
              </a:rPr>
              <a:t>предметы ведут к потере пространства, времени и денег</a:t>
            </a:r>
            <a:r>
              <a:rPr kumimoji="0" lang="ru-RU" sz="1500" dirty="0">
                <a:solidFill>
                  <a:prstClr val="black"/>
                </a:solidFill>
                <a:latin typeface="Microsoft Sans Serif" pitchFamily="34" charset="0"/>
              </a:rPr>
              <a:t>.</a:t>
            </a:r>
          </a:p>
        </p:txBody>
      </p:sp>
      <p:sp>
        <p:nvSpPr>
          <p:cNvPr id="28" name="object 11"/>
          <p:cNvSpPr txBox="1">
            <a:spLocks noChangeArrowheads="1"/>
          </p:cNvSpPr>
          <p:nvPr/>
        </p:nvSpPr>
        <p:spPr bwMode="auto">
          <a:xfrm>
            <a:off x="1894813" y="2735652"/>
            <a:ext cx="1708150" cy="11974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200" dirty="0">
                <a:solidFill>
                  <a:prstClr val="black"/>
                </a:solidFill>
                <a:latin typeface="Microsoft Sans Serif" pitchFamily="34" charset="0"/>
              </a:rPr>
              <a:t>«Каждая вещь на своем месте!»</a:t>
            </a:r>
          </a:p>
          <a:p>
            <a:r>
              <a:rPr kumimoji="0" lang="ru-RU" sz="1200" dirty="0">
                <a:solidFill>
                  <a:prstClr val="black"/>
                </a:solidFill>
                <a:latin typeface="Microsoft Sans Serif" pitchFamily="34" charset="0"/>
              </a:rPr>
              <a:t>Расположи предметы так, чтобы их было легко найти и использовать.</a:t>
            </a:r>
          </a:p>
        </p:txBody>
      </p:sp>
      <p:sp>
        <p:nvSpPr>
          <p:cNvPr id="30" name="object 11"/>
          <p:cNvSpPr txBox="1">
            <a:spLocks noChangeArrowheads="1"/>
          </p:cNvSpPr>
          <p:nvPr/>
        </p:nvSpPr>
        <p:spPr bwMode="auto">
          <a:xfrm>
            <a:off x="5661464" y="2731789"/>
            <a:ext cx="1638300" cy="1584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200" dirty="0">
                <a:solidFill>
                  <a:prstClr val="black"/>
                </a:solidFill>
                <a:latin typeface="Microsoft Sans Serif" pitchFamily="34" charset="0"/>
              </a:rPr>
              <a:t>«Создай стандарт рабочего места,  операций!» Стандартизируй все улучшения, проведенные в процессе.</a:t>
            </a:r>
          </a:p>
        </p:txBody>
      </p:sp>
      <p:sp>
        <p:nvSpPr>
          <p:cNvPr id="31" name="object 11"/>
          <p:cNvSpPr txBox="1">
            <a:spLocks noChangeArrowheads="1"/>
          </p:cNvSpPr>
          <p:nvPr/>
        </p:nvSpPr>
        <p:spPr bwMode="auto">
          <a:xfrm>
            <a:off x="3844748" y="2701168"/>
            <a:ext cx="1517650" cy="10957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200" dirty="0">
                <a:solidFill>
                  <a:prstClr val="black"/>
                </a:solidFill>
                <a:latin typeface="Microsoft Sans Serif" pitchFamily="34" charset="0"/>
              </a:rPr>
              <a:t>«Уборка значит проверка!»</a:t>
            </a:r>
          </a:p>
          <a:p>
            <a:r>
              <a:rPr kumimoji="0" lang="ru-RU" sz="1200" dirty="0">
                <a:solidFill>
                  <a:prstClr val="black"/>
                </a:solidFill>
                <a:latin typeface="Microsoft Sans Serif" pitchFamily="34" charset="0"/>
              </a:rPr>
              <a:t>Сделай свое место комфортным и безопасным.</a:t>
            </a:r>
          </a:p>
        </p:txBody>
      </p:sp>
      <p:sp>
        <p:nvSpPr>
          <p:cNvPr id="32" name="object 11"/>
          <p:cNvSpPr txBox="1">
            <a:spLocks noChangeArrowheads="1"/>
          </p:cNvSpPr>
          <p:nvPr/>
        </p:nvSpPr>
        <p:spPr bwMode="auto">
          <a:xfrm>
            <a:off x="7399211" y="2701168"/>
            <a:ext cx="1744789" cy="11181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200" dirty="0">
                <a:solidFill>
                  <a:prstClr val="black"/>
                </a:solidFill>
                <a:latin typeface="Microsoft Sans Serif" pitchFamily="34" charset="0"/>
              </a:rPr>
              <a:t>«Постоянно совершенствуй свое рабочее место!»</a:t>
            </a:r>
          </a:p>
          <a:p>
            <a:r>
              <a:rPr kumimoji="0" lang="ru-RU" sz="1200" dirty="0">
                <a:solidFill>
                  <a:prstClr val="black"/>
                </a:solidFill>
                <a:latin typeface="Microsoft Sans Serif" pitchFamily="34" charset="0"/>
              </a:rPr>
              <a:t>Сделай так, чтобы система 5С стала неотъемлемой частью твоей жизни.</a:t>
            </a:r>
          </a:p>
        </p:txBody>
      </p:sp>
      <p:sp>
        <p:nvSpPr>
          <p:cNvPr id="35" name="Заголовок 8"/>
          <p:cNvSpPr txBox="1">
            <a:spLocks/>
          </p:cNvSpPr>
          <p:nvPr/>
        </p:nvSpPr>
        <p:spPr>
          <a:xfrm>
            <a:off x="6359449" y="3821804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4941" y="4337956"/>
            <a:ext cx="32829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5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E9A8AF-9DBA-42AC-97B4-6F2CFDD99B78}"/>
              </a:ext>
            </a:extLst>
          </p:cNvPr>
          <p:cNvSpPr txBox="1">
            <a:spLocks/>
          </p:cNvSpPr>
          <p:nvPr/>
        </p:nvSpPr>
        <p:spPr>
          <a:xfrm>
            <a:off x="1821997" y="195397"/>
            <a:ext cx="8918623" cy="10013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Кабинет педиатра </a:t>
            </a:r>
            <a:br>
              <a:rPr kumimoji="0" lang="ru-RU" sz="48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sz="48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по системе «5</a:t>
            </a:r>
            <a:r>
              <a:rPr kumimoji="0" lang="en-US" sz="48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S</a:t>
            </a:r>
            <a:r>
              <a:rPr kumimoji="0" lang="ru-RU" sz="48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»</a:t>
            </a:r>
            <a:endParaRPr kumimoji="0" lang="ru-RU" sz="4800" b="1" i="0" u="none" strike="noStrike" kern="1200" cap="all" spc="0" normalizeH="0" baseline="0" noProof="0" dirty="0">
              <a:ln w="3175" cmpd="sng"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0E9A8AF-9DBA-42AC-97B4-6F2CFDD99B78}"/>
              </a:ext>
            </a:extLst>
          </p:cNvPr>
          <p:cNvSpPr txBox="1">
            <a:spLocks/>
          </p:cNvSpPr>
          <p:nvPr/>
        </p:nvSpPr>
        <p:spPr>
          <a:xfrm>
            <a:off x="151261" y="69153"/>
            <a:ext cx="8918623" cy="52700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3175" cmpd="sng"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Кабинет педиатра</a:t>
            </a:r>
            <a:r>
              <a:rPr kumimoji="0" lang="ru-RU" sz="2400" b="1" i="0" u="none" strike="noStrike" kern="1200" cap="all" spc="0" normalizeH="0" noProof="0" dirty="0" smtClean="0">
                <a:ln w="3175" cmpd="sng"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400" b="1" i="0" u="none" strike="noStrike" kern="1200" cap="all" spc="0" normalizeH="0" baseline="0" noProof="0" dirty="0" smtClean="0">
                <a:ln w="3175" cmpd="sng"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системе «5</a:t>
            </a: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ru-RU" sz="2400" b="1" i="0" u="none" strike="noStrike" kern="1200" cap="all" spc="0" normalizeH="0" baseline="0" noProof="0" dirty="0" smtClean="0">
                <a:ln w="3175" cmpd="sng"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kumimoji="0" lang="ru-RU" sz="2400" b="1" i="0" u="none" strike="noStrike" kern="1200" cap="all" spc="0" normalizeH="0" baseline="0" noProof="0" dirty="0">
              <a:ln w="3175" cmpd="sng"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4" y="623050"/>
            <a:ext cx="87249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4250B32F-1956-492F-A350-3B4C29156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57441"/>
              </p:ext>
            </p:extLst>
          </p:nvPr>
        </p:nvGraphicFramePr>
        <p:xfrm>
          <a:off x="395536" y="1124744"/>
          <a:ext cx="8092617" cy="5256586"/>
        </p:xfrm>
        <a:graphic>
          <a:graphicData uri="http://schemas.openxmlformats.org/drawingml/2006/table">
            <a:tbl>
              <a:tblPr firstRow="1" firstCol="1" bandRow="1"/>
              <a:tblGrid>
                <a:gridCol w="3850687">
                  <a:extLst>
                    <a:ext uri="{9D8B030D-6E8A-4147-A177-3AD203B41FA5}">
                      <a16:colId xmlns:a16="http://schemas.microsoft.com/office/drawing/2014/main" xmlns="" val="2476064763"/>
                    </a:ext>
                  </a:extLst>
                </a:gridCol>
                <a:gridCol w="4241930">
                  <a:extLst>
                    <a:ext uri="{9D8B030D-6E8A-4147-A177-3AD203B41FA5}">
                      <a16:colId xmlns:a16="http://schemas.microsoft.com/office/drawing/2014/main" xmlns="" val="2838365414"/>
                    </a:ext>
                  </a:extLst>
                </a:gridCol>
              </a:tblGrid>
              <a:tr h="458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Было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15" marR="668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Стало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15" marR="668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9544810"/>
                  </a:ext>
                </a:extLst>
              </a:tr>
              <a:tr h="656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Нерациональное размещение мебели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15" marR="668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Разработан стандарт размещения мебели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15" marR="668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728259"/>
                  </a:ext>
                </a:extLst>
              </a:tr>
              <a:tr h="656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Много лишней, неиспользуемой  мебели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15" marR="668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Удалена лишняя мебель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15" marR="668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803424"/>
                  </a:ext>
                </a:extLst>
              </a:tr>
              <a:tr h="656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Переизбыток бумаги, бланков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15" marR="668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Распечатка бланков из МИС  «</a:t>
                      </a:r>
                      <a:r>
                        <a:rPr lang="ru-RU" sz="1800" b="1" dirty="0" err="1">
                          <a:effectLst/>
                        </a:rPr>
                        <a:t>Инфоклиника</a:t>
                      </a:r>
                      <a:r>
                        <a:rPr lang="ru-RU" sz="1800" b="1" dirty="0" smtClean="0">
                          <a:effectLst/>
                        </a:rPr>
                        <a:t>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15" marR="668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3531216"/>
                  </a:ext>
                </a:extLst>
              </a:tr>
              <a:tr h="917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Запасы канцтоваров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15" marR="668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 </a:t>
                      </a:r>
                      <a:r>
                        <a:rPr lang="ru-RU" sz="1800" b="1" dirty="0" err="1">
                          <a:effectLst/>
                        </a:rPr>
                        <a:t>минимаркете</a:t>
                      </a:r>
                      <a:r>
                        <a:rPr lang="ru-RU" sz="1800" b="1" dirty="0">
                          <a:effectLst/>
                        </a:rPr>
                        <a:t> 3 вида бланков </a:t>
                      </a:r>
                      <a:br>
                        <a:rPr lang="ru-RU" sz="1800" b="1" dirty="0">
                          <a:effectLst/>
                        </a:rPr>
                      </a:br>
                      <a:r>
                        <a:rPr lang="ru-RU" sz="1800" b="1" dirty="0">
                          <a:effectLst/>
                        </a:rPr>
                        <a:t>и запас чистой бумаги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15" marR="668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8513642"/>
                  </a:ext>
                </a:extLst>
              </a:tr>
              <a:tr h="917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Лишние перемещения персонала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по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кабинету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15" marR="668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Рабочая зона врача и медсестры приближены к рабочему месту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15" marR="668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283607"/>
                  </a:ext>
                </a:extLst>
              </a:tr>
              <a:tr h="993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Перегруженность рабочего места документацией и инвентарем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15" marR="668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Рабочее место освобождено </a:t>
                      </a:r>
                      <a:br>
                        <a:rPr lang="ru-RU" sz="1800" b="1" dirty="0">
                          <a:effectLst/>
                        </a:rPr>
                      </a:br>
                      <a:r>
                        <a:rPr lang="ru-RU" sz="1800" b="1" dirty="0">
                          <a:effectLst/>
                        </a:rPr>
                        <a:t>от ненужных предметов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15" marR="668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5537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6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вниз 5"/>
          <p:cNvSpPr/>
          <p:nvPr/>
        </p:nvSpPr>
        <p:spPr>
          <a:xfrm rot="16200000">
            <a:off x="1748515" y="-588275"/>
            <a:ext cx="884796" cy="3878786"/>
          </a:xfrm>
          <a:prstGeom prst="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755123" cy="53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8"/>
          <p:cNvSpPr txBox="1"/>
          <p:nvPr/>
        </p:nvSpPr>
        <p:spPr>
          <a:xfrm>
            <a:off x="899592" y="1221855"/>
            <a:ext cx="3367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Регистратура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5">
            <a:hlinkClick r:id="" action="ppaction://noaction"/>
          </p:cNvPr>
          <p:cNvSpPr txBox="1"/>
          <p:nvPr/>
        </p:nvSpPr>
        <p:spPr>
          <a:xfrm>
            <a:off x="4572000" y="908719"/>
            <a:ext cx="4214842" cy="1015663"/>
          </a:xfrm>
          <a:prstGeom prst="rect">
            <a:avLst/>
          </a:prstGeom>
          <a:solidFill>
            <a:srgbClr val="B8E08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ожидания в регистратуре, исключение обращение в регистратуру пациентов, пришедших по предварительной записи.</a:t>
            </a:r>
          </a:p>
          <a:p>
            <a:pPr lvl="0" algn="just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функционала администратора зала.</a:t>
            </a:r>
          </a:p>
          <a:p>
            <a:pPr lvl="0" algn="just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call-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центра.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3" y="620688"/>
            <a:ext cx="87249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0" y="3573016"/>
            <a:ext cx="39084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: вниз 5"/>
          <p:cNvSpPr/>
          <p:nvPr/>
        </p:nvSpPr>
        <p:spPr>
          <a:xfrm rot="16200000">
            <a:off x="1701137" y="873833"/>
            <a:ext cx="928693" cy="3878786"/>
          </a:xfrm>
          <a:prstGeom prst="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: вниз 5"/>
          <p:cNvSpPr/>
          <p:nvPr/>
        </p:nvSpPr>
        <p:spPr>
          <a:xfrm rot="16200000">
            <a:off x="1723824" y="3466122"/>
            <a:ext cx="928693" cy="3878786"/>
          </a:xfrm>
          <a:prstGeom prst="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36">
            <a:hlinkClick r:id="" action="ppaction://noaction"/>
          </p:cNvPr>
          <p:cNvSpPr txBox="1"/>
          <p:nvPr/>
        </p:nvSpPr>
        <p:spPr>
          <a:xfrm>
            <a:off x="4572000" y="2582393"/>
            <a:ext cx="4214842" cy="461665"/>
          </a:xfrm>
          <a:prstGeom prst="rect">
            <a:avLst/>
          </a:prstGeom>
          <a:solidFill>
            <a:srgbClr val="B8E08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записи и  ожидания приема врача педиатра.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9">
            <a:hlinkClick r:id="" action="ppaction://noaction"/>
          </p:cNvPr>
          <p:cNvSpPr txBox="1"/>
          <p:nvPr/>
        </p:nvSpPr>
        <p:spPr>
          <a:xfrm>
            <a:off x="4564464" y="3573016"/>
            <a:ext cx="4214842" cy="1015663"/>
          </a:xfrm>
          <a:prstGeom prst="rect">
            <a:avLst/>
          </a:prstGeom>
          <a:solidFill>
            <a:srgbClr val="B8E08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количества посещений поликлиники пациентами при прохождении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профосмотра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детьми 1 года.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маршрута пациента при проведении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профосмотра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30">
            <a:hlinkClick r:id="" action="ppaction://noaction"/>
          </p:cNvPr>
          <p:cNvSpPr txBox="1"/>
          <p:nvPr/>
        </p:nvSpPr>
        <p:spPr>
          <a:xfrm>
            <a:off x="4572000" y="5174682"/>
            <a:ext cx="4214842" cy="461665"/>
          </a:xfrm>
          <a:prstGeom prst="rect">
            <a:avLst/>
          </a:prstGeom>
          <a:solidFill>
            <a:srgbClr val="B8E08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прохождения вакцинации.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Разделение потоков здоровых и больных пациентов.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34"/>
          <p:cNvSpPr txBox="1"/>
          <p:nvPr/>
        </p:nvSpPr>
        <p:spPr>
          <a:xfrm>
            <a:off x="481715" y="2643949"/>
            <a:ext cx="3367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 врача педиатра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42"/>
          <p:cNvSpPr txBox="1"/>
          <p:nvPr/>
        </p:nvSpPr>
        <p:spPr>
          <a:xfrm>
            <a:off x="408881" y="3894870"/>
            <a:ext cx="3367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Профосмотры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детей 1 года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57"/>
          <p:cNvSpPr txBox="1"/>
          <p:nvPr/>
        </p:nvSpPr>
        <p:spPr>
          <a:xfrm>
            <a:off x="418872" y="5236238"/>
            <a:ext cx="3110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Вакцинация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6"/>
          <p:cNvSpPr txBox="1"/>
          <p:nvPr/>
        </p:nvSpPr>
        <p:spPr>
          <a:xfrm>
            <a:off x="3906818" y="-15190"/>
            <a:ext cx="492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РЕГИСТРАТУРА    </a:t>
            </a:r>
            <a:endParaRPr lang="ru-RU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Алгоритм решения проблем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7249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9" y="1196752"/>
            <a:ext cx="8715405" cy="51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/>
        </p:nvSpPr>
        <p:spPr>
          <a:xfrm>
            <a:off x="827584" y="47729"/>
            <a:ext cx="7772400" cy="78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«открытой регистратуры. Создание зоны комфортного  ожидания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9" y="908720"/>
            <a:ext cx="87249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Documents and Settings\мариша\Рабочий стол\235922563_14091_9436922499566658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45" y="1484784"/>
            <a:ext cx="3603878" cy="24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1745"/>
            <a:ext cx="15668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58" y="3746287"/>
            <a:ext cx="15605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131AA8-2EF6-4AB6-874A-F79F6CB01A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10051"/>
            <a:ext cx="3436774" cy="2457543"/>
          </a:xfrm>
          <a:prstGeom prst="rect">
            <a:avLst/>
          </a:prstGeom>
        </p:spPr>
      </p:pic>
      <p:pic>
        <p:nvPicPr>
          <p:cNvPr id="10" name="Picture 2" descr="C:\Documents and Settings\Saida\Рабочий стол\стенд бережливая поликлиника\IMG_24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89" y="4220270"/>
            <a:ext cx="3531160" cy="25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6"/>
          <p:cNvSpPr txBox="1"/>
          <p:nvPr/>
        </p:nvSpPr>
        <p:spPr>
          <a:xfrm>
            <a:off x="2195736" y="116632"/>
            <a:ext cx="492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 врача педиатра    </a:t>
            </a:r>
            <a:endParaRPr lang="ru-RU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Алгоритм решения проблем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4" y="854710"/>
            <a:ext cx="87296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32" y="1628800"/>
            <a:ext cx="8715405" cy="27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" y="692696"/>
            <a:ext cx="87296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Note\Downloads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85" y="1313518"/>
            <a:ext cx="3762724" cy="230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035938"/>
            <a:ext cx="3544769" cy="26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15" y="765721"/>
            <a:ext cx="15668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3985"/>
            <a:ext cx="15605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276"/>
          <p:cNvSpPr txBox="1"/>
          <p:nvPr/>
        </p:nvSpPr>
        <p:spPr>
          <a:xfrm>
            <a:off x="1979712" y="146972"/>
            <a:ext cx="529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 врача педиатра              </a:t>
            </a:r>
          </a:p>
          <a:p>
            <a:pPr algn="ct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ru-RU" sz="1600" b="1" cap="all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6907" y="4077072"/>
            <a:ext cx="3489923" cy="261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217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6"/>
          <p:cNvSpPr txBox="1"/>
          <p:nvPr/>
        </p:nvSpPr>
        <p:spPr>
          <a:xfrm>
            <a:off x="1907704" y="202119"/>
            <a:ext cx="523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Профосмотры</a:t>
            </a:r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детей 1 года</a:t>
            </a:r>
            <a:endParaRPr lang="ru-RU" sz="16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4395" y="549409"/>
            <a:ext cx="3542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решения проблем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900903"/>
            <a:ext cx="87296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574800"/>
            <a:ext cx="8718550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1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4" y="330193"/>
            <a:ext cx="73469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67849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4122"/>
            <a:ext cx="8229600" cy="13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2630"/>
            <a:ext cx="1931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56" y="1643441"/>
            <a:ext cx="12922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00555"/>
            <a:ext cx="8477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52425" y="2020215"/>
            <a:ext cx="2049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Toyota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Rroduction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System (TPS)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Производственная система «Тойота»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1055" y="3343654"/>
            <a:ext cx="133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Тайити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Оно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9432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Постоянное совершенствование</a:t>
            </a:r>
          </a:p>
          <a:p>
            <a:r>
              <a:rPr lang="ru-RU" dirty="0"/>
              <a:t>поиск и устранение потерь: лишние движения, перемещения, обработка и др.</a:t>
            </a:r>
          </a:p>
          <a:p>
            <a:r>
              <a:rPr lang="ru-RU" dirty="0"/>
              <a:t>производство и поставки «точно и вовремя»</a:t>
            </a:r>
          </a:p>
          <a:p>
            <a:r>
              <a:rPr lang="ru-RU" dirty="0"/>
              <a:t>визуализация и оптимизация потоков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785" y="3968427"/>
            <a:ext cx="5663952" cy="251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20853"/>
            <a:ext cx="2925763" cy="102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5050035"/>
            <a:ext cx="2889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538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3" y="863079"/>
            <a:ext cx="87296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8"/>
          <p:cNvSpPr>
            <a:spLocks noGrp="1"/>
          </p:cNvSpPr>
          <p:nvPr/>
        </p:nvSpPr>
        <p:spPr>
          <a:xfrm>
            <a:off x="539552" y="0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Оптимизация профилактических осмотров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 года жизни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5" y="1488867"/>
            <a:ext cx="3694866" cy="2273399"/>
          </a:xfrm>
          <a:prstGeom prst="rect">
            <a:avLst/>
          </a:prstGeom>
        </p:spPr>
      </p:pic>
      <p:pic>
        <p:nvPicPr>
          <p:cNvPr id="8" name="Picture 4" descr="C:\Documents and Settings\мариша\Рабочий стол\Рисунок1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78" y="4149080"/>
            <a:ext cx="3376274" cy="24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09129"/>
            <a:ext cx="15668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65" y="937253"/>
            <a:ext cx="15605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t="18056" r="51344" b="1563"/>
          <a:stretch/>
        </p:blipFill>
        <p:spPr bwMode="auto">
          <a:xfrm rot="5400000">
            <a:off x="766317" y="3778299"/>
            <a:ext cx="2422023" cy="316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932" y="1510341"/>
            <a:ext cx="3002568" cy="225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1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2" y="846084"/>
            <a:ext cx="87296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76"/>
          <p:cNvSpPr txBox="1"/>
          <p:nvPr/>
        </p:nvSpPr>
        <p:spPr>
          <a:xfrm>
            <a:off x="1907704" y="116632"/>
            <a:ext cx="492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Вакцинация</a:t>
            </a:r>
            <a:endParaRPr lang="ru-RU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Алгоритм решения проблем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97" y="2054261"/>
            <a:ext cx="8715405" cy="27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3" t="33334" r="14934" b="16145"/>
          <a:stretch/>
        </p:blipFill>
        <p:spPr bwMode="auto">
          <a:xfrm>
            <a:off x="179512" y="1243971"/>
            <a:ext cx="550503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8" y="836712"/>
            <a:ext cx="87296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149080"/>
            <a:ext cx="3694113" cy="221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Организация кабинета «Здоровое детство» и прививочного кабинета в едином блоке</a:t>
            </a:r>
          </a:p>
        </p:txBody>
      </p:sp>
    </p:spTree>
    <p:extLst>
      <p:ext uri="{BB962C8B-B14F-4D97-AF65-F5344CB8AC3E}">
        <p14:creationId xmlns:p14="http://schemas.microsoft.com/office/powerpoint/2010/main" val="3161670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0"/>
          <p:cNvSpPr txBox="1"/>
          <p:nvPr/>
        </p:nvSpPr>
        <p:spPr>
          <a:xfrm>
            <a:off x="1619672" y="260648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итоги  </a:t>
            </a:r>
            <a:r>
              <a:rPr lang="ru-RU" sz="20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endParaRPr lang="ru-RU" sz="20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9153" y="836712"/>
            <a:ext cx="2481898" cy="99717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нахождения в регистратуре в 6,5 раз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9153" y="2132856"/>
            <a:ext cx="2481898" cy="929834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ожидания к врачу педиатру с 153 до 44 мин.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9153" y="3284984"/>
            <a:ext cx="2481898" cy="135732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количества посещений при прохождении 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профосмотра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 1 года с 4-6 до 1-2 посещений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9153" y="4941168"/>
            <a:ext cx="2481898" cy="857256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время ожидания перед вакцинацией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4,4 раза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566"/>
            <a:ext cx="87296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385319"/>
              </p:ext>
            </p:extLst>
          </p:nvPr>
        </p:nvGraphicFramePr>
        <p:xfrm>
          <a:off x="3779912" y="865638"/>
          <a:ext cx="5057255" cy="493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8705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0" y="2376645"/>
            <a:ext cx="9144000" cy="178510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Тульской области</a:t>
            </a:r>
          </a:p>
          <a:p>
            <a:pPr algn="ctr"/>
            <a:endParaRPr lang="ru-RU" sz="20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ГУЗ «Детская инфекционная больница № 2»</a:t>
            </a:r>
            <a:endParaRPr lang="ru-RU" sz="4000" b="1" dirty="0" smtClean="0">
              <a:latin typeface="Georgia" pitchFamily="18" charset="0"/>
            </a:endParaRP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28C5DDE2-7123-416C-8B34-A52880413E67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57" y="0"/>
            <a:ext cx="3070685" cy="22432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8F65F91-E6C3-4CE2-B43F-FC75510F7CCC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1063"/>
            <a:ext cx="2798319" cy="1921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829" y="4293096"/>
            <a:ext cx="3541713" cy="236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4370869"/>
            <a:ext cx="3434403" cy="229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9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6120680" cy="4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9613" y="239233"/>
            <a:ext cx="7295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Основная</a:t>
            </a: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идея</a:t>
            </a: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бережливого</a:t>
            </a: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производства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0" y="777081"/>
            <a:ext cx="4219575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3481" y="980728"/>
            <a:ext cx="46805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Представление бизнеса как потока создания ценности для потребителя, гибкости, выявлении и сокращении потерь, постоянном улучшении всех видов деятельности на всех уровнях организации, вовлечении и развитии персонала с целью повышения удовлетворенности потребителей и других заинтересованных сторон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8444" y="3217492"/>
            <a:ext cx="45672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Постоянное совершенствование, недостижимое за ограниченное время, но формирующее поведение работников, нацеленное на достижение высоких результатов (например, сведение к нулю потерь и дефектов, стремление к постоянному улучшению возможностей всех процессов организации.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Целью постоянного улучшения (непрерывного совершенствования) всех аспектов деятельности организации является увеличение ценности для потребителя, улучшение потока создания ценности, сокращение потерь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44" y="2807093"/>
            <a:ext cx="4536504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2585" y="2796610"/>
            <a:ext cx="4742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ИДЕАЛ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«Бережливого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производства</a:t>
            </a:r>
            <a:r>
              <a:rPr lang="ru-RU" sz="2000" b="1" kern="0" noProof="0" dirty="0" smtClean="0"/>
              <a:t>»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2585" y="627847"/>
            <a:ext cx="465319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b="1" dirty="0"/>
              <a:t>ФИЛОСОФИЯ «Бережливого производства» </a:t>
            </a:r>
          </a:p>
        </p:txBody>
      </p:sp>
    </p:spTree>
    <p:extLst>
      <p:ext uri="{BB962C8B-B14F-4D97-AF65-F5344CB8AC3E}">
        <p14:creationId xmlns:p14="http://schemas.microsoft.com/office/powerpoint/2010/main" val="345357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559"/>
            <a:ext cx="68151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9925"/>
            <a:ext cx="7976245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31850"/>
            <a:ext cx="8175625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559"/>
            <a:ext cx="68151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9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" y="1098084"/>
            <a:ext cx="8853855" cy="523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227165"/>
            <a:ext cx="6461344" cy="310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3335562"/>
            <a:ext cx="583264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0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Очереди в регистратуре (Приходится выстаивать очереди в несколько окон регистратуры).</a:t>
            </a:r>
          </a:p>
          <a:p>
            <a:pPr marL="11520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регистратуры отвлекаются на телефонные  звонки при  обслуживания «живой очереди» (Скопление пациентов в регистратуре)</a:t>
            </a:r>
            <a:endParaRPr lang="ru-RU" sz="1200" dirty="0">
              <a:solidFill>
                <a:prstClr val="black"/>
              </a:solidFill>
            </a:endParaRPr>
          </a:p>
          <a:p>
            <a:pPr marL="11520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Отсутствие в поликлинике достаточного количества посадочных мест для ожидания.</a:t>
            </a:r>
          </a:p>
          <a:p>
            <a:pPr marL="11520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Сложно записаться к врачам специалистам.</a:t>
            </a:r>
          </a:p>
          <a:p>
            <a:pPr marL="11520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Многократное посещение поликлиники при прохождении </a:t>
            </a:r>
            <a:r>
              <a:rPr lang="ru-RU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профосмотра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детьми до года.</a:t>
            </a:r>
          </a:p>
          <a:p>
            <a:pPr marL="11520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Очереди к врачам специалистам. «Живая очередь».  </a:t>
            </a:r>
          </a:p>
          <a:p>
            <a:pPr marL="11520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Врачи работают в разные смены. (Длительное пребывание в поликлинике.)</a:t>
            </a:r>
          </a:p>
          <a:p>
            <a:pPr marL="11520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Отсутствие оборудованных мест кормления «грудничков».</a:t>
            </a:r>
          </a:p>
          <a:p>
            <a:pPr marL="11520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Многократные перемещения по этажам при прохождения </a:t>
            </a:r>
            <a:r>
              <a:rPr lang="ru-RU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профосмотра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детьми до года (кабинеты расположена на разных этажах и филиалах).</a:t>
            </a:r>
          </a:p>
          <a:p>
            <a:pPr marL="11520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Отсутствие кулеров с водой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581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" y="580610"/>
            <a:ext cx="9061453" cy="14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2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4"/>
          <p:cNvSpPr txBox="1"/>
          <p:nvPr/>
        </p:nvSpPr>
        <p:spPr>
          <a:xfrm>
            <a:off x="4283968" y="188640"/>
            <a:ext cx="471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Сводный  АНАЛИЗ  </a:t>
            </a:r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</a:t>
            </a: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65" y="980728"/>
            <a:ext cx="8369269" cy="55582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9126" y="618942"/>
            <a:ext cx="8715404" cy="14287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/>
          <p:nvPr/>
        </p:nvSpPr>
        <p:spPr>
          <a:xfrm>
            <a:off x="4572000" y="116632"/>
            <a:ext cx="4418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ГУЗ «Детская инфекционная больница № 2»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226" y="837458"/>
            <a:ext cx="8715404" cy="14287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82176246"/>
              </p:ext>
            </p:extLst>
          </p:nvPr>
        </p:nvGraphicFramePr>
        <p:xfrm>
          <a:off x="275226" y="1052736"/>
          <a:ext cx="8715404" cy="3277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 descr="C:\Documents and Settings\Saida\Рабочий стол\стенд бережливая поликлиника\IMG_26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1603559" cy="12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5584073"/>
            <a:ext cx="1559947" cy="83099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i="1" dirty="0"/>
              <a:t>Руководитель группы:</a:t>
            </a:r>
          </a:p>
          <a:p>
            <a:pPr lvl="0" algn="ctr"/>
            <a:r>
              <a:rPr lang="ru-RU" sz="1200" b="1" dirty="0" err="1" smtClean="0"/>
              <a:t>Слесарева</a:t>
            </a:r>
            <a:r>
              <a:rPr lang="ru-RU" sz="1200" b="1" dirty="0" smtClean="0"/>
              <a:t> Н.С.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заведующая орг. метод. кабинетом</a:t>
            </a:r>
            <a:endParaRPr lang="ru-RU" sz="900" dirty="0"/>
          </a:p>
          <a:p>
            <a:pPr algn="ctr"/>
            <a:endParaRPr lang="ru-RU" sz="900" i="1" dirty="0"/>
          </a:p>
        </p:txBody>
      </p:sp>
      <p:pic>
        <p:nvPicPr>
          <p:cNvPr id="9" name="Picture 2" descr="C:\Documents and Settings\Saida\Рабочий стол\стенд бережливая поликлиника\Image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89078"/>
            <a:ext cx="792088" cy="11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67744" y="5661248"/>
            <a:ext cx="1478289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Рогова В.А.</a:t>
            </a:r>
          </a:p>
          <a:p>
            <a:pPr algn="r"/>
            <a:r>
              <a:rPr lang="ru-RU" sz="1100" i="1" dirty="0" err="1" smtClean="0"/>
              <a:t>Старшая.медсестра</a:t>
            </a:r>
            <a:endParaRPr lang="ru-RU" sz="1100" i="1" dirty="0"/>
          </a:p>
        </p:txBody>
      </p:sp>
      <p:pic>
        <p:nvPicPr>
          <p:cNvPr id="11" name="Picture 6" descr="C:\Documents and Settings\Saida\Рабочий стол\стенд бережливая поликлиника\IMG_266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89078"/>
            <a:ext cx="1469137" cy="119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42102" y="5661247"/>
            <a:ext cx="1120820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 smtClean="0"/>
              <a:t>Трусков</a:t>
            </a:r>
            <a:r>
              <a:rPr lang="ru-RU" sz="1100" dirty="0" smtClean="0"/>
              <a:t> Д.Н.</a:t>
            </a:r>
          </a:p>
          <a:p>
            <a:r>
              <a:rPr lang="ru-RU" sz="1100" i="1" dirty="0" smtClean="0"/>
              <a:t>Систем. админ</a:t>
            </a:r>
            <a:endParaRPr lang="ru-RU" sz="1100" i="1" dirty="0"/>
          </a:p>
        </p:txBody>
      </p:sp>
      <p:pic>
        <p:nvPicPr>
          <p:cNvPr id="13" name="Picture 5" descr="C:\Documents and Settings\Saida\Рабочий стол\стенд бережливая поликлиника\IMG_266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2796"/>
            <a:ext cx="1253075" cy="11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71261" y="5671555"/>
            <a:ext cx="934871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 smtClean="0"/>
              <a:t>Махова</a:t>
            </a:r>
            <a:r>
              <a:rPr lang="ru-RU" sz="1100" dirty="0" smtClean="0"/>
              <a:t> И.И.</a:t>
            </a:r>
          </a:p>
          <a:p>
            <a:r>
              <a:rPr lang="ru-RU" sz="1100" i="1" dirty="0" err="1" smtClean="0"/>
              <a:t>Зав.пед.отд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332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9"/>
          <p:cNvSpPr>
            <a:spLocks/>
          </p:cNvSpPr>
          <p:nvPr/>
        </p:nvSpPr>
        <p:spPr bwMode="auto">
          <a:xfrm>
            <a:off x="1788819" y="2384423"/>
            <a:ext cx="5883275" cy="1009650"/>
          </a:xfrm>
          <a:prstGeom prst="roundRect">
            <a:avLst>
              <a:gd name="adj" fmla="val 7769"/>
            </a:avLst>
          </a:prstGeom>
          <a:solidFill>
            <a:srgbClr val="00CC00"/>
          </a:solidFill>
          <a:ln>
            <a:noFill/>
          </a:ln>
        </p:spPr>
        <p:txBody>
          <a:bodyPr lIns="171429" tIns="0" rIns="171429" bIns="0" anchor="ctr"/>
          <a:lstStyle/>
          <a:p>
            <a:pPr marL="0" marR="0" lvl="0" indent="0" algn="ctr" defTabSz="9779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Поток создания ценности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06119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9950"/>
            <a:r>
              <a:rPr lang="ru-RU" sz="2400" b="1" cap="all" dirty="0">
                <a:cs typeface="Microsoft Sans Serif" pitchFamily="34" charset="0"/>
              </a:rPr>
              <a:t>Что</a:t>
            </a:r>
            <a:r>
              <a:rPr lang="ru-RU" sz="2400" b="1" cap="all" dirty="0">
                <a:solidFill>
                  <a:srgbClr val="993366"/>
                </a:solidFill>
                <a:cs typeface="Microsoft Sans Serif" pitchFamily="34" charset="0"/>
              </a:rPr>
              <a:t> </a:t>
            </a:r>
            <a:r>
              <a:rPr lang="ru-RU" sz="2400" b="1" cap="all" dirty="0">
                <a:cs typeface="Microsoft Sans Serif" pitchFamily="34" charset="0"/>
              </a:rPr>
              <a:t>такое</a:t>
            </a:r>
            <a:r>
              <a:rPr lang="ru-RU" sz="2400" b="1" cap="all" dirty="0">
                <a:solidFill>
                  <a:srgbClr val="993366"/>
                </a:solidFill>
                <a:cs typeface="Microsoft Sans Serif" pitchFamily="34" charset="0"/>
              </a:rPr>
              <a:t> </a:t>
            </a:r>
            <a:r>
              <a:rPr lang="ru-RU" sz="2400" b="1" cap="all" dirty="0">
                <a:cs typeface="Microsoft Sans Serif" pitchFamily="34" charset="0"/>
              </a:rPr>
              <a:t>поток</a:t>
            </a:r>
            <a:r>
              <a:rPr lang="ru-RU" sz="2400" b="1" cap="all" dirty="0">
                <a:solidFill>
                  <a:srgbClr val="993366"/>
                </a:solidFill>
                <a:cs typeface="Microsoft Sans Serif" pitchFamily="34" charset="0"/>
              </a:rPr>
              <a:t> </a:t>
            </a:r>
            <a:r>
              <a:rPr lang="ru-RU" sz="2400" b="1" cap="all" dirty="0">
                <a:cs typeface="Microsoft Sans Serif" pitchFamily="34" charset="0"/>
              </a:rPr>
              <a:t>создания</a:t>
            </a:r>
            <a:r>
              <a:rPr lang="ru-RU" sz="2400" b="1" cap="all" dirty="0">
                <a:solidFill>
                  <a:srgbClr val="993366"/>
                </a:solidFill>
                <a:cs typeface="Microsoft Sans Serif" pitchFamily="34" charset="0"/>
              </a:rPr>
              <a:t> </a:t>
            </a:r>
            <a:r>
              <a:rPr lang="ru-RU" sz="2400" b="1" cap="all" dirty="0" smtClean="0">
                <a:cs typeface="Microsoft Sans Serif" pitchFamily="34" charset="0"/>
              </a:rPr>
              <a:t>ценности?</a:t>
            </a:r>
            <a:endParaRPr lang="ru-RU" sz="2400" b="1" cap="all" dirty="0">
              <a:solidFill>
                <a:srgbClr val="993366"/>
              </a:solidFill>
              <a:cs typeface="Microsoft Sans Serif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1" y="846218"/>
            <a:ext cx="87185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55178" y="1052736"/>
            <a:ext cx="8321675" cy="95726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lIns="95420" tIns="47710" rIns="95420" bIns="4771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Поток создания ценности -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операции в процессе (как добавляющие, так и не добавляющие ценность), направленные на преобразование  материалов и информации в продукт или услугу для заказчика </a:t>
            </a:r>
          </a:p>
        </p:txBody>
      </p:sp>
      <p:sp>
        <p:nvSpPr>
          <p:cNvPr id="7" name="TextBox 12"/>
          <p:cNvSpPr>
            <a:spLocks noChangeArrowheads="1"/>
          </p:cNvSpPr>
          <p:nvPr/>
        </p:nvSpPr>
        <p:spPr bwMode="auto">
          <a:xfrm rot="16200000">
            <a:off x="504037" y="2417762"/>
            <a:ext cx="1009650" cy="942975"/>
          </a:xfrm>
          <a:prstGeom prst="roundRect">
            <a:avLst>
              <a:gd name="adj" fmla="val 9880"/>
            </a:avLst>
          </a:prstGeom>
          <a:solidFill>
            <a:srgbClr val="00CC00"/>
          </a:solidFill>
          <a:ln>
            <a:noFill/>
          </a:ln>
        </p:spPr>
        <p:txBody>
          <a:bodyPr lIns="171429" tIns="0" rIns="171429" bIns="0" anchor="ctr"/>
          <a:lstStyle/>
          <a:p>
            <a:pPr marL="0" marR="0" lvl="0" indent="0" algn="ctr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Вход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362497" y="2641600"/>
            <a:ext cx="514350" cy="514350"/>
          </a:xfrm>
          <a:prstGeom prst="rightArrow">
            <a:avLst>
              <a:gd name="adj1" fmla="val 50000"/>
              <a:gd name="adj2" fmla="val 59620"/>
            </a:avLst>
          </a:prstGeom>
          <a:solidFill>
            <a:srgbClr val="00CC0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784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1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645400" y="2641600"/>
            <a:ext cx="514350" cy="514350"/>
          </a:xfrm>
          <a:prstGeom prst="rightArrow">
            <a:avLst>
              <a:gd name="adj1" fmla="val 50000"/>
              <a:gd name="adj2" fmla="val 59620"/>
            </a:avLst>
          </a:prstGeom>
          <a:solidFill>
            <a:srgbClr val="00CC0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784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1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TextBox 13"/>
          <p:cNvSpPr>
            <a:spLocks noChangeArrowheads="1"/>
          </p:cNvSpPr>
          <p:nvPr/>
        </p:nvSpPr>
        <p:spPr bwMode="auto">
          <a:xfrm rot="16200000">
            <a:off x="8045757" y="2418555"/>
            <a:ext cx="1009650" cy="941388"/>
          </a:xfrm>
          <a:prstGeom prst="roundRect">
            <a:avLst>
              <a:gd name="adj" fmla="val 8273"/>
            </a:avLst>
          </a:prstGeom>
          <a:solidFill>
            <a:srgbClr val="00CC00"/>
          </a:solidFill>
          <a:ln>
            <a:noFill/>
          </a:ln>
        </p:spPr>
        <p:txBody>
          <a:bodyPr lIns="171429" tIns="0" rIns="171429" bIns="0" anchor="ctr"/>
          <a:lstStyle/>
          <a:p>
            <a:pPr marL="0" marR="0" lvl="0" indent="0" algn="ctr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Выход</a:t>
            </a: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2290762" y="3308350"/>
            <a:ext cx="5486400" cy="1714500"/>
            <a:chOff x="259646" y="3690619"/>
            <a:chExt cx="7950386" cy="2849548"/>
          </a:xfrm>
        </p:grpSpPr>
        <p:cxnSp>
          <p:nvCxnSpPr>
            <p:cNvPr id="13" name="Прямая соединительная линия 12"/>
            <p:cNvCxnSpPr>
              <a:cxnSpLocks noChangeShapeType="1"/>
            </p:cNvCxnSpPr>
            <p:nvPr/>
          </p:nvCxnSpPr>
          <p:spPr bwMode="auto">
            <a:xfrm flipH="1">
              <a:off x="259646" y="3690619"/>
              <a:ext cx="2127235" cy="2842532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Прямая соединительная линия 13"/>
            <p:cNvCxnSpPr>
              <a:cxnSpLocks noChangeShapeType="1"/>
            </p:cNvCxnSpPr>
            <p:nvPr/>
          </p:nvCxnSpPr>
          <p:spPr bwMode="auto">
            <a:xfrm flipH="1">
              <a:off x="3030813" y="3690619"/>
              <a:ext cx="574809" cy="2849548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Прямая соединительная линия 14"/>
            <p:cNvCxnSpPr>
              <a:cxnSpLocks noChangeShapeType="1"/>
            </p:cNvCxnSpPr>
            <p:nvPr/>
          </p:nvCxnSpPr>
          <p:spPr bwMode="auto">
            <a:xfrm>
              <a:off x="4645171" y="3690619"/>
              <a:ext cx="947387" cy="2849548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Прямая соединительная линия 15"/>
            <p:cNvCxnSpPr>
              <a:cxnSpLocks noChangeShapeType="1"/>
            </p:cNvCxnSpPr>
            <p:nvPr/>
          </p:nvCxnSpPr>
          <p:spPr bwMode="auto">
            <a:xfrm>
              <a:off x="5940590" y="3690619"/>
              <a:ext cx="2269442" cy="2849548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Объект 29"/>
          <p:cNvSpPr>
            <a:spLocks/>
          </p:cNvSpPr>
          <p:nvPr/>
        </p:nvSpPr>
        <p:spPr bwMode="auto">
          <a:xfrm>
            <a:off x="2483768" y="3819478"/>
            <a:ext cx="4716462" cy="857250"/>
          </a:xfrm>
          <a:prstGeom prst="roundRect">
            <a:avLst>
              <a:gd name="adj" fmla="val 1341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71429" tIns="0" rIns="171429" bIns="0" anchor="ctr"/>
          <a:lstStyle/>
          <a:p>
            <a:pPr marL="0" marR="0" lvl="0" indent="0" algn="ctr" defTabSz="9779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Процесс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7862" y="5022850"/>
            <a:ext cx="1457325" cy="514350"/>
          </a:xfrm>
          <a:prstGeom prst="round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txBody>
          <a:bodyPr wrap="none" lIns="171429" tIns="0" rIns="171429" bIns="0" anchor="ctr"/>
          <a:lstStyle/>
          <a:p>
            <a:pPr marL="0" marR="0" lvl="0" indent="0" algn="ctr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Подпроцесс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0912" y="5022850"/>
            <a:ext cx="1457325" cy="514350"/>
          </a:xfrm>
          <a:prstGeom prst="roundRect">
            <a:avLst/>
          </a:prstGeom>
          <a:solidFill>
            <a:srgbClr val="00CC00"/>
          </a:solidFill>
          <a:ln>
            <a:noFill/>
          </a:ln>
        </p:spPr>
        <p:txBody>
          <a:bodyPr wrap="none" lIns="171429" tIns="0" rIns="171429" bIns="0" anchor="ctr"/>
          <a:lstStyle/>
          <a:p>
            <a:pPr marL="0" marR="0" lvl="0" indent="0" algn="ctr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Подпроцесс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3962" y="5022850"/>
            <a:ext cx="1457325" cy="514350"/>
          </a:xfrm>
          <a:prstGeom prst="roundRect">
            <a:avLst/>
          </a:prstGeom>
          <a:solidFill>
            <a:srgbClr val="00CC00"/>
          </a:solidFill>
          <a:ln>
            <a:noFill/>
          </a:ln>
        </p:spPr>
        <p:txBody>
          <a:bodyPr wrap="none" lIns="171429" tIns="0" rIns="171429" bIns="0" anchor="ctr"/>
          <a:lstStyle/>
          <a:p>
            <a:pPr marL="0" marR="0" lvl="0" indent="0" algn="ctr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Подпроцесс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7012" y="5022850"/>
            <a:ext cx="1457325" cy="514350"/>
          </a:xfrm>
          <a:prstGeom prst="roundRect">
            <a:avLst/>
          </a:prstGeom>
          <a:solidFill>
            <a:srgbClr val="00CC00"/>
          </a:solidFill>
          <a:ln>
            <a:noFill/>
          </a:ln>
        </p:spPr>
        <p:txBody>
          <a:bodyPr wrap="none" lIns="171429" tIns="0" rIns="171429" bIns="0" anchor="ctr"/>
          <a:lstStyle/>
          <a:p>
            <a:pPr marL="0" marR="0" lvl="0" indent="0" algn="ctr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Подпроцесс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52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1038</Words>
  <Application>Microsoft Office PowerPoint</Application>
  <PresentationFormat>Экран (4:3)</PresentationFormat>
  <Paragraphs>162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основных типов потерь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Saida</dc:creator>
  <cp:lastModifiedBy>Saida</cp:lastModifiedBy>
  <cp:revision>32</cp:revision>
  <dcterms:created xsi:type="dcterms:W3CDTF">2018-02-26T12:50:43Z</dcterms:created>
  <dcterms:modified xsi:type="dcterms:W3CDTF">2018-02-27T14:33:22Z</dcterms:modified>
</cp:coreProperties>
</file>