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8" r:id="rId3"/>
    <p:sldId id="263" r:id="rId4"/>
    <p:sldId id="264" r:id="rId5"/>
    <p:sldId id="259" r:id="rId6"/>
    <p:sldId id="260" r:id="rId7"/>
    <p:sldId id="281" r:id="rId8"/>
    <p:sldId id="266" r:id="rId9"/>
    <p:sldId id="267" r:id="rId10"/>
    <p:sldId id="268" r:id="rId11"/>
    <p:sldId id="280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B03EEE-D9E5-4B3B-BB42-A15E04571D2A}" type="datetimeFigureOut">
              <a:rPr lang="ru-RU" smtClean="0"/>
              <a:pPr/>
              <a:t>07.11.2018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982BBE-14C5-4CAD-A4ED-68DE487FF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772400" cy="1829761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Система сбора и хранения медицинских отходов в ГБУЗ СО ССП №6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Медсестра отделения терапевтической стоматологии №1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Минина Н.Н.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дезинфекции медицинских отходов класса Б используется 1% раствор с временем экспозиции 30 мин. </a:t>
            </a:r>
          </a:p>
          <a:p>
            <a:r>
              <a:rPr lang="ru-RU" sz="1800" dirty="0" smtClean="0"/>
              <a:t>После обеззараживания пакета с отходами сотрудник, ответственный за сбор отходов, завязывает его с использованием бирок-стяжек. Пакет маркируется надписью: «Отходы класса Б» с нанесением названия организации, подразделения, даты, фамилии ответственного за сбор лица. </a:t>
            </a:r>
          </a:p>
          <a:p>
            <a:r>
              <a:rPr lang="ru-RU" sz="1800" dirty="0" smtClean="0"/>
              <a:t>Дезинфекция многоразовых ёмкостей для сбора отходов класса Б производится ежедневно. </a:t>
            </a:r>
          </a:p>
          <a:p>
            <a:r>
              <a:rPr lang="ru-RU" sz="1800" dirty="0" smtClean="0"/>
              <a:t>Обеззараженные отходы класса Б из подразделений в закрытых промаркированных ёмкостях доставляются в помещение для временного хранения медицинских отходов.</a:t>
            </a:r>
            <a:endParaRPr lang="ru-RU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вручную разрушать, разрезать отходы классов Б и В </a:t>
            </a:r>
          </a:p>
          <a:p>
            <a:r>
              <a:rPr lang="ru-RU" sz="2000" dirty="0" smtClean="0"/>
              <a:t>снимать снимать вручную иглу со шприца после его использования, надевать колпачок на иглу после инъекции</a:t>
            </a:r>
          </a:p>
          <a:p>
            <a:r>
              <a:rPr lang="ru-RU" sz="2000" dirty="0" smtClean="0"/>
              <a:t>пересыпать неупакованные отходы классов Б и В из одной ёмкости в другую</a:t>
            </a:r>
          </a:p>
          <a:p>
            <a:r>
              <a:rPr lang="ru-RU" sz="2000" dirty="0" smtClean="0"/>
              <a:t>утрамбовывать отходы классов Б и В </a:t>
            </a:r>
          </a:p>
          <a:p>
            <a:r>
              <a:rPr lang="ru-RU" sz="2000" dirty="0" smtClean="0"/>
              <a:t>осуществлять любые операции с отходами без перчаток или необходимых средств индивидуальной защиты и спецодежды </a:t>
            </a:r>
          </a:p>
          <a:p>
            <a:r>
              <a:rPr lang="ru-RU" sz="2000" dirty="0" smtClean="0"/>
              <a:t>использовать мягкую одноразовую упаковку для сбора острого медицинского инструментария и иных острых предметов </a:t>
            </a:r>
          </a:p>
          <a:p>
            <a:r>
              <a:rPr lang="ru-RU" sz="2000" dirty="0" smtClean="0"/>
              <a:t>устанавливать одноразовые и многоразовые ёмкости для сбора отходов на расстоянии менее 1м от нагревательных приборов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Для обеспечения безопасных условий труда персоналу </a:t>
            </a:r>
            <a:r>
              <a:rPr lang="ru-RU" sz="3200" dirty="0" smtClean="0">
                <a:solidFill>
                  <a:srgbClr val="FF0000"/>
                </a:solidFill>
              </a:rPr>
              <a:t>категорически запрещается: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124744"/>
            <a:ext cx="48965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Использованные ртутьсодержащие приборы, люминесцентные лампы собираются в маркированные ёмкости с плотно прилегающими крышками любого цвета, кроме желтого и красного.</a:t>
            </a:r>
          </a:p>
          <a:p>
            <a:r>
              <a:rPr lang="ru-RU" sz="1800" dirty="0" smtClean="0"/>
              <a:t>Маркировка контейнеров: «Отходы. Класс Г». </a:t>
            </a:r>
          </a:p>
          <a:p>
            <a:r>
              <a:rPr lang="ru-RU" sz="1800" dirty="0" smtClean="0"/>
              <a:t>Хранение ртутьсодержащих ламп осуществляется в неповреждённой таре из-под новых ртутьсодержащих ламп или в другой таре, обеспечивающей их сохранность при хранении, погрузо-разгрузочных работах, транспортировании.</a:t>
            </a:r>
          </a:p>
          <a:p>
            <a:r>
              <a:rPr lang="ru-RU" sz="1800" dirty="0" smtClean="0"/>
              <a:t>Вывоз отходов класса Г для обезвреживания и утилизации осуществляется специализированной организацией, имеющей лицензию на данный вид деятельности.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Сбор отходов класса Г. </a:t>
            </a:r>
            <a:endParaRPr lang="ru-RU" sz="3200" dirty="0"/>
          </a:p>
        </p:txBody>
      </p:sp>
      <p:pic>
        <p:nvPicPr>
          <p:cNvPr id="2050" name="Picture 2" descr="http://blog-potolok.ru/wp-content/uploads/2018/09/Markirovka-ljuminestsentnyh-lamp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744416" cy="2227236"/>
          </a:xfrm>
          <a:prstGeom prst="rect">
            <a:avLst/>
          </a:prstGeom>
          <a:noFill/>
        </p:spPr>
      </p:pic>
      <p:pic>
        <p:nvPicPr>
          <p:cNvPr id="1026" name="Picture 2" descr="G:\IMG_4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3384376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361074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 соответствии с требованиями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 2.1.7.2790-10 помещение обеспечено канализацией, водопроводом, электричеством, отоплением и автономной вентиляцией.</a:t>
            </a:r>
          </a:p>
          <a:p>
            <a:r>
              <a:rPr lang="ru-RU" sz="1800" dirty="0" smtClean="0"/>
              <a:t>Высота помещения 2,6м.</a:t>
            </a:r>
          </a:p>
          <a:p>
            <a:r>
              <a:rPr lang="ru-RU" sz="1800" dirty="0" smtClean="0"/>
              <a:t>Поверхность стен, пола и потолка гладкая, устойчивая к воздействию моющих и дезинфицирующих средств.</a:t>
            </a:r>
          </a:p>
          <a:p>
            <a:r>
              <a:rPr lang="ru-RU" sz="1800" dirty="0" smtClean="0"/>
              <a:t>Наружная и внутренняя поверхности мебели и оборудования гладкие, устойчивые к воздействию влаги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Характеристика помещения для временного хранения медицинских отходов в ГБУЗ СО ССП № 6.</a:t>
            </a:r>
            <a:endParaRPr lang="ru-RU" sz="2800" dirty="0"/>
          </a:p>
        </p:txBody>
      </p:sp>
      <p:pic>
        <p:nvPicPr>
          <p:cNvPr id="2050" name="Picture 2" descr="G:\IMG_4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61048" cy="38610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548680"/>
            <a:ext cx="4104456" cy="5458611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Автономная приточно-вытяжная вентиляция с механическим побуждением.</a:t>
            </a:r>
          </a:p>
          <a:p>
            <a:r>
              <a:rPr lang="ru-RU" sz="1900" dirty="0" smtClean="0"/>
              <a:t>Температура воздуха в помещении поддерживается в пределах 18-25 градусов, относительная влажность не выше 75%.</a:t>
            </a:r>
          </a:p>
          <a:p>
            <a:r>
              <a:rPr lang="ru-RU" sz="1900" dirty="0" smtClean="0"/>
              <a:t>Оборудовано бактерицидным облучателем.</a:t>
            </a:r>
          </a:p>
          <a:p>
            <a:r>
              <a:rPr lang="ru-RU" sz="1900" dirty="0" smtClean="0"/>
              <a:t>Оснащено необходимым оборудованием, инвентарем, документацией.</a:t>
            </a:r>
          </a:p>
          <a:p>
            <a:r>
              <a:rPr lang="ru-RU" sz="1900" dirty="0" smtClean="0"/>
              <a:t>Текущая уборка проводится влажным способом с применением моющих и </a:t>
            </a:r>
            <a:r>
              <a:rPr lang="ru-RU" sz="1900" dirty="0" err="1" smtClean="0"/>
              <a:t>дезсредств</a:t>
            </a:r>
            <a:r>
              <a:rPr lang="ru-RU" sz="1900" dirty="0" smtClean="0"/>
              <a:t> 1 раз в день. Генеральная уборка- 1 раз в мес.  </a:t>
            </a:r>
          </a:p>
          <a:p>
            <a:endParaRPr lang="ru-RU" dirty="0"/>
          </a:p>
        </p:txBody>
      </p:sp>
      <p:pic>
        <p:nvPicPr>
          <p:cNvPr id="3074" name="Picture 2" descr="G:\IMG_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Визуальная и документальная проверка не реже 1 раза в месяц.</a:t>
            </a:r>
          </a:p>
          <a:p>
            <a:r>
              <a:rPr lang="ru-RU" sz="1800" dirty="0" smtClean="0"/>
              <a:t>Количество расходных материалов (запас пакетов, контейнеров и др.), </a:t>
            </a:r>
            <a:r>
              <a:rPr lang="ru-RU" sz="1800" dirty="0" err="1" smtClean="0"/>
              <a:t>дезсредств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Обеспеченность персонала средствами индивидуальной защиты, организация централизованной стирки спецодежды и регулярной ее смены.</a:t>
            </a:r>
          </a:p>
          <a:p>
            <a:r>
              <a:rPr lang="ru-RU" sz="1800" dirty="0" smtClean="0"/>
              <a:t>Санитарное состояние и режим дезинфекции помещений временного хранения медицинских отходов.</a:t>
            </a:r>
          </a:p>
          <a:p>
            <a:r>
              <a:rPr lang="ru-RU" sz="1800" dirty="0" smtClean="0"/>
              <a:t>Соблюдение режимов обеззараживания отходов.</a:t>
            </a:r>
          </a:p>
          <a:p>
            <a:r>
              <a:rPr lang="ru-RU" sz="1800" dirty="0" smtClean="0"/>
              <a:t>Регулярность вывоза отходов (вывоз отходов класса Б ежедневно 1 раз в день, отходов класса Г – 1 раз в </a:t>
            </a:r>
            <a:r>
              <a:rPr lang="ru-RU" sz="1800" dirty="0" smtClean="0"/>
              <a:t>6мес, и по мере накопления).</a:t>
            </a:r>
          </a:p>
          <a:p>
            <a:r>
              <a:rPr lang="ru-RU" sz="1800" dirty="0" smtClean="0"/>
              <a:t>Контроль параметров микроклимата (не реже 1 раза в год).</a:t>
            </a:r>
            <a:r>
              <a:rPr lang="ru-RU" sz="1800" dirty="0" smtClean="0"/>
              <a:t>	</a:t>
            </a:r>
            <a:endParaRPr lang="ru-RU" sz="1800" dirty="0" smtClean="0"/>
          </a:p>
          <a:p>
            <a:r>
              <a:rPr lang="ru-RU" sz="1800" dirty="0" smtClean="0"/>
              <a:t>Контроль воздуха рабочей зоны.</a:t>
            </a:r>
            <a:r>
              <a:rPr lang="ru-RU" sz="1800" dirty="0" smtClean="0"/>
              <a:t>					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Производственный контроль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268760"/>
            <a:ext cx="4680520" cy="387789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 </a:t>
            </a:r>
            <a:r>
              <a:rPr lang="ru-RU" sz="1800" dirty="0" smtClean="0"/>
              <a:t>плану производственного контроля прикладывается перечень договоров со специализированными организациями на вывоз и уничтожение отходов, в которых указан способ обеззараживания</a:t>
            </a:r>
            <a:r>
              <a:rPr lang="en-US" sz="1800" dirty="0" smtClean="0"/>
              <a:t>/</a:t>
            </a:r>
            <a:r>
              <a:rPr lang="ru-RU" sz="1800" dirty="0" smtClean="0"/>
              <a:t>обезвреживания а также договор на лабораторно- инструментальные исследования</a:t>
            </a:r>
            <a:endParaRPr lang="ru-RU" sz="1800" dirty="0"/>
          </a:p>
        </p:txBody>
      </p:sp>
      <p:pic>
        <p:nvPicPr>
          <p:cNvPr id="4" name="Picture 2" descr="G: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923109" cy="39231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4784"/>
            <a:ext cx="483488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Технологический журнал учета отходов классов Б и В </a:t>
            </a:r>
            <a:r>
              <a:rPr lang="ru-RU" sz="1800" dirty="0" err="1" smtClean="0"/>
              <a:t>в</a:t>
            </a:r>
            <a:r>
              <a:rPr lang="ru-RU" sz="1800" dirty="0" smtClean="0"/>
              <a:t> структурном подразделении. В журнале указывается количество единиц упаковки каждого вида отходов.</a:t>
            </a:r>
          </a:p>
          <a:p>
            <a:r>
              <a:rPr lang="ru-RU" sz="1800" dirty="0" smtClean="0"/>
              <a:t>Документы, подтверждающие вывоз и обезвреживание отходов специализированными организациями, осуществляющими транспортирование и обезвреживание отходов.</a:t>
            </a:r>
          </a:p>
          <a:p>
            <a:r>
              <a:rPr lang="ru-RU" sz="1800" dirty="0" smtClean="0"/>
              <a:t>Технологический журнал участка по обращению с отходами, который является учетным и отчетным документом данного участка.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Учет и контроль за движением медицинских отходов в ГБУЗ СО ССП №6.</a:t>
            </a:r>
            <a:endParaRPr lang="ru-RU" sz="3200" dirty="0"/>
          </a:p>
        </p:txBody>
      </p:sp>
      <p:pic>
        <p:nvPicPr>
          <p:cNvPr id="4098" name="Picture 2" descr="G:\IMG_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933056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48680"/>
            <a:ext cx="5256584" cy="54586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рабочем месте персонала располагается аптечка первой медицинской помощи при травмах</a:t>
            </a:r>
          </a:p>
          <a:p>
            <a:r>
              <a:rPr lang="ru-RU" sz="2000" dirty="0" smtClean="0"/>
              <a:t>Приказ МЗ от 09.01.2018г №1н «Об утверждении требований к комплектации лекарственными препаратами и медицинскими изделиями укладки экстренной профилактики».</a:t>
            </a:r>
          </a:p>
          <a:p>
            <a:pPr algn="ctr">
              <a:buNone/>
            </a:pPr>
            <a:r>
              <a:rPr lang="ru-RU" sz="2400" dirty="0" smtClean="0"/>
              <a:t>В случае получения травмы</a:t>
            </a:r>
          </a:p>
          <a:p>
            <a:r>
              <a:rPr lang="ru-RU" sz="2000" dirty="0" smtClean="0"/>
              <a:t>Принимаются меры экстренной профилактики.</a:t>
            </a:r>
          </a:p>
          <a:p>
            <a:r>
              <a:rPr lang="ru-RU" sz="2000" dirty="0" smtClean="0"/>
              <a:t>Делается запись в журнале аварийных ситуаций.</a:t>
            </a:r>
          </a:p>
          <a:p>
            <a:r>
              <a:rPr lang="ru-RU" sz="2000" dirty="0" smtClean="0"/>
              <a:t>Составляется акт о несчастном случае на производстве.</a:t>
            </a:r>
            <a:endParaRPr lang="ru-RU" sz="2000" dirty="0"/>
          </a:p>
        </p:txBody>
      </p:sp>
      <p:pic>
        <p:nvPicPr>
          <p:cNvPr id="5122" name="Picture 2" descr="G:\IMG_4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Организация обращения с медицинскими отходами, как с факторами прямого и опосредованного риска возникновения инфекционных заболеваний, является частью СИСТЕМЫ эпидемиологической безопасности медицинской организации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ФЗ № 323 от 21.11.2011г. «Об основах охраны здоровья граждан в Российской Федерации» ( ст.49)</a:t>
            </a:r>
          </a:p>
          <a:p>
            <a:r>
              <a:rPr lang="ru-RU" sz="1800" dirty="0" smtClean="0"/>
              <a:t>ФЗ № 52 от 30.03.1999г. «О  санитарно-эпидемиологическом благополучии населения» ( ст.22)</a:t>
            </a:r>
          </a:p>
          <a:p>
            <a:r>
              <a:rPr lang="ru-RU" sz="1800" dirty="0" smtClean="0"/>
              <a:t>Постановление правительства РФ от 04.07.2018 г. № 681 « Об утверждении критериев разделения МО на классы по степени их эпидемиологической, токсикологической, радиационной опасности, а также негативного воздействия на среду обитания».</a:t>
            </a:r>
          </a:p>
          <a:p>
            <a:r>
              <a:rPr lang="ru-RU" sz="1800" dirty="0" err="1" smtClean="0">
                <a:solidFill>
                  <a:srgbClr val="FF0000"/>
                </a:solidFill>
              </a:rPr>
              <a:t>СанПиН</a:t>
            </a:r>
            <a:r>
              <a:rPr lang="ru-RU" sz="1800" dirty="0" smtClean="0">
                <a:solidFill>
                  <a:srgbClr val="FF0000"/>
                </a:solidFill>
              </a:rPr>
              <a:t> 2.1.7.2790-10 «Санитарно-эпидемиологические требования к обращению с медицинскими отходами».</a:t>
            </a:r>
          </a:p>
          <a:p>
            <a:r>
              <a:rPr lang="ru-RU" sz="1800" dirty="0" err="1" smtClean="0"/>
              <a:t>СанПиН</a:t>
            </a:r>
            <a:r>
              <a:rPr lang="ru-RU" sz="1800" dirty="0" smtClean="0"/>
              <a:t> 2.1.3.2630-10 « Санитарно-эпидемиологические требования к организациям, осуществляющим медицинскую деятельность.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Нормативно-правовые документы, регламентирующие обращение с медицинскими отходами.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работе с медицинскими отходами не допускаются лица моложе 18 лет. Персонал проходит предварительный (при приеме на работу) и периодические медосмотры в соответствии с требованиями законодательства РФ.</a:t>
            </a:r>
          </a:p>
          <a:p>
            <a:r>
              <a:rPr lang="ru-RU" sz="2000" dirty="0" smtClean="0"/>
              <a:t>Персонал привит в соответствии с Национальным и региональным календарем профилактических прививок.</a:t>
            </a:r>
          </a:p>
          <a:p>
            <a:r>
              <a:rPr lang="ru-RU" sz="2000" dirty="0" smtClean="0"/>
              <a:t>Персонал, не иммунизированный против гепатита В, не допускается к работам по обращению с медицинскими отходами.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Обеспечение условий труда медицинских работников, осуществляющих манипуляции с медицинскими отходами</a:t>
            </a:r>
            <a:r>
              <a:rPr lang="ru-RU" sz="28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Персонал обеспечен комплектами спецодежды и СИЗ (халаты, маски или респираторы, фартуки и др.).</a:t>
            </a:r>
          </a:p>
          <a:p>
            <a:r>
              <a:rPr lang="ru-RU" sz="1800" dirty="0" smtClean="0"/>
              <a:t>Персонал работает в спецодежде и сменной обуви, в которых не допускается выходить за пределы рабочего помещения.</a:t>
            </a:r>
          </a:p>
          <a:p>
            <a:r>
              <a:rPr lang="ru-RU" sz="1800" dirty="0" smtClean="0"/>
              <a:t>Личная одежда и спецодежда хранятся в разных шкафах.</a:t>
            </a:r>
          </a:p>
          <a:p>
            <a:r>
              <a:rPr lang="ru-RU" sz="1800" dirty="0" smtClean="0"/>
              <a:t>Стирка спецодежды осуществляется централизованно.</a:t>
            </a:r>
          </a:p>
          <a:p>
            <a:r>
              <a:rPr lang="ru-RU" sz="1800" dirty="0" smtClean="0"/>
              <a:t>Запрещается стирка спецодежды на дому.</a:t>
            </a:r>
          </a:p>
          <a:p>
            <a:r>
              <a:rPr lang="ru-RU" sz="1800" dirty="0" smtClean="0"/>
              <a:t>Для проведения гигиенической обработки рук персонал обеспечен кожными антисептиками.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Средства индивидуальной защиты.</a:t>
            </a:r>
            <a:endParaRPr lang="ru-RU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r>
              <a:rPr lang="ru-RU" sz="1800" dirty="0" smtClean="0"/>
              <a:t>Медицинские отходы – это отходы, образующиеся в организациях при осуществлении медицинской и</a:t>
            </a:r>
            <a:r>
              <a:rPr lang="en-US" sz="1800" dirty="0" smtClean="0"/>
              <a:t>/</a:t>
            </a:r>
            <a:r>
              <a:rPr lang="ru-RU" sz="1800" dirty="0" smtClean="0"/>
              <a:t>или фармацевтической деятельности, выполнении лечебно-диагностических и оздоровительных процедур.</a:t>
            </a:r>
          </a:p>
          <a:p>
            <a:r>
              <a:rPr lang="ru-RU" sz="1800" dirty="0" smtClean="0"/>
              <a:t>Основным документом, регламентирующим обращение с медицинскими отходами, является </a:t>
            </a:r>
            <a:r>
              <a:rPr lang="ru-RU" sz="1800" dirty="0" err="1" smtClean="0"/>
              <a:t>СанПиН</a:t>
            </a:r>
            <a:r>
              <a:rPr lang="ru-RU" sz="1800" dirty="0" smtClean="0"/>
              <a:t>- 2.1.7.2790-10.</a:t>
            </a:r>
          </a:p>
          <a:p>
            <a:r>
              <a:rPr lang="ru-RU" sz="1800" dirty="0" smtClean="0"/>
              <a:t>Согласно ему все медицинские отходы подразделяются на классы.</a:t>
            </a:r>
          </a:p>
          <a:p>
            <a:endParaRPr lang="ru-RU" sz="1800" dirty="0"/>
          </a:p>
        </p:txBody>
      </p:sp>
      <p:pic>
        <p:nvPicPr>
          <p:cNvPr id="16392" name="Picture 8" descr="http://greenomak.ru/wp-content/uploads/2018/08/Pravilnyy_sbor_i_utilizaciya_biologicheskih_othodov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7704856" cy="3750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46805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Отходы класса А  собираются в многоразовые контейнеры или одноразовые пакеты. Цвет пакетов может быть любой, кроме желтого и красного. </a:t>
            </a:r>
          </a:p>
          <a:p>
            <a:r>
              <a:rPr lang="ru-RU" sz="1800" dirty="0" smtClean="0"/>
              <a:t>Пакеты располагаются  внутри многоразовых контейнеров.</a:t>
            </a:r>
          </a:p>
          <a:p>
            <a:r>
              <a:rPr lang="ru-RU" sz="1800" dirty="0" smtClean="0"/>
              <a:t>Маркировка обязательна: «Отходы. Класс А». </a:t>
            </a:r>
          </a:p>
          <a:p>
            <a:r>
              <a:rPr lang="ru-RU" sz="1800" dirty="0" smtClean="0"/>
              <a:t>Отходы собираются в течение рабочей смены.</a:t>
            </a:r>
          </a:p>
          <a:p>
            <a:r>
              <a:rPr lang="ru-RU" sz="1800" dirty="0" smtClean="0"/>
              <a:t>Заполненные пакеты перегружаются в контейнеры для отходов данного класса, установленные на специальной площадке.</a:t>
            </a:r>
          </a:p>
          <a:p>
            <a:r>
              <a:rPr lang="ru-RU" sz="1800" dirty="0" smtClean="0"/>
              <a:t>Контейнеры моются после каждого опорожнения, дезинфицируются не реже одного раза в неделю.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Порядок сбора медицинских </a:t>
            </a:r>
            <a:r>
              <a:rPr lang="ru-RU" sz="3200" dirty="0" smtClean="0"/>
              <a:t>отходов класса А.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http://archimed-k.ru/wp-content/uploads/2015/08/Paket-klass-A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1" y="1124744"/>
            <a:ext cx="379768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Отходы класса Б собираются в одноразовую мягкую (пакеты)  упаковку желтого цвета.</a:t>
            </a:r>
          </a:p>
          <a:p>
            <a:r>
              <a:rPr lang="ru-RU" sz="1900" dirty="0" smtClean="0"/>
              <a:t>Для сбора острых отходов класса Б используются </a:t>
            </a:r>
            <a:r>
              <a:rPr lang="ru-RU" sz="1900" dirty="0" err="1" smtClean="0"/>
              <a:t>непрокалываемые</a:t>
            </a:r>
            <a:r>
              <a:rPr lang="ru-RU" sz="1900" dirty="0" smtClean="0"/>
              <a:t> контейнеры, которые имеют плотно прилегающую крышку, исключающую возможность самопроизвольного вскрытия.</a:t>
            </a:r>
          </a:p>
          <a:p>
            <a:r>
              <a:rPr lang="ru-RU" sz="1900" dirty="0" smtClean="0"/>
              <a:t>Для отделения игл используются </a:t>
            </a:r>
            <a:r>
              <a:rPr lang="ru-RU" sz="1900" dirty="0" err="1" smtClean="0"/>
              <a:t>иглоотсекатели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Смена пакетов производится 1 раз в смену, контейнеров для острого инструментария - не реже 1 раза в 72 часа.</a:t>
            </a:r>
          </a:p>
          <a:p>
            <a:r>
              <a:rPr lang="ru-RU" sz="1900" dirty="0" smtClean="0"/>
              <a:t>Емкости маркируются надписью «Отходы. Класс Б».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</a:t>
            </a:r>
            <a:r>
              <a:rPr lang="ru-RU" sz="3200" dirty="0" smtClean="0"/>
              <a:t>бор отходов класса Б.</a:t>
            </a:r>
            <a:endParaRPr lang="ru-RU" sz="3200" dirty="0"/>
          </a:p>
        </p:txBody>
      </p:sp>
      <p:pic>
        <p:nvPicPr>
          <p:cNvPr id="4" name="Picture 1" descr="G:\IMG_4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852936" cy="2852936"/>
          </a:xfrm>
          <a:prstGeom prst="rect">
            <a:avLst/>
          </a:prstGeom>
          <a:noFill/>
        </p:spPr>
      </p:pic>
      <p:pic>
        <p:nvPicPr>
          <p:cNvPr id="5" name="Picture 2" descr="G:\IMG_4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861048"/>
            <a:ext cx="2843808" cy="284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48680"/>
            <a:ext cx="468052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Медицинские отходы класса Б собираются в течение рабочей смены ( не более 8 часов).</a:t>
            </a:r>
          </a:p>
          <a:p>
            <a:r>
              <a:rPr lang="ru-RU" sz="1800" dirty="0" smtClean="0"/>
              <a:t>Для обслуживания пациентов на дому используются промаркированные желтые одноразовые пакеты и для острого инструментария- одноразовые </a:t>
            </a:r>
            <a:r>
              <a:rPr lang="ru-RU" sz="1800" dirty="0" err="1" smtClean="0"/>
              <a:t>непроклываемые</a:t>
            </a:r>
            <a:r>
              <a:rPr lang="ru-RU" sz="1800" dirty="0" smtClean="0"/>
              <a:t> контейнеры.</a:t>
            </a:r>
          </a:p>
          <a:p>
            <a:r>
              <a:rPr lang="ru-RU" sz="1800" dirty="0" smtClean="0"/>
              <a:t>Пакет заполняется отходами не более чем на 3</a:t>
            </a:r>
            <a:r>
              <a:rPr lang="en-US" sz="1800" dirty="0" smtClean="0"/>
              <a:t>/</a:t>
            </a:r>
            <a:r>
              <a:rPr lang="ru-RU" sz="1800" dirty="0" smtClean="0"/>
              <a:t>4.</a:t>
            </a:r>
          </a:p>
          <a:p>
            <a:r>
              <a:rPr lang="ru-RU" sz="1800" dirty="0" smtClean="0"/>
              <a:t>Собранные отходы подлежат обязательному обеззараживанию</a:t>
            </a:r>
            <a:r>
              <a:rPr lang="en-US" sz="1800" dirty="0" smtClean="0"/>
              <a:t>/</a:t>
            </a:r>
            <a:r>
              <a:rPr lang="ru-RU" sz="1800" dirty="0" smtClean="0"/>
              <a:t>обезвреживанию</a:t>
            </a:r>
          </a:p>
          <a:p>
            <a:r>
              <a:rPr lang="ru-RU" sz="1800" dirty="0" smtClean="0"/>
              <a:t>Используются перфорированные жёлтые пакеты, помещённые в промаркированные ёмкости с крышками.</a:t>
            </a:r>
          </a:p>
        </p:txBody>
      </p:sp>
      <p:pic>
        <p:nvPicPr>
          <p:cNvPr id="4" name="Picture 2" descr="G:\IMG_4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2866132" cy="2866132"/>
          </a:xfrm>
          <a:prstGeom prst="rect">
            <a:avLst/>
          </a:prstGeom>
          <a:noFill/>
        </p:spPr>
      </p:pic>
      <p:pic>
        <p:nvPicPr>
          <p:cNvPr id="5" name="Picture 3" descr="G:\IMG_4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56992"/>
            <a:ext cx="2924944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481328"/>
            <a:ext cx="8363272" cy="45259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Дезинфекция медицинских отходов класса Б производится </a:t>
            </a:r>
            <a:r>
              <a:rPr lang="ru-RU" sz="1800" dirty="0" err="1" smtClean="0"/>
              <a:t>децентрализованно</a:t>
            </a:r>
            <a:r>
              <a:rPr lang="ru-RU" sz="1800" dirty="0" smtClean="0"/>
              <a:t>, на месте их сбора. </a:t>
            </a:r>
          </a:p>
          <a:p>
            <a:r>
              <a:rPr lang="ru-RU" sz="1800" dirty="0" smtClean="0"/>
              <a:t>Для обеззараживания используется дезинфицирующее средство «</a:t>
            </a:r>
            <a:r>
              <a:rPr lang="ru-RU" sz="1800" dirty="0" err="1" smtClean="0"/>
              <a:t>Миродез</a:t>
            </a:r>
            <a:r>
              <a:rPr lang="ru-RU" sz="1800" dirty="0" smtClean="0"/>
              <a:t> универсальный». Область применения: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Дезинфекция медицинских отходов класса Б в ГБУЗ СО ССП №6.</a:t>
            </a:r>
            <a:endParaRPr lang="ru-RU" sz="3200" dirty="0"/>
          </a:p>
        </p:txBody>
      </p:sp>
      <p:pic>
        <p:nvPicPr>
          <p:cNvPr id="4" name="Рисунок 3" descr="миродез универ инструкция по применению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347864" cy="298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2610683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dirty="0" smtClean="0"/>
              <a:t>- дезинфекция медицинских отходов – изделий медицинского назначения однократного применения (в том числе лабораторной посуды), перевязочного материала, белья одноразового применения и т.д. перед их утилизацией в ЛПУ, пищевых отходов, а также для обеззараживания крови и биологических выделений (мочи, фекалий, мокроты, рвотных масс) в лечебно-профилактических учреждениях, диагностических и клинических лабораториях, на станциях и пунктах переливания и забора крови, на санитарном транспорте.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948</TotalTime>
  <Words>1309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Система сбора и хранения медицинских отходов в ГБУЗ СО ССП №6 </vt:lpstr>
      <vt:lpstr>Нормативно-правовые документы, регламентирующие обращение с медицинскими отходами.</vt:lpstr>
      <vt:lpstr>Обеспечение условий труда медицинских работников, осуществляющих манипуляции с медицинскими отходами.</vt:lpstr>
      <vt:lpstr>Средства индивидуальной защиты.</vt:lpstr>
      <vt:lpstr>Слайд 5</vt:lpstr>
      <vt:lpstr>Порядок сбора медицинских отходов класса А. </vt:lpstr>
      <vt:lpstr>Сбор отходов класса Б.</vt:lpstr>
      <vt:lpstr>Слайд 8</vt:lpstr>
      <vt:lpstr>Дезинфекция медицинских отходов класса Б в ГБУЗ СО ССП №6.</vt:lpstr>
      <vt:lpstr>Слайд 10</vt:lpstr>
      <vt:lpstr>Для обеспечения безопасных условий труда персоналу категорически запрещается: </vt:lpstr>
      <vt:lpstr>Сбор отходов класса Г. </vt:lpstr>
      <vt:lpstr>Характеристика помещения для временного хранения медицинских отходов в ГБУЗ СО ССП № 6.</vt:lpstr>
      <vt:lpstr>Слайд 14</vt:lpstr>
      <vt:lpstr>Производственный контроль</vt:lpstr>
      <vt:lpstr>Слайд 16</vt:lpstr>
      <vt:lpstr>Учет и контроль за движением медицинских отходов в ГБУЗ СО ССП №6.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сбора и хранения медицинских отходов в ГБУЗ СО ССП №6</dc:title>
  <dc:creator>Пользователь</dc:creator>
  <cp:lastModifiedBy>Пользователь</cp:lastModifiedBy>
  <cp:revision>98</cp:revision>
  <dcterms:created xsi:type="dcterms:W3CDTF">2018-11-04T13:41:55Z</dcterms:created>
  <dcterms:modified xsi:type="dcterms:W3CDTF">2018-11-07T18:44:08Z</dcterms:modified>
</cp:coreProperties>
</file>