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64" r:id="rId3"/>
    <p:sldId id="265" r:id="rId4"/>
    <p:sldId id="266" r:id="rId5"/>
    <p:sldId id="267" r:id="rId6"/>
    <p:sldId id="258" r:id="rId7"/>
    <p:sldId id="259" r:id="rId8"/>
    <p:sldId id="260" r:id="rId9"/>
    <p:sldId id="261" r:id="rId10"/>
    <p:sldId id="262" r:id="rId11"/>
    <p:sldId id="268" r:id="rId12"/>
    <p:sldId id="269" r:id="rId13"/>
    <p:sldId id="270" r:id="rId14"/>
    <p:sldId id="271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98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8D938-BC63-41D5-9A6F-C7CCC6A4717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46191-8A00-4EEA-AB33-DD07C4AAC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46191-8A00-4EEA-AB33-DD07C4AAC2A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800199"/>
          </a:xfrm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r>
              <a:rPr lang="ru-RU" sz="4800" b="1" dirty="0" smtClean="0">
                <a:latin typeface="Arial Black" pitchFamily="34" charset="0"/>
              </a:rPr>
              <a:t>Вертикальные роды</a:t>
            </a: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789040"/>
            <a:ext cx="7272808" cy="23042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Акушерка родового отделения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ГБУЗ </a:t>
            </a:r>
            <a:r>
              <a:rPr lang="ru-RU" smtClean="0">
                <a:solidFill>
                  <a:schemeClr val="tx1"/>
                </a:solidFill>
              </a:rPr>
              <a:t>СО </a:t>
            </a:r>
            <a:r>
              <a:rPr lang="ru-RU" smtClean="0">
                <a:solidFill>
                  <a:schemeClr val="tx1"/>
                </a:solidFill>
              </a:rPr>
              <a:t>«</a:t>
            </a:r>
            <a:r>
              <a:rPr lang="ru-RU" smtClean="0">
                <a:solidFill>
                  <a:schemeClr val="tx1"/>
                </a:solidFill>
              </a:rPr>
              <a:t>Тольяттинская </a:t>
            </a:r>
            <a:r>
              <a:rPr lang="ru-RU" dirty="0" smtClean="0">
                <a:solidFill>
                  <a:schemeClr val="tx1"/>
                </a:solidFill>
              </a:rPr>
              <a:t>городская клиническая  больница №2 </a:t>
            </a:r>
            <a:r>
              <a:rPr lang="ru-RU" dirty="0" smtClean="0">
                <a:solidFill>
                  <a:schemeClr val="tx1"/>
                </a:solidFill>
              </a:rPr>
              <a:t>имени </a:t>
            </a:r>
            <a:r>
              <a:rPr lang="ru-RU" dirty="0" smtClean="0">
                <a:solidFill>
                  <a:schemeClr val="tx1"/>
                </a:solidFill>
              </a:rPr>
              <a:t>В.В. </a:t>
            </a:r>
            <a:r>
              <a:rPr lang="ru-RU" dirty="0" err="1" smtClean="0">
                <a:solidFill>
                  <a:schemeClr val="tx1"/>
                </a:solidFill>
              </a:rPr>
              <a:t>Баныкина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Дроздовская</a:t>
            </a:r>
            <a:r>
              <a:rPr lang="ru-RU" dirty="0" smtClean="0">
                <a:solidFill>
                  <a:schemeClr val="tx1"/>
                </a:solidFill>
              </a:rPr>
              <a:t> Елизавета Викторовна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Позы для вертикальных родов</a:t>
            </a:r>
            <a:endParaRPr lang="ru-RU" dirty="0"/>
          </a:p>
        </p:txBody>
      </p:sp>
      <p:pic>
        <p:nvPicPr>
          <p:cNvPr id="11" name="Содержимое 10" descr="Вертикально_при_поддержке_партне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64288" y="1196752"/>
            <a:ext cx="1755648" cy="251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На_корточка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1755648" cy="253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На_корточках_при_поддержк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933056"/>
            <a:ext cx="1755648" cy="246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На_коленях_партнер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196752"/>
            <a:ext cx="1755648" cy="245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На_четвереньках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4221088"/>
            <a:ext cx="2791968" cy="1883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На_четвереньках_при_поддержк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1196752"/>
            <a:ext cx="2791968" cy="187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Полусидя_с_партнером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3968" y="3933056"/>
            <a:ext cx="1755648" cy="246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Вертикально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67744" y="3933056"/>
            <a:ext cx="1755648" cy="2487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Поза на корточках</a:t>
            </a:r>
            <a:endParaRPr lang="ru-RU" dirty="0"/>
          </a:p>
        </p:txBody>
      </p:sp>
      <p:pic>
        <p:nvPicPr>
          <p:cNvPr id="4" name="Содержимое 3" descr="йога-для-беременных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08104" y="1412776"/>
            <a:ext cx="2232248" cy="2453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44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005064"/>
            <a:ext cx="234386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d230510319d3a0dc70597c5e98ddc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484784"/>
            <a:ext cx="4752528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Коленно-локтевая поза</a:t>
            </a:r>
            <a:endParaRPr lang="ru-RU" dirty="0"/>
          </a:p>
        </p:txBody>
      </p:sp>
      <p:pic>
        <p:nvPicPr>
          <p:cNvPr id="4" name="Содержимое 3" descr="4_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268760"/>
            <a:ext cx="444392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9746b4a71bbdbbbce8433c9b4eb94b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268760"/>
            <a:ext cx="4176464" cy="278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Коленно локтевая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4365104"/>
            <a:ext cx="4104456" cy="2191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Кресло для вертикальных родов</a:t>
            </a:r>
            <a:endParaRPr lang="ru-RU" dirty="0"/>
          </a:p>
        </p:txBody>
      </p:sp>
      <p:pic>
        <p:nvPicPr>
          <p:cNvPr id="6" name="Содержимое 5" descr="1410612_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88024" y="4221088"/>
            <a:ext cx="3796657" cy="2420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1332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340768"/>
            <a:ext cx="3960440" cy="2599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Стол-для-Родовспоможен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340768"/>
            <a:ext cx="417646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Вертикальные роды в роддоме </a:t>
            </a:r>
            <a:endParaRPr lang="ru-RU" dirty="0"/>
          </a:p>
        </p:txBody>
      </p:sp>
      <p:pic>
        <p:nvPicPr>
          <p:cNvPr id="4" name="Содержимое 3" descr="п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8136904" cy="541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asaj-bebelusi-sfatulparintilor.ro-flickr_com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37751"/>
            <a:ext cx="9144000" cy="6120249"/>
          </a:xfr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8498FC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           Спасибо за внимание!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Вертикальные роды 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4128" y="1600200"/>
            <a:ext cx="296267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sz="2800" dirty="0"/>
          </a:p>
        </p:txBody>
      </p:sp>
      <p:pic>
        <p:nvPicPr>
          <p:cNvPr id="4" name="Рисунок 3" descr="vertikalnye-rody-protiv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83258"/>
            <a:ext cx="6804248" cy="567474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pic>
        <p:nvPicPr>
          <p:cNvPr id="10" name="Содержимое 9" descr="i_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284984"/>
            <a:ext cx="2843808" cy="3573016"/>
          </a:xfrm>
        </p:spPr>
      </p:pic>
      <p:pic>
        <p:nvPicPr>
          <p:cNvPr id="12" name="Рисунок 11" descr="i_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0414" y="0"/>
            <a:ext cx="2323586" cy="3284984"/>
          </a:xfrm>
          <a:prstGeom prst="rect">
            <a:avLst/>
          </a:prstGeom>
        </p:spPr>
      </p:pic>
      <p:pic>
        <p:nvPicPr>
          <p:cNvPr id="13" name="Рисунок 12" descr="vertik-rodi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1196752"/>
            <a:ext cx="3569889" cy="1944216"/>
          </a:xfrm>
          <a:prstGeom prst="rect">
            <a:avLst/>
          </a:prstGeom>
        </p:spPr>
      </p:pic>
      <p:pic>
        <p:nvPicPr>
          <p:cNvPr id="14" name="Рисунок 13" descr="Без назван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3212976"/>
            <a:ext cx="4210534" cy="3645024"/>
          </a:xfrm>
          <a:prstGeom prst="rect">
            <a:avLst/>
          </a:prstGeom>
        </p:spPr>
      </p:pic>
      <p:pic>
        <p:nvPicPr>
          <p:cNvPr id="15" name="Рисунок 14" descr="i_0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942686" cy="3168352"/>
          </a:xfrm>
          <a:prstGeom prst="rect">
            <a:avLst/>
          </a:prstGeom>
        </p:spPr>
      </p:pic>
      <p:pic>
        <p:nvPicPr>
          <p:cNvPr id="16" name="Рисунок 15" descr="13659b6ebfa5.jpg"/>
          <p:cNvPicPr>
            <a:picLocks noChangeAspect="1"/>
          </p:cNvPicPr>
          <p:nvPr/>
        </p:nvPicPr>
        <p:blipFill>
          <a:blip r:embed="rId8" cstate="print">
            <a:grayscl/>
          </a:blip>
          <a:stretch>
            <a:fillRect/>
          </a:stretch>
        </p:blipFill>
        <p:spPr>
          <a:xfrm>
            <a:off x="6660231" y="3226760"/>
            <a:ext cx="2483769" cy="3631240"/>
          </a:xfrm>
          <a:prstGeom prst="rect">
            <a:avLst/>
          </a:prstGeom>
          <a:blipFill>
            <a:blip r:embed="rId9" cstate="print">
              <a:grayscl/>
            </a:blip>
            <a:stretch>
              <a:fillRect/>
            </a:stretch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Горизонтальные или Вертикальные роды?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Плюсы вертикальных родов</a:t>
            </a:r>
            <a:endParaRPr lang="ru-RU" dirty="0"/>
          </a:p>
        </p:txBody>
      </p:sp>
      <p:pic>
        <p:nvPicPr>
          <p:cNvPr id="6" name="Содержимое 5" descr="sindromnizhneypoloyvenipriberemennosti_B1927FE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2420888"/>
            <a:ext cx="5903983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Плюсы вертикальных родов</a:t>
            </a:r>
            <a:endParaRPr lang="ru-RU" dirty="0"/>
          </a:p>
        </p:txBody>
      </p:sp>
      <p:pic>
        <p:nvPicPr>
          <p:cNvPr id="4" name="Содержимое 3" descr="в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869950" cy="4824536"/>
          </a:xfrm>
        </p:spPr>
      </p:pic>
      <p:sp>
        <p:nvSpPr>
          <p:cNvPr id="10" name="TextBox 9"/>
          <p:cNvSpPr txBox="1"/>
          <p:nvPr/>
        </p:nvSpPr>
        <p:spPr>
          <a:xfrm>
            <a:off x="4211960" y="1340768"/>
            <a:ext cx="560853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ru-RU" sz="2400" dirty="0" smtClean="0"/>
              <a:t>снижается риск гипоксии плода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менее болезнено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открытие шейки матки происходит быстрее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Более мягкие плавные потуги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Менее травматично для плода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Более быстрое отхождение </a:t>
            </a:r>
          </a:p>
          <a:p>
            <a:r>
              <a:rPr lang="ru-RU" sz="2400" dirty="0" smtClean="0"/>
              <a:t>последа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Недостатки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7416824" cy="5184576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Сложность оказания медицинской помощи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 Исключение возможность </a:t>
            </a:r>
            <a:r>
              <a:rPr lang="ru-RU" sz="2400" dirty="0"/>
              <a:t>обезболивания путем </a:t>
            </a:r>
            <a:r>
              <a:rPr lang="ru-RU" sz="2400" dirty="0" err="1"/>
              <a:t>эпидуральной</a:t>
            </a:r>
            <a:r>
              <a:rPr lang="ru-RU" sz="2400" dirty="0"/>
              <a:t> </a:t>
            </a:r>
            <a:r>
              <a:rPr lang="ru-RU" sz="2400" dirty="0" smtClean="0"/>
              <a:t>анестезии</a:t>
            </a:r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Вероятность возникновения глубоких разрывов</a:t>
            </a:r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Повторные вертикальные роды могут быть </a:t>
            </a:r>
            <a:r>
              <a:rPr lang="ru-RU" sz="2400" dirty="0" smtClean="0"/>
              <a:t>стремительными</a:t>
            </a:r>
            <a:endParaRPr lang="ru-RU" sz="2400" dirty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Противопоказания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любых осложнениях в родах со стороны роженицы или плода; </a:t>
            </a:r>
          </a:p>
          <a:p>
            <a:r>
              <a:rPr lang="ru-RU" dirty="0"/>
              <a:t>преждевременных родах;</a:t>
            </a:r>
          </a:p>
          <a:p>
            <a:r>
              <a:rPr lang="ru-RU" dirty="0"/>
              <a:t> тазовом </a:t>
            </a:r>
            <a:r>
              <a:rPr lang="ru-RU" dirty="0" err="1"/>
              <a:t>предлежании</a:t>
            </a:r>
            <a:r>
              <a:rPr lang="ru-RU" dirty="0"/>
              <a:t> плода;</a:t>
            </a:r>
          </a:p>
          <a:p>
            <a:r>
              <a:rPr lang="ru-RU" dirty="0"/>
              <a:t> гипоксии плода;</a:t>
            </a:r>
          </a:p>
          <a:p>
            <a:r>
              <a:rPr lang="ru-RU" dirty="0"/>
              <a:t> анатомически или клинически узком тазе у роженицы;</a:t>
            </a:r>
          </a:p>
          <a:p>
            <a:r>
              <a:rPr lang="ru-RU" dirty="0"/>
              <a:t> крупных размерах головки ребенка; </a:t>
            </a:r>
          </a:p>
          <a:p>
            <a:r>
              <a:rPr lang="ru-RU" dirty="0"/>
              <a:t>необходимости применить акушерские щипцы;</a:t>
            </a:r>
          </a:p>
          <a:p>
            <a:r>
              <a:rPr lang="ru-RU" dirty="0"/>
              <a:t> потребности рассечения промежности; </a:t>
            </a:r>
          </a:p>
          <a:p>
            <a:r>
              <a:rPr lang="ru-RU" dirty="0"/>
              <a:t>заболеваниях внутренних органов роженицы.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вертикальным родам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Заняться </a:t>
            </a:r>
            <a:r>
              <a:rPr lang="ru-RU" dirty="0" err="1"/>
              <a:t>фитболом</a:t>
            </a:r>
            <a:r>
              <a:rPr lang="ru-RU" dirty="0"/>
              <a:t>, который научит расслаблять мышцы.</a:t>
            </a:r>
          </a:p>
          <a:p>
            <a:r>
              <a:rPr lang="ru-RU" dirty="0"/>
              <a:t>Освоить техники </a:t>
            </a:r>
            <a:r>
              <a:rPr lang="ru-RU" dirty="0" smtClean="0"/>
              <a:t>правильного дыхания</a:t>
            </a:r>
            <a:endParaRPr lang="ru-RU" dirty="0"/>
          </a:p>
          <a:p>
            <a:r>
              <a:rPr lang="ru-RU" dirty="0"/>
              <a:t>Изучить все возможные позы, которые применимы в рамках данной </a:t>
            </a:r>
            <a:r>
              <a:rPr lang="ru-RU" dirty="0" smtClean="0"/>
              <a:t>методики</a:t>
            </a:r>
            <a:endParaRPr lang="ru-RU" dirty="0"/>
          </a:p>
          <a:p>
            <a:r>
              <a:rPr lang="ru-RU" dirty="0"/>
              <a:t>Решить, кто будет партнёром при родах.</a:t>
            </a:r>
          </a:p>
          <a:p>
            <a:r>
              <a:rPr lang="ru-RU" dirty="0"/>
              <a:t>Пройти специальные курсы.</a:t>
            </a:r>
          </a:p>
          <a:p>
            <a:r>
              <a:rPr lang="ru-RU" dirty="0"/>
              <a:t>Найти оборудованную клинику и опытного в этом деле врача.</a:t>
            </a:r>
          </a:p>
          <a:p>
            <a:r>
              <a:rPr lang="ru-RU" dirty="0"/>
              <a:t>Находиться под постоянным наблюдением у гинеколога на протяжении всей беременности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560</TotalTime>
  <Words>178</Words>
  <Application>Microsoft Office PowerPoint</Application>
  <PresentationFormat>Экран (4:3)</PresentationFormat>
  <Paragraphs>51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Вертикальные роды</vt:lpstr>
      <vt:lpstr>Вертикальные роды это</vt:lpstr>
      <vt:lpstr>История</vt:lpstr>
      <vt:lpstr>Горизонтальные или Вертикальные роды?</vt:lpstr>
      <vt:lpstr>Плюсы вертикальных родов</vt:lpstr>
      <vt:lpstr>Плюсы вертикальных родов</vt:lpstr>
      <vt:lpstr>Недостатки </vt:lpstr>
      <vt:lpstr>Противопоказания</vt:lpstr>
      <vt:lpstr>Подготовка к вертикальным родам</vt:lpstr>
      <vt:lpstr>Позы для вертикальных родов</vt:lpstr>
      <vt:lpstr>Поза на корточках</vt:lpstr>
      <vt:lpstr>Коленно-локтевая поза</vt:lpstr>
      <vt:lpstr>Кресло для вертикальных родов</vt:lpstr>
      <vt:lpstr>Вертикальные роды в роддоме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Вертикальные роды</dc:title>
  <dc:creator>DIAS</dc:creator>
  <cp:lastModifiedBy>407gb2</cp:lastModifiedBy>
  <cp:revision>63</cp:revision>
  <dcterms:created xsi:type="dcterms:W3CDTF">2018-03-14T08:08:50Z</dcterms:created>
  <dcterms:modified xsi:type="dcterms:W3CDTF">2018-04-19T05:57:35Z</dcterms:modified>
</cp:coreProperties>
</file>