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426" r:id="rId5"/>
    <p:sldId id="589" r:id="rId6"/>
    <p:sldId id="590" r:id="rId7"/>
    <p:sldId id="497" r:id="rId8"/>
    <p:sldId id="511" r:id="rId9"/>
    <p:sldId id="517" r:id="rId10"/>
    <p:sldId id="513" r:id="rId11"/>
    <p:sldId id="512" r:id="rId12"/>
    <p:sldId id="518" r:id="rId13"/>
    <p:sldId id="519" r:id="rId14"/>
    <p:sldId id="515" r:id="rId15"/>
    <p:sldId id="521" r:id="rId16"/>
    <p:sldId id="516" r:id="rId17"/>
    <p:sldId id="500" r:id="rId18"/>
    <p:sldId id="522" r:id="rId19"/>
    <p:sldId id="559" r:id="rId20"/>
    <p:sldId id="524" r:id="rId21"/>
    <p:sldId id="525" r:id="rId22"/>
    <p:sldId id="368" r:id="rId23"/>
    <p:sldId id="550" r:id="rId24"/>
    <p:sldId id="551" r:id="rId25"/>
    <p:sldId id="552" r:id="rId26"/>
    <p:sldId id="553" r:id="rId27"/>
    <p:sldId id="389" r:id="rId28"/>
    <p:sldId id="390" r:id="rId29"/>
    <p:sldId id="377" r:id="rId30"/>
    <p:sldId id="379" r:id="rId31"/>
    <p:sldId id="293" r:id="rId32"/>
    <p:sldId id="295" r:id="rId33"/>
    <p:sldId id="296" r:id="rId34"/>
    <p:sldId id="297" r:id="rId35"/>
    <p:sldId id="298" r:id="rId36"/>
    <p:sldId id="470" r:id="rId37"/>
    <p:sldId id="560" r:id="rId38"/>
    <p:sldId id="561" r:id="rId39"/>
    <p:sldId id="476" r:id="rId40"/>
    <p:sldId id="477" r:id="rId41"/>
    <p:sldId id="534" r:id="rId42"/>
    <p:sldId id="532" r:id="rId43"/>
    <p:sldId id="585" r:id="rId44"/>
    <p:sldId id="539" r:id="rId45"/>
    <p:sldId id="540" r:id="rId46"/>
    <p:sldId id="619" r:id="rId47"/>
    <p:sldId id="586" r:id="rId48"/>
    <p:sldId id="423" r:id="rId49"/>
    <p:sldId id="489" r:id="rId50"/>
    <p:sldId id="557" r:id="rId51"/>
    <p:sldId id="269" r:id="rId5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jushko Tamara" initials="AT" lastIdx="1" clrIdx="0">
    <p:extLst>
      <p:ext uri="{19B8F6BF-5375-455C-9EA6-DF929625EA0E}">
        <p15:presenceInfo xmlns:p15="http://schemas.microsoft.com/office/powerpoint/2012/main" userId="S-1-5-21-3850248982-1940013615-2244645463-356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F85"/>
    <a:srgbClr val="432F7E"/>
    <a:srgbClr val="FFCCCC"/>
    <a:srgbClr val="6E55B3"/>
    <a:srgbClr val="432F21"/>
    <a:srgbClr val="7D022A"/>
    <a:srgbClr val="732000"/>
    <a:srgbClr val="D31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94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061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CA374-67BE-4F58-8597-D77E1751EE5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7AE95C-2A60-47DD-9092-58A8A9A54137}">
      <dgm:prSet phldrT="[Текст]" phldr="1"/>
      <dgm:spPr>
        <a:noFill/>
        <a:ln w="38100">
          <a:solidFill>
            <a:schemeClr val="tx2"/>
          </a:solidFill>
        </a:ln>
      </dgm:spPr>
      <dgm:t>
        <a:bodyPr/>
        <a:lstStyle/>
        <a:p>
          <a:endParaRPr lang="ru-RU" dirty="0"/>
        </a:p>
      </dgm:t>
    </dgm:pt>
    <dgm:pt modelId="{FB6FC02F-7B3E-44B4-8932-2ECC4EEC81EA}" type="parTrans" cxnId="{F9FE0AB8-8F5C-4E7A-8C9E-7F5F523697BE}">
      <dgm:prSet/>
      <dgm:spPr/>
      <dgm:t>
        <a:bodyPr/>
        <a:lstStyle/>
        <a:p>
          <a:endParaRPr lang="ru-RU"/>
        </a:p>
      </dgm:t>
    </dgm:pt>
    <dgm:pt modelId="{9AC3AF36-5A6E-438B-8128-EAA0ACE8BEEC}" type="sibTrans" cxnId="{F9FE0AB8-8F5C-4E7A-8C9E-7F5F523697BE}">
      <dgm:prSet/>
      <dgm:spPr/>
      <dgm:t>
        <a:bodyPr/>
        <a:lstStyle/>
        <a:p>
          <a:endParaRPr lang="ru-RU"/>
        </a:p>
      </dgm:t>
    </dgm:pt>
    <dgm:pt modelId="{DAA8D7BB-EDBE-43A6-BA37-BFA4043C07A5}">
      <dgm:prSet phldrT="[Текст]" custT="1"/>
      <dgm:spPr/>
      <dgm:t>
        <a:bodyPr/>
        <a:lstStyle/>
        <a:p>
          <a:r>
            <a:rPr lang="ru-RU" sz="1400" dirty="0"/>
            <a:t>Включение вопросов профилактики падений в базовую подготовку медицинских сестер</a:t>
          </a:r>
        </a:p>
      </dgm:t>
    </dgm:pt>
    <dgm:pt modelId="{2F6525D7-F569-47FF-9624-58E552CA7865}" type="parTrans" cxnId="{8ADA6516-C32A-4CE7-8300-EF6030191E27}">
      <dgm:prSet/>
      <dgm:spPr/>
      <dgm:t>
        <a:bodyPr/>
        <a:lstStyle/>
        <a:p>
          <a:endParaRPr lang="ru-RU"/>
        </a:p>
      </dgm:t>
    </dgm:pt>
    <dgm:pt modelId="{56CE06D3-E30B-409F-8FB2-8A0F46E78302}" type="sibTrans" cxnId="{8ADA6516-C32A-4CE7-8300-EF6030191E27}">
      <dgm:prSet/>
      <dgm:spPr/>
      <dgm:t>
        <a:bodyPr/>
        <a:lstStyle/>
        <a:p>
          <a:endParaRPr lang="ru-RU"/>
        </a:p>
      </dgm:t>
    </dgm:pt>
    <dgm:pt modelId="{D944494B-F975-44B9-8F05-D4563F2D4DF5}">
      <dgm:prSet phldrT="[Текст]" phldr="1"/>
      <dgm:spPr>
        <a:noFill/>
        <a:ln w="38100">
          <a:solidFill>
            <a:schemeClr val="tx2"/>
          </a:solidFill>
        </a:ln>
      </dgm:spPr>
      <dgm:t>
        <a:bodyPr/>
        <a:lstStyle/>
        <a:p>
          <a:endParaRPr lang="ru-RU" dirty="0"/>
        </a:p>
      </dgm:t>
    </dgm:pt>
    <dgm:pt modelId="{F224478C-FD92-4D4B-B480-8545A4FF9C51}" type="parTrans" cxnId="{9B7FF0D6-27F1-4B29-B796-28AEC77DC956}">
      <dgm:prSet/>
      <dgm:spPr/>
      <dgm:t>
        <a:bodyPr/>
        <a:lstStyle/>
        <a:p>
          <a:endParaRPr lang="ru-RU"/>
        </a:p>
      </dgm:t>
    </dgm:pt>
    <dgm:pt modelId="{AB54F2ED-6036-422B-9D91-99B41054F790}" type="sibTrans" cxnId="{9B7FF0D6-27F1-4B29-B796-28AEC77DC956}">
      <dgm:prSet/>
      <dgm:spPr/>
      <dgm:t>
        <a:bodyPr/>
        <a:lstStyle/>
        <a:p>
          <a:endParaRPr lang="ru-RU"/>
        </a:p>
      </dgm:t>
    </dgm:pt>
    <dgm:pt modelId="{51E27892-B107-490B-8FCE-51C8C84F6AF2}">
      <dgm:prSet phldrT="[Текст]" custT="1"/>
      <dgm:spPr/>
      <dgm:t>
        <a:bodyPr/>
        <a:lstStyle/>
        <a:p>
          <a:r>
            <a:rPr lang="ru-RU" sz="1400" dirty="0"/>
            <a:t>Первичный инструктаж на</a:t>
          </a:r>
        </a:p>
      </dgm:t>
    </dgm:pt>
    <dgm:pt modelId="{9130B532-7359-4904-8A2A-0E2787D81804}" type="parTrans" cxnId="{38CF828E-769B-4DB5-B843-1492B2B9B97C}">
      <dgm:prSet/>
      <dgm:spPr/>
      <dgm:t>
        <a:bodyPr/>
        <a:lstStyle/>
        <a:p>
          <a:endParaRPr lang="ru-RU"/>
        </a:p>
      </dgm:t>
    </dgm:pt>
    <dgm:pt modelId="{620BAD3F-1E1B-4CE7-B2B0-AD096659E23A}" type="sibTrans" cxnId="{38CF828E-769B-4DB5-B843-1492B2B9B97C}">
      <dgm:prSet/>
      <dgm:spPr/>
      <dgm:t>
        <a:bodyPr/>
        <a:lstStyle/>
        <a:p>
          <a:endParaRPr lang="ru-RU"/>
        </a:p>
      </dgm:t>
    </dgm:pt>
    <dgm:pt modelId="{285396E7-2872-4598-82AB-FBB772683542}">
      <dgm:prSet phldrT="[Текст]" phldr="1"/>
      <dgm:spPr>
        <a:noFill/>
        <a:ln w="38100">
          <a:solidFill>
            <a:schemeClr val="tx2"/>
          </a:solidFill>
        </a:ln>
      </dgm:spPr>
      <dgm:t>
        <a:bodyPr/>
        <a:lstStyle/>
        <a:p>
          <a:endParaRPr lang="ru-RU" dirty="0"/>
        </a:p>
      </dgm:t>
    </dgm:pt>
    <dgm:pt modelId="{3056AD48-21FD-4204-B4DE-19FC5D3E91DB}" type="parTrans" cxnId="{447895AF-CD43-4DEA-8E18-67026F8F13CD}">
      <dgm:prSet/>
      <dgm:spPr/>
      <dgm:t>
        <a:bodyPr/>
        <a:lstStyle/>
        <a:p>
          <a:endParaRPr lang="ru-RU"/>
        </a:p>
      </dgm:t>
    </dgm:pt>
    <dgm:pt modelId="{2B0C8133-5FDB-468A-B4FE-D97FB72681B9}" type="sibTrans" cxnId="{447895AF-CD43-4DEA-8E18-67026F8F13CD}">
      <dgm:prSet/>
      <dgm:spPr/>
      <dgm:t>
        <a:bodyPr/>
        <a:lstStyle/>
        <a:p>
          <a:endParaRPr lang="ru-RU"/>
        </a:p>
      </dgm:t>
    </dgm:pt>
    <dgm:pt modelId="{607A7C93-A236-4D36-ABDE-9E4269F09794}">
      <dgm:prSet phldrT="[Текст]" custT="1"/>
      <dgm:spPr/>
      <dgm:t>
        <a:bodyPr/>
        <a:lstStyle/>
        <a:p>
          <a:r>
            <a:rPr lang="ru-RU" sz="1400" dirty="0"/>
            <a:t>Повышение квалификации на сестринских конференциях путем разбора сложных случаев</a:t>
          </a:r>
        </a:p>
      </dgm:t>
    </dgm:pt>
    <dgm:pt modelId="{A5A04347-9201-4A4C-9A45-7BFD8421200D}" type="parTrans" cxnId="{D24014C0-91E3-4303-A46B-41E565BC5977}">
      <dgm:prSet/>
      <dgm:spPr/>
      <dgm:t>
        <a:bodyPr/>
        <a:lstStyle/>
        <a:p>
          <a:endParaRPr lang="ru-RU"/>
        </a:p>
      </dgm:t>
    </dgm:pt>
    <dgm:pt modelId="{80C17A85-BF84-409C-BDDB-1AD2D6C0E83C}" type="sibTrans" cxnId="{D24014C0-91E3-4303-A46B-41E565BC5977}">
      <dgm:prSet/>
      <dgm:spPr/>
      <dgm:t>
        <a:bodyPr/>
        <a:lstStyle/>
        <a:p>
          <a:endParaRPr lang="ru-RU"/>
        </a:p>
      </dgm:t>
    </dgm:pt>
    <dgm:pt modelId="{A68E4AE6-DB70-49D9-9945-E4D1620C8540}">
      <dgm:prSet phldrT="[Текст]" custT="1"/>
      <dgm:spPr/>
      <dgm:t>
        <a:bodyPr/>
        <a:lstStyle/>
        <a:p>
          <a:endParaRPr lang="ru-RU" sz="1400" dirty="0"/>
        </a:p>
      </dgm:t>
    </dgm:pt>
    <dgm:pt modelId="{A0F986F5-F7FA-4BDE-9D14-A9A356E98EBB}" type="parTrans" cxnId="{6AA2ACE4-BC38-4DA6-8578-7BACD76D4812}">
      <dgm:prSet/>
      <dgm:spPr/>
      <dgm:t>
        <a:bodyPr/>
        <a:lstStyle/>
        <a:p>
          <a:endParaRPr lang="ru-RU"/>
        </a:p>
      </dgm:t>
    </dgm:pt>
    <dgm:pt modelId="{978DF3C1-13B4-45F4-A007-DCC063A6ADF0}" type="sibTrans" cxnId="{6AA2ACE4-BC38-4DA6-8578-7BACD76D4812}">
      <dgm:prSet/>
      <dgm:spPr/>
      <dgm:t>
        <a:bodyPr/>
        <a:lstStyle/>
        <a:p>
          <a:endParaRPr lang="ru-RU"/>
        </a:p>
      </dgm:t>
    </dgm:pt>
    <dgm:pt modelId="{E2D845A6-1531-4E53-BD9C-7CF1A8DD1042}">
      <dgm:prSet phldrT="[Текст]"/>
      <dgm:spPr>
        <a:noFill/>
        <a:ln w="38100">
          <a:solidFill>
            <a:schemeClr val="tx2"/>
          </a:solidFill>
        </a:ln>
      </dgm:spPr>
      <dgm:t>
        <a:bodyPr/>
        <a:lstStyle/>
        <a:p>
          <a:r>
            <a:rPr lang="ru-RU" dirty="0"/>
            <a:t>П</a:t>
          </a:r>
        </a:p>
      </dgm:t>
    </dgm:pt>
    <dgm:pt modelId="{4F223127-0981-4075-9D9E-8A23422FD285}" type="parTrans" cxnId="{F51E15D0-0936-40B6-8E6E-E6181B17266C}">
      <dgm:prSet/>
      <dgm:spPr/>
      <dgm:t>
        <a:bodyPr/>
        <a:lstStyle/>
        <a:p>
          <a:endParaRPr lang="ru-RU"/>
        </a:p>
      </dgm:t>
    </dgm:pt>
    <dgm:pt modelId="{FC343561-3D0D-46C2-8864-32B980D01794}" type="sibTrans" cxnId="{F51E15D0-0936-40B6-8E6E-E6181B17266C}">
      <dgm:prSet/>
      <dgm:spPr/>
      <dgm:t>
        <a:bodyPr/>
        <a:lstStyle/>
        <a:p>
          <a:endParaRPr lang="ru-RU"/>
        </a:p>
      </dgm:t>
    </dgm:pt>
    <dgm:pt modelId="{499CB574-262E-4B17-A807-A21E8E34EDF6}">
      <dgm:prSet phldrT="[Текст]" custT="1"/>
      <dgm:spPr/>
      <dgm:t>
        <a:bodyPr/>
        <a:lstStyle/>
        <a:p>
          <a:r>
            <a:rPr lang="ru-RU" sz="1400" dirty="0"/>
            <a:t>рабочих местах</a:t>
          </a:r>
        </a:p>
      </dgm:t>
    </dgm:pt>
    <dgm:pt modelId="{75A08C02-0AEE-4A55-86E8-B4DA3650CACB}" type="parTrans" cxnId="{8D661743-8FFB-49AF-B51F-7E073279E5A0}">
      <dgm:prSet/>
      <dgm:spPr/>
      <dgm:t>
        <a:bodyPr/>
        <a:lstStyle/>
        <a:p>
          <a:endParaRPr lang="ru-RU"/>
        </a:p>
      </dgm:t>
    </dgm:pt>
    <dgm:pt modelId="{EEA4DC37-A747-47B2-9F20-85632DB4CC22}" type="sibTrans" cxnId="{8D661743-8FFB-49AF-B51F-7E073279E5A0}">
      <dgm:prSet/>
      <dgm:spPr/>
      <dgm:t>
        <a:bodyPr/>
        <a:lstStyle/>
        <a:p>
          <a:endParaRPr lang="ru-RU"/>
        </a:p>
      </dgm:t>
    </dgm:pt>
    <dgm:pt modelId="{29523D4D-E506-4DD1-91FC-6637631302F4}" type="pres">
      <dgm:prSet presAssocID="{BBECA374-67BE-4F58-8597-D77E1751EE5F}" presName="rootnode" presStyleCnt="0">
        <dgm:presLayoutVars>
          <dgm:chMax/>
          <dgm:chPref/>
          <dgm:dir/>
          <dgm:animLvl val="lvl"/>
        </dgm:presLayoutVars>
      </dgm:prSet>
      <dgm:spPr/>
    </dgm:pt>
    <dgm:pt modelId="{167C342B-8124-4F22-B946-910B3A7B08FD}" type="pres">
      <dgm:prSet presAssocID="{7A7AE95C-2A60-47DD-9092-58A8A9A54137}" presName="composite" presStyleCnt="0"/>
      <dgm:spPr/>
    </dgm:pt>
    <dgm:pt modelId="{2B831ED8-591F-49FD-B251-759C59863E35}" type="pres">
      <dgm:prSet presAssocID="{7A7AE95C-2A60-47DD-9092-58A8A9A54137}" presName="bentUpArrow1" presStyleLbl="alignImgPlace1" presStyleIdx="0" presStyleCnt="3" custScaleX="77564" custScaleY="58149" custLinFactY="-2253" custLinFactNeighborX="-42002" custLinFactNeighborY="-100000"/>
      <dgm:spPr>
        <a:solidFill>
          <a:schemeClr val="tx2"/>
        </a:solidFill>
      </dgm:spPr>
    </dgm:pt>
    <dgm:pt modelId="{EBABC81C-6CC2-46CD-9A16-D8D5435A89DA}" type="pres">
      <dgm:prSet presAssocID="{7A7AE95C-2A60-47DD-9092-58A8A9A54137}" presName="ParentText" presStyleLbl="node1" presStyleIdx="0" presStyleCnt="4" custScaleX="350526" custScaleY="99417" custLinFactNeighborX="27248" custLinFactNeighborY="-82858">
        <dgm:presLayoutVars>
          <dgm:chMax val="1"/>
          <dgm:chPref val="1"/>
          <dgm:bulletEnabled val="1"/>
        </dgm:presLayoutVars>
      </dgm:prSet>
      <dgm:spPr/>
    </dgm:pt>
    <dgm:pt modelId="{516392F8-A733-4DE4-A92B-F6559D54EE8E}" type="pres">
      <dgm:prSet presAssocID="{7A7AE95C-2A60-47DD-9092-58A8A9A54137}" presName="ChildText" presStyleLbl="revTx" presStyleIdx="0" presStyleCnt="3" custFlipHor="1" custScaleX="459878" custScaleY="118618" custLinFactY="-12587" custLinFactNeighborX="-81655" custLinFactNeighborY="-100000">
        <dgm:presLayoutVars>
          <dgm:chMax val="0"/>
          <dgm:chPref val="0"/>
          <dgm:bulletEnabled val="1"/>
        </dgm:presLayoutVars>
      </dgm:prSet>
      <dgm:spPr/>
    </dgm:pt>
    <dgm:pt modelId="{4C95B6B3-459E-4127-B7A2-18576165B05B}" type="pres">
      <dgm:prSet presAssocID="{9AC3AF36-5A6E-438B-8128-EAA0ACE8BEEC}" presName="sibTrans" presStyleCnt="0"/>
      <dgm:spPr/>
    </dgm:pt>
    <dgm:pt modelId="{3BCD0B05-4DE9-4587-94AB-4A0C84C57861}" type="pres">
      <dgm:prSet presAssocID="{D944494B-F975-44B9-8F05-D4563F2D4DF5}" presName="composite" presStyleCnt="0"/>
      <dgm:spPr/>
    </dgm:pt>
    <dgm:pt modelId="{6431F793-50C8-4039-B1C7-0757172073AC}" type="pres">
      <dgm:prSet presAssocID="{D944494B-F975-44B9-8F05-D4563F2D4DF5}" presName="bentUpArrow1" presStyleLbl="alignImgPlace1" presStyleIdx="1" presStyleCnt="3" custScaleX="91472" custScaleY="59288" custLinFactNeighborX="-34793" custLinFactNeighborY="-72683"/>
      <dgm:spPr>
        <a:solidFill>
          <a:schemeClr val="tx2"/>
        </a:solidFill>
      </dgm:spPr>
    </dgm:pt>
    <dgm:pt modelId="{079B185E-25EE-4A7D-A153-DDFDB489C210}" type="pres">
      <dgm:prSet presAssocID="{D944494B-F975-44B9-8F05-D4563F2D4DF5}" presName="ParentText" presStyleLbl="node1" presStyleIdx="1" presStyleCnt="4" custScaleX="336216" custScaleY="107028" custLinFactNeighborX="-37553" custLinFactNeighborY="-56947">
        <dgm:presLayoutVars>
          <dgm:chMax val="1"/>
          <dgm:chPref val="1"/>
          <dgm:bulletEnabled val="1"/>
        </dgm:presLayoutVars>
      </dgm:prSet>
      <dgm:spPr/>
    </dgm:pt>
    <dgm:pt modelId="{71163D4B-2AB0-4C9F-81BC-B434B85A7348}" type="pres">
      <dgm:prSet presAssocID="{D944494B-F975-44B9-8F05-D4563F2D4DF5}" presName="ChildText" presStyleLbl="revTx" presStyleIdx="1" presStyleCnt="3" custScaleX="557898" custScaleY="58831" custLinFactX="-2266" custLinFactNeighborX="-100000" custLinFactNeighborY="-79926">
        <dgm:presLayoutVars>
          <dgm:chMax val="0"/>
          <dgm:chPref val="0"/>
          <dgm:bulletEnabled val="1"/>
        </dgm:presLayoutVars>
      </dgm:prSet>
      <dgm:spPr/>
    </dgm:pt>
    <dgm:pt modelId="{A8510D1E-4788-4BA4-9515-D3A205D805B5}" type="pres">
      <dgm:prSet presAssocID="{AB54F2ED-6036-422B-9D91-99B41054F790}" presName="sibTrans" presStyleCnt="0"/>
      <dgm:spPr/>
    </dgm:pt>
    <dgm:pt modelId="{046A1ECB-FB3E-4135-95CA-5E7CB246E152}" type="pres">
      <dgm:prSet presAssocID="{285396E7-2872-4598-82AB-FBB772683542}" presName="composite" presStyleCnt="0"/>
      <dgm:spPr/>
    </dgm:pt>
    <dgm:pt modelId="{033FF63B-BA6E-448C-BA39-BAFEF79835EA}" type="pres">
      <dgm:prSet presAssocID="{285396E7-2872-4598-82AB-FBB772683542}" presName="bentUpArrow1" presStyleLbl="alignImgPlace1" presStyleIdx="2" presStyleCnt="3" custScaleX="86951" custScaleY="68796" custLinFactX="-89188" custLinFactNeighborX="-100000" custLinFactNeighborY="-19320"/>
      <dgm:spPr>
        <a:solidFill>
          <a:schemeClr val="tx2"/>
        </a:solidFill>
      </dgm:spPr>
    </dgm:pt>
    <dgm:pt modelId="{D8AEC98F-8EAF-4C1E-9ED5-C22D41B95531}" type="pres">
      <dgm:prSet presAssocID="{285396E7-2872-4598-82AB-FBB772683542}" presName="ParentText" presStyleLbl="node1" presStyleIdx="2" presStyleCnt="4" custScaleX="440084" custScaleY="104602" custLinFactNeighborX="-29570" custLinFactNeighborY="-31467">
        <dgm:presLayoutVars>
          <dgm:chMax val="1"/>
          <dgm:chPref val="1"/>
          <dgm:bulletEnabled val="1"/>
        </dgm:presLayoutVars>
      </dgm:prSet>
      <dgm:spPr/>
    </dgm:pt>
    <dgm:pt modelId="{7C455820-1C9D-4B44-A85F-66208D9031A3}" type="pres">
      <dgm:prSet presAssocID="{285396E7-2872-4598-82AB-FBB772683542}" presName="ChildText" presStyleLbl="revTx" presStyleIdx="2" presStyleCnt="3" custScaleX="512408" custScaleY="59149" custLinFactX="-82252" custLinFactNeighborX="-100000" custLinFactNeighborY="-43536">
        <dgm:presLayoutVars>
          <dgm:chMax val="0"/>
          <dgm:chPref val="0"/>
          <dgm:bulletEnabled val="1"/>
        </dgm:presLayoutVars>
      </dgm:prSet>
      <dgm:spPr/>
    </dgm:pt>
    <dgm:pt modelId="{5FFE2E3F-C39A-49A2-94ED-A2F73BF94379}" type="pres">
      <dgm:prSet presAssocID="{2B0C8133-5FDB-468A-B4FE-D97FB72681B9}" presName="sibTrans" presStyleCnt="0"/>
      <dgm:spPr/>
    </dgm:pt>
    <dgm:pt modelId="{22F795D5-2C20-4130-9FDD-6A17C51B1E72}" type="pres">
      <dgm:prSet presAssocID="{E2D845A6-1531-4E53-BD9C-7CF1A8DD1042}" presName="composite" presStyleCnt="0"/>
      <dgm:spPr/>
    </dgm:pt>
    <dgm:pt modelId="{143D51CC-61F9-4607-AC57-E72EB3066D47}" type="pres">
      <dgm:prSet presAssocID="{E2D845A6-1531-4E53-BD9C-7CF1A8DD1042}" presName="ParentText" presStyleLbl="node1" presStyleIdx="3" presStyleCnt="4" custScaleX="281286" custScaleY="108577" custLinFactNeighborX="-78560" custLinFactNeighborY="14561">
        <dgm:presLayoutVars>
          <dgm:chMax val="1"/>
          <dgm:chPref val="1"/>
          <dgm:bulletEnabled val="1"/>
        </dgm:presLayoutVars>
      </dgm:prSet>
      <dgm:spPr/>
    </dgm:pt>
  </dgm:ptLst>
  <dgm:cxnLst>
    <dgm:cxn modelId="{E7F3990E-3623-448E-936C-3FDC1E793AE5}" type="presOf" srcId="{A68E4AE6-DB70-49D9-9945-E4D1620C8540}" destId="{516392F8-A733-4DE4-A92B-F6559D54EE8E}" srcOrd="0" destOrd="0" presId="urn:microsoft.com/office/officeart/2005/8/layout/StepDownProcess"/>
    <dgm:cxn modelId="{8ADA6516-C32A-4CE7-8300-EF6030191E27}" srcId="{7A7AE95C-2A60-47DD-9092-58A8A9A54137}" destId="{DAA8D7BB-EDBE-43A6-BA37-BFA4043C07A5}" srcOrd="1" destOrd="0" parTransId="{2F6525D7-F569-47FF-9624-58E552CA7865}" sibTransId="{56CE06D3-E30B-409F-8FB2-8A0F46E78302}"/>
    <dgm:cxn modelId="{218C361C-9999-4973-9E68-AF3B650130D2}" type="presOf" srcId="{D944494B-F975-44B9-8F05-D4563F2D4DF5}" destId="{079B185E-25EE-4A7D-A153-DDFDB489C210}" srcOrd="0" destOrd="0" presId="urn:microsoft.com/office/officeart/2005/8/layout/StepDownProcess"/>
    <dgm:cxn modelId="{8D661743-8FFB-49AF-B51F-7E073279E5A0}" srcId="{D944494B-F975-44B9-8F05-D4563F2D4DF5}" destId="{499CB574-262E-4B17-A807-A21E8E34EDF6}" srcOrd="1" destOrd="0" parTransId="{75A08C02-0AEE-4A55-86E8-B4DA3650CACB}" sibTransId="{EEA4DC37-A747-47B2-9F20-85632DB4CC22}"/>
    <dgm:cxn modelId="{62BBB463-A606-48C4-B428-96268CB3937B}" type="presOf" srcId="{285396E7-2872-4598-82AB-FBB772683542}" destId="{D8AEC98F-8EAF-4C1E-9ED5-C22D41B95531}" srcOrd="0" destOrd="0" presId="urn:microsoft.com/office/officeart/2005/8/layout/StepDownProcess"/>
    <dgm:cxn modelId="{83E4FE75-57C7-40B1-A2C3-D1D3C68B555E}" type="presOf" srcId="{BBECA374-67BE-4F58-8597-D77E1751EE5F}" destId="{29523D4D-E506-4DD1-91FC-6637631302F4}" srcOrd="0" destOrd="0" presId="urn:microsoft.com/office/officeart/2005/8/layout/StepDownProcess"/>
    <dgm:cxn modelId="{87A6A958-C921-4F17-8369-D3879C540635}" type="presOf" srcId="{E2D845A6-1531-4E53-BD9C-7CF1A8DD1042}" destId="{143D51CC-61F9-4607-AC57-E72EB3066D47}" srcOrd="0" destOrd="0" presId="urn:microsoft.com/office/officeart/2005/8/layout/StepDownProcess"/>
    <dgm:cxn modelId="{C776AF82-F4B7-481A-8E3D-A7B96B7459DA}" type="presOf" srcId="{607A7C93-A236-4D36-ABDE-9E4269F09794}" destId="{7C455820-1C9D-4B44-A85F-66208D9031A3}" srcOrd="0" destOrd="0" presId="urn:microsoft.com/office/officeart/2005/8/layout/StepDownProcess"/>
    <dgm:cxn modelId="{38CF828E-769B-4DB5-B843-1492B2B9B97C}" srcId="{D944494B-F975-44B9-8F05-D4563F2D4DF5}" destId="{51E27892-B107-490B-8FCE-51C8C84F6AF2}" srcOrd="0" destOrd="0" parTransId="{9130B532-7359-4904-8A2A-0E2787D81804}" sibTransId="{620BAD3F-1E1B-4CE7-B2B0-AD096659E23A}"/>
    <dgm:cxn modelId="{68FC3E92-D47A-467C-91EA-212FBCAEF4CF}" type="presOf" srcId="{DAA8D7BB-EDBE-43A6-BA37-BFA4043C07A5}" destId="{516392F8-A733-4DE4-A92B-F6559D54EE8E}" srcOrd="0" destOrd="1" presId="urn:microsoft.com/office/officeart/2005/8/layout/StepDownProcess"/>
    <dgm:cxn modelId="{3DC1E7A0-82B2-422E-AA58-ACF09CB99CF6}" type="presOf" srcId="{499CB574-262E-4B17-A807-A21E8E34EDF6}" destId="{71163D4B-2AB0-4C9F-81BC-B434B85A7348}" srcOrd="0" destOrd="1" presId="urn:microsoft.com/office/officeart/2005/8/layout/StepDownProcess"/>
    <dgm:cxn modelId="{447895AF-CD43-4DEA-8E18-67026F8F13CD}" srcId="{BBECA374-67BE-4F58-8597-D77E1751EE5F}" destId="{285396E7-2872-4598-82AB-FBB772683542}" srcOrd="2" destOrd="0" parTransId="{3056AD48-21FD-4204-B4DE-19FC5D3E91DB}" sibTransId="{2B0C8133-5FDB-468A-B4FE-D97FB72681B9}"/>
    <dgm:cxn modelId="{86278AB7-D2A3-4514-BA89-557964EB4C64}" type="presOf" srcId="{7A7AE95C-2A60-47DD-9092-58A8A9A54137}" destId="{EBABC81C-6CC2-46CD-9A16-D8D5435A89DA}" srcOrd="0" destOrd="0" presId="urn:microsoft.com/office/officeart/2005/8/layout/StepDownProcess"/>
    <dgm:cxn modelId="{F9FE0AB8-8F5C-4E7A-8C9E-7F5F523697BE}" srcId="{BBECA374-67BE-4F58-8597-D77E1751EE5F}" destId="{7A7AE95C-2A60-47DD-9092-58A8A9A54137}" srcOrd="0" destOrd="0" parTransId="{FB6FC02F-7B3E-44B4-8932-2ECC4EEC81EA}" sibTransId="{9AC3AF36-5A6E-438B-8128-EAA0ACE8BEEC}"/>
    <dgm:cxn modelId="{D24014C0-91E3-4303-A46B-41E565BC5977}" srcId="{285396E7-2872-4598-82AB-FBB772683542}" destId="{607A7C93-A236-4D36-ABDE-9E4269F09794}" srcOrd="0" destOrd="0" parTransId="{A5A04347-9201-4A4C-9A45-7BFD8421200D}" sibTransId="{80C17A85-BF84-409C-BDDB-1AD2D6C0E83C}"/>
    <dgm:cxn modelId="{F51E15D0-0936-40B6-8E6E-E6181B17266C}" srcId="{BBECA374-67BE-4F58-8597-D77E1751EE5F}" destId="{E2D845A6-1531-4E53-BD9C-7CF1A8DD1042}" srcOrd="3" destOrd="0" parTransId="{4F223127-0981-4075-9D9E-8A23422FD285}" sibTransId="{FC343561-3D0D-46C2-8864-32B980D01794}"/>
    <dgm:cxn modelId="{9B7FF0D6-27F1-4B29-B796-28AEC77DC956}" srcId="{BBECA374-67BE-4F58-8597-D77E1751EE5F}" destId="{D944494B-F975-44B9-8F05-D4563F2D4DF5}" srcOrd="1" destOrd="0" parTransId="{F224478C-FD92-4D4B-B480-8545A4FF9C51}" sibTransId="{AB54F2ED-6036-422B-9D91-99B41054F790}"/>
    <dgm:cxn modelId="{6E9CECDC-0A88-4914-9545-77E2E0386074}" type="presOf" srcId="{51E27892-B107-490B-8FCE-51C8C84F6AF2}" destId="{71163D4B-2AB0-4C9F-81BC-B434B85A7348}" srcOrd="0" destOrd="0" presId="urn:microsoft.com/office/officeart/2005/8/layout/StepDownProcess"/>
    <dgm:cxn modelId="{6AA2ACE4-BC38-4DA6-8578-7BACD76D4812}" srcId="{7A7AE95C-2A60-47DD-9092-58A8A9A54137}" destId="{A68E4AE6-DB70-49D9-9945-E4D1620C8540}" srcOrd="0" destOrd="0" parTransId="{A0F986F5-F7FA-4BDE-9D14-A9A356E98EBB}" sibTransId="{978DF3C1-13B4-45F4-A007-DCC063A6ADF0}"/>
    <dgm:cxn modelId="{6881E105-4CFF-4381-B7D8-4D9AEB6AB00F}" type="presParOf" srcId="{29523D4D-E506-4DD1-91FC-6637631302F4}" destId="{167C342B-8124-4F22-B946-910B3A7B08FD}" srcOrd="0" destOrd="0" presId="urn:microsoft.com/office/officeart/2005/8/layout/StepDownProcess"/>
    <dgm:cxn modelId="{A1DE83F5-CB12-49BA-A31B-9769996C3C59}" type="presParOf" srcId="{167C342B-8124-4F22-B946-910B3A7B08FD}" destId="{2B831ED8-591F-49FD-B251-759C59863E35}" srcOrd="0" destOrd="0" presId="urn:microsoft.com/office/officeart/2005/8/layout/StepDownProcess"/>
    <dgm:cxn modelId="{F60FDEFF-A21B-438A-B61C-1EA4D330BA60}" type="presParOf" srcId="{167C342B-8124-4F22-B946-910B3A7B08FD}" destId="{EBABC81C-6CC2-46CD-9A16-D8D5435A89DA}" srcOrd="1" destOrd="0" presId="urn:microsoft.com/office/officeart/2005/8/layout/StepDownProcess"/>
    <dgm:cxn modelId="{CBE5596A-6D41-4058-AA54-AE45B2EE3A38}" type="presParOf" srcId="{167C342B-8124-4F22-B946-910B3A7B08FD}" destId="{516392F8-A733-4DE4-A92B-F6559D54EE8E}" srcOrd="2" destOrd="0" presId="urn:microsoft.com/office/officeart/2005/8/layout/StepDownProcess"/>
    <dgm:cxn modelId="{F9E0E627-FBD0-48D9-B25C-E312DFBD45D7}" type="presParOf" srcId="{29523D4D-E506-4DD1-91FC-6637631302F4}" destId="{4C95B6B3-459E-4127-B7A2-18576165B05B}" srcOrd="1" destOrd="0" presId="urn:microsoft.com/office/officeart/2005/8/layout/StepDownProcess"/>
    <dgm:cxn modelId="{692627C0-D6F7-4475-84DB-6C7C849636BF}" type="presParOf" srcId="{29523D4D-E506-4DD1-91FC-6637631302F4}" destId="{3BCD0B05-4DE9-4587-94AB-4A0C84C57861}" srcOrd="2" destOrd="0" presId="urn:microsoft.com/office/officeart/2005/8/layout/StepDownProcess"/>
    <dgm:cxn modelId="{B9C9E7B9-0EA3-4181-A4AB-01B888C3BE75}" type="presParOf" srcId="{3BCD0B05-4DE9-4587-94AB-4A0C84C57861}" destId="{6431F793-50C8-4039-B1C7-0757172073AC}" srcOrd="0" destOrd="0" presId="urn:microsoft.com/office/officeart/2005/8/layout/StepDownProcess"/>
    <dgm:cxn modelId="{79429BDE-EEC3-4AA5-B48C-FFF90F5678EB}" type="presParOf" srcId="{3BCD0B05-4DE9-4587-94AB-4A0C84C57861}" destId="{079B185E-25EE-4A7D-A153-DDFDB489C210}" srcOrd="1" destOrd="0" presId="urn:microsoft.com/office/officeart/2005/8/layout/StepDownProcess"/>
    <dgm:cxn modelId="{7E06BF60-A91B-43F4-8955-F18E52FD53A8}" type="presParOf" srcId="{3BCD0B05-4DE9-4587-94AB-4A0C84C57861}" destId="{71163D4B-2AB0-4C9F-81BC-B434B85A7348}" srcOrd="2" destOrd="0" presId="urn:microsoft.com/office/officeart/2005/8/layout/StepDownProcess"/>
    <dgm:cxn modelId="{405939E6-D378-4051-B8B6-2457A8B24EB6}" type="presParOf" srcId="{29523D4D-E506-4DD1-91FC-6637631302F4}" destId="{A8510D1E-4788-4BA4-9515-D3A205D805B5}" srcOrd="3" destOrd="0" presId="urn:microsoft.com/office/officeart/2005/8/layout/StepDownProcess"/>
    <dgm:cxn modelId="{68775004-7DDA-41ED-A6B8-E6F246E00F2C}" type="presParOf" srcId="{29523D4D-E506-4DD1-91FC-6637631302F4}" destId="{046A1ECB-FB3E-4135-95CA-5E7CB246E152}" srcOrd="4" destOrd="0" presId="urn:microsoft.com/office/officeart/2005/8/layout/StepDownProcess"/>
    <dgm:cxn modelId="{17276BD3-BB58-4A9F-9060-B96587B12CA6}" type="presParOf" srcId="{046A1ECB-FB3E-4135-95CA-5E7CB246E152}" destId="{033FF63B-BA6E-448C-BA39-BAFEF79835EA}" srcOrd="0" destOrd="0" presId="urn:microsoft.com/office/officeart/2005/8/layout/StepDownProcess"/>
    <dgm:cxn modelId="{7F85D042-85FF-4BBB-A1A1-0284E8C5D28A}" type="presParOf" srcId="{046A1ECB-FB3E-4135-95CA-5E7CB246E152}" destId="{D8AEC98F-8EAF-4C1E-9ED5-C22D41B95531}" srcOrd="1" destOrd="0" presId="urn:microsoft.com/office/officeart/2005/8/layout/StepDownProcess"/>
    <dgm:cxn modelId="{01AC2257-E7F7-4334-8AD4-09E337AEBF40}" type="presParOf" srcId="{046A1ECB-FB3E-4135-95CA-5E7CB246E152}" destId="{7C455820-1C9D-4B44-A85F-66208D9031A3}" srcOrd="2" destOrd="0" presId="urn:microsoft.com/office/officeart/2005/8/layout/StepDownProcess"/>
    <dgm:cxn modelId="{3E14AD4E-892F-4A47-BEE9-4437B41ECDE1}" type="presParOf" srcId="{29523D4D-E506-4DD1-91FC-6637631302F4}" destId="{5FFE2E3F-C39A-49A2-94ED-A2F73BF94379}" srcOrd="5" destOrd="0" presId="urn:microsoft.com/office/officeart/2005/8/layout/StepDownProcess"/>
    <dgm:cxn modelId="{9F1F73C8-7C36-4412-BABC-57E280CCD9E2}" type="presParOf" srcId="{29523D4D-E506-4DD1-91FC-6637631302F4}" destId="{22F795D5-2C20-4130-9FDD-6A17C51B1E72}" srcOrd="6" destOrd="0" presId="urn:microsoft.com/office/officeart/2005/8/layout/StepDownProcess"/>
    <dgm:cxn modelId="{CDD5ADA3-E318-455B-8CC4-944CDE4CA962}" type="presParOf" srcId="{22F795D5-2C20-4130-9FDD-6A17C51B1E72}" destId="{143D51CC-61F9-4607-AC57-E72EB3066D4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209860-C398-4E8B-86C4-CA4BF48661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499C4E-4CEC-4C0C-A0DE-02A246686ED6}">
      <dgm:prSet phldrT="[Текст]" custT="1"/>
      <dgm:spPr>
        <a:noFill/>
        <a:ln w="41275">
          <a:solidFill>
            <a:schemeClr val="tx2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800" dirty="0">
              <a:solidFill>
                <a:schemeClr val="tx1"/>
              </a:solidFill>
            </a:rPr>
            <a:t>Пятка и голеностопный сустав занимают </a:t>
          </a:r>
        </a:p>
        <a:p>
          <a:pPr>
            <a:spcAft>
              <a:spcPts val="0"/>
            </a:spcAft>
          </a:pPr>
          <a:r>
            <a:rPr lang="ru-RU" sz="1800" dirty="0">
              <a:solidFill>
                <a:schemeClr val="tx1"/>
              </a:solidFill>
            </a:rPr>
            <a:t>2 и 5 место среди мест образования пролежней</a:t>
          </a:r>
        </a:p>
      </dgm:t>
    </dgm:pt>
    <dgm:pt modelId="{E5DDCE79-227E-4CFB-AFAA-DECED8155A3A}" type="parTrans" cxnId="{77ACD78D-D40A-48FB-B37D-74A986898F36}">
      <dgm:prSet/>
      <dgm:spPr/>
      <dgm:t>
        <a:bodyPr/>
        <a:lstStyle/>
        <a:p>
          <a:endParaRPr lang="ru-RU"/>
        </a:p>
      </dgm:t>
    </dgm:pt>
    <dgm:pt modelId="{17CCDF28-DE95-4C72-A41B-111191EE18F6}" type="sibTrans" cxnId="{77ACD78D-D40A-48FB-B37D-74A986898F36}">
      <dgm:prSet/>
      <dgm:spPr/>
      <dgm:t>
        <a:bodyPr/>
        <a:lstStyle/>
        <a:p>
          <a:endParaRPr lang="ru-RU"/>
        </a:p>
      </dgm:t>
    </dgm:pt>
    <dgm:pt modelId="{035BE0DB-B1AA-4FE9-A5D6-B024AD3A46BA}">
      <dgm:prSet phldrT="[Текст]" custT="1"/>
      <dgm:spPr>
        <a:noFill/>
        <a:ln w="44450">
          <a:solidFill>
            <a:schemeClr val="tx2"/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“…чтобы пятки были свободны от поверхности кровати;</a:t>
          </a:r>
        </a:p>
        <a:p>
          <a:r>
            <a:rPr lang="ru-RU" sz="1800" dirty="0">
              <a:solidFill>
                <a:schemeClr val="tx1"/>
              </a:solidFill>
            </a:rPr>
            <a:t>… защитные устройства должны поднять пятку полностью (для их разгрузки  таким образом, чтобы распределить вес по всей ноге вдоль икры, без давления на Ахиллово сухожилие.”</a:t>
          </a:r>
        </a:p>
      </dgm:t>
    </dgm:pt>
    <dgm:pt modelId="{B703382B-9060-4943-ADA0-43C2A2CF47D9}" type="parTrans" cxnId="{D2B8EA66-9B56-415B-8962-9CCBEA2C62CC}">
      <dgm:prSet/>
      <dgm:spPr/>
      <dgm:t>
        <a:bodyPr/>
        <a:lstStyle/>
        <a:p>
          <a:endParaRPr lang="ru-RU"/>
        </a:p>
      </dgm:t>
    </dgm:pt>
    <dgm:pt modelId="{3E6DD767-456C-470A-8479-1B37F0DBA1C6}" type="sibTrans" cxnId="{D2B8EA66-9B56-415B-8962-9CCBEA2C62CC}">
      <dgm:prSet/>
      <dgm:spPr/>
      <dgm:t>
        <a:bodyPr/>
        <a:lstStyle/>
        <a:p>
          <a:endParaRPr lang="ru-RU"/>
        </a:p>
      </dgm:t>
    </dgm:pt>
    <dgm:pt modelId="{53C94ED3-B69E-4D8F-95FD-4EE55A5B825B}" type="pres">
      <dgm:prSet presAssocID="{41209860-C398-4E8B-86C4-CA4BF48661AC}" presName="linear" presStyleCnt="0">
        <dgm:presLayoutVars>
          <dgm:animLvl val="lvl"/>
          <dgm:resizeHandles val="exact"/>
        </dgm:presLayoutVars>
      </dgm:prSet>
      <dgm:spPr/>
    </dgm:pt>
    <dgm:pt modelId="{E19F65EF-8C08-4B57-9AAE-249BE28C96DA}" type="pres">
      <dgm:prSet presAssocID="{21499C4E-4CEC-4C0C-A0DE-02A246686ED6}" presName="parentText" presStyleLbl="node1" presStyleIdx="0" presStyleCnt="2" custScaleY="59355">
        <dgm:presLayoutVars>
          <dgm:chMax val="0"/>
          <dgm:bulletEnabled val="1"/>
        </dgm:presLayoutVars>
      </dgm:prSet>
      <dgm:spPr/>
    </dgm:pt>
    <dgm:pt modelId="{D49E9F86-6C26-455D-8CE9-AC8AB21C493E}" type="pres">
      <dgm:prSet presAssocID="{17CCDF28-DE95-4C72-A41B-111191EE18F6}" presName="spacer" presStyleCnt="0"/>
      <dgm:spPr/>
    </dgm:pt>
    <dgm:pt modelId="{24DAC269-4BAC-437D-8952-5C052ADC8196}" type="pres">
      <dgm:prSet presAssocID="{035BE0DB-B1AA-4FE9-A5D6-B024AD3A46B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4750E3D-E2B8-4C83-89E2-8DDA37EF0887}" type="presOf" srcId="{41209860-C398-4E8B-86C4-CA4BF48661AC}" destId="{53C94ED3-B69E-4D8F-95FD-4EE55A5B825B}" srcOrd="0" destOrd="0" presId="urn:microsoft.com/office/officeart/2005/8/layout/vList2"/>
    <dgm:cxn modelId="{D2B8EA66-9B56-415B-8962-9CCBEA2C62CC}" srcId="{41209860-C398-4E8B-86C4-CA4BF48661AC}" destId="{035BE0DB-B1AA-4FE9-A5D6-B024AD3A46BA}" srcOrd="1" destOrd="0" parTransId="{B703382B-9060-4943-ADA0-43C2A2CF47D9}" sibTransId="{3E6DD767-456C-470A-8479-1B37F0DBA1C6}"/>
    <dgm:cxn modelId="{77ACD78D-D40A-48FB-B37D-74A986898F36}" srcId="{41209860-C398-4E8B-86C4-CA4BF48661AC}" destId="{21499C4E-4CEC-4C0C-A0DE-02A246686ED6}" srcOrd="0" destOrd="0" parTransId="{E5DDCE79-227E-4CFB-AFAA-DECED8155A3A}" sibTransId="{17CCDF28-DE95-4C72-A41B-111191EE18F6}"/>
    <dgm:cxn modelId="{5ECDFC92-D1AA-446B-9866-FEF71BDCF1C5}" type="presOf" srcId="{035BE0DB-B1AA-4FE9-A5D6-B024AD3A46BA}" destId="{24DAC269-4BAC-437D-8952-5C052ADC8196}" srcOrd="0" destOrd="0" presId="urn:microsoft.com/office/officeart/2005/8/layout/vList2"/>
    <dgm:cxn modelId="{08658B99-15EA-47AB-94F2-8C7C4127A446}" type="presOf" srcId="{21499C4E-4CEC-4C0C-A0DE-02A246686ED6}" destId="{E19F65EF-8C08-4B57-9AAE-249BE28C96DA}" srcOrd="0" destOrd="0" presId="urn:microsoft.com/office/officeart/2005/8/layout/vList2"/>
    <dgm:cxn modelId="{2422F3BB-DE8B-462F-9526-2F1A798587B6}" type="presParOf" srcId="{53C94ED3-B69E-4D8F-95FD-4EE55A5B825B}" destId="{E19F65EF-8C08-4B57-9AAE-249BE28C96DA}" srcOrd="0" destOrd="0" presId="urn:microsoft.com/office/officeart/2005/8/layout/vList2"/>
    <dgm:cxn modelId="{E4ECE2BF-FC90-4C6D-B919-9CFF35335CFB}" type="presParOf" srcId="{53C94ED3-B69E-4D8F-95FD-4EE55A5B825B}" destId="{D49E9F86-6C26-455D-8CE9-AC8AB21C493E}" srcOrd="1" destOrd="0" presId="urn:microsoft.com/office/officeart/2005/8/layout/vList2"/>
    <dgm:cxn modelId="{DA3552D9-3DC0-46D5-B21D-BACFC5EB2192}" type="presParOf" srcId="{53C94ED3-B69E-4D8F-95FD-4EE55A5B825B}" destId="{24DAC269-4BAC-437D-8952-5C052ADC81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31ED8-591F-49FD-B251-759C59863E35}">
      <dsp:nvSpPr>
        <dsp:cNvPr id="0" name=""/>
        <dsp:cNvSpPr/>
      </dsp:nvSpPr>
      <dsp:spPr>
        <a:xfrm rot="5400000">
          <a:off x="1187910" y="1022624"/>
          <a:ext cx="327759" cy="4977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BC81C-6CC2-46CD-9A16-D8D5435A89DA}">
      <dsp:nvSpPr>
        <dsp:cNvPr id="0" name=""/>
        <dsp:cNvSpPr/>
      </dsp:nvSpPr>
      <dsp:spPr>
        <a:xfrm>
          <a:off x="260128" y="353785"/>
          <a:ext cx="3326009" cy="660300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800" kern="1200" dirty="0"/>
        </a:p>
      </dsp:txBody>
      <dsp:txXfrm>
        <a:off x="292367" y="386024"/>
        <a:ext cx="3261531" cy="595822"/>
      </dsp:txXfrm>
    </dsp:sp>
    <dsp:sp modelId="{516392F8-A733-4DE4-A92B-F6559D54EE8E}">
      <dsp:nvSpPr>
        <dsp:cNvPr id="0" name=""/>
        <dsp:cNvSpPr/>
      </dsp:nvSpPr>
      <dsp:spPr>
        <a:xfrm flipH="1">
          <a:off x="333726" y="311158"/>
          <a:ext cx="3173674" cy="636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Включение вопросов профилактики падений в базовую подготовку медицинских сестер</a:t>
          </a:r>
        </a:p>
      </dsp:txBody>
      <dsp:txXfrm>
        <a:off x="333726" y="311158"/>
        <a:ext cx="3173674" cy="636757"/>
      </dsp:txXfrm>
    </dsp:sp>
    <dsp:sp modelId="{6431F793-50C8-4039-B1C7-0757172073AC}">
      <dsp:nvSpPr>
        <dsp:cNvPr id="0" name=""/>
        <dsp:cNvSpPr/>
      </dsp:nvSpPr>
      <dsp:spPr>
        <a:xfrm rot="5400000">
          <a:off x="3116348" y="1796150"/>
          <a:ext cx="334179" cy="58697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B185E-25EE-4A7D-A153-DDFDB489C210}">
      <dsp:nvSpPr>
        <dsp:cNvPr id="0" name=""/>
        <dsp:cNvSpPr/>
      </dsp:nvSpPr>
      <dsp:spPr>
        <a:xfrm>
          <a:off x="1598534" y="1152080"/>
          <a:ext cx="3190227" cy="710851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 dirty="0"/>
        </a:p>
      </dsp:txBody>
      <dsp:txXfrm>
        <a:off x="1633241" y="1186787"/>
        <a:ext cx="3120813" cy="641437"/>
      </dsp:txXfrm>
    </dsp:sp>
    <dsp:sp modelId="{71163D4B-2AB0-4C9F-81BC-B434B85A7348}">
      <dsp:nvSpPr>
        <dsp:cNvPr id="0" name=""/>
        <dsp:cNvSpPr/>
      </dsp:nvSpPr>
      <dsp:spPr>
        <a:xfrm>
          <a:off x="1738650" y="1298437"/>
          <a:ext cx="3850122" cy="31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Первичный инструктаж на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рабочих местах</a:t>
          </a:r>
        </a:p>
      </dsp:txBody>
      <dsp:txXfrm>
        <a:off x="1738650" y="1298437"/>
        <a:ext cx="3850122" cy="315812"/>
      </dsp:txXfrm>
    </dsp:sp>
    <dsp:sp modelId="{033FF63B-BA6E-448C-BA39-BAFEF79835EA}">
      <dsp:nvSpPr>
        <dsp:cNvPr id="0" name=""/>
        <dsp:cNvSpPr/>
      </dsp:nvSpPr>
      <dsp:spPr>
        <a:xfrm rot="5400000">
          <a:off x="4544858" y="2758069"/>
          <a:ext cx="387771" cy="55796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EC98F-8EAF-4C1E-9ED5-C22D41B95531}">
      <dsp:nvSpPr>
        <dsp:cNvPr id="0" name=""/>
        <dsp:cNvSpPr/>
      </dsp:nvSpPr>
      <dsp:spPr>
        <a:xfrm>
          <a:off x="3627560" y="1975999"/>
          <a:ext cx="4175792" cy="694738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000" kern="1200" dirty="0"/>
        </a:p>
      </dsp:txBody>
      <dsp:txXfrm>
        <a:off x="3661480" y="2009919"/>
        <a:ext cx="4107952" cy="626898"/>
      </dsp:txXfrm>
    </dsp:sp>
    <dsp:sp modelId="{7C455820-1C9D-4B44-A85F-66208D9031A3}">
      <dsp:nvSpPr>
        <dsp:cNvPr id="0" name=""/>
        <dsp:cNvSpPr/>
      </dsp:nvSpPr>
      <dsp:spPr>
        <a:xfrm>
          <a:off x="3789683" y="2139560"/>
          <a:ext cx="3536190" cy="31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/>
            <a:t>Повышение квалификации на сестринских конференциях путем разбора сложных случаев</a:t>
          </a:r>
        </a:p>
      </dsp:txBody>
      <dsp:txXfrm>
        <a:off x="3789683" y="2139560"/>
        <a:ext cx="3536190" cy="317520"/>
      </dsp:txXfrm>
    </dsp:sp>
    <dsp:sp modelId="{143D51CC-61F9-4607-AC57-E72EB3066D47}">
      <dsp:nvSpPr>
        <dsp:cNvPr id="0" name=""/>
        <dsp:cNvSpPr/>
      </dsp:nvSpPr>
      <dsp:spPr>
        <a:xfrm>
          <a:off x="5115990" y="2955131"/>
          <a:ext cx="2669017" cy="721139"/>
        </a:xfrm>
        <a:prstGeom prst="roundRect">
          <a:avLst>
            <a:gd name="adj" fmla="val 16670"/>
          </a:avLst>
        </a:prstGeom>
        <a:noFill/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П</a:t>
          </a:r>
        </a:p>
      </dsp:txBody>
      <dsp:txXfrm>
        <a:off x="5151199" y="2990340"/>
        <a:ext cx="2598599" cy="650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F65EF-8C08-4B57-9AAE-249BE28C96DA}">
      <dsp:nvSpPr>
        <dsp:cNvPr id="0" name=""/>
        <dsp:cNvSpPr/>
      </dsp:nvSpPr>
      <dsp:spPr>
        <a:xfrm>
          <a:off x="0" y="40134"/>
          <a:ext cx="4950372" cy="1244460"/>
        </a:xfrm>
        <a:prstGeom prst="roundRect">
          <a:avLst/>
        </a:prstGeom>
        <a:noFill/>
        <a:ln w="41275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Пятка и голеностопный сустав занимают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2 и 5 место среди мест образования пролежней</a:t>
          </a:r>
        </a:p>
      </dsp:txBody>
      <dsp:txXfrm>
        <a:off x="60750" y="100884"/>
        <a:ext cx="4828872" cy="1122960"/>
      </dsp:txXfrm>
    </dsp:sp>
    <dsp:sp modelId="{24DAC269-4BAC-437D-8952-5C052ADC8196}">
      <dsp:nvSpPr>
        <dsp:cNvPr id="0" name=""/>
        <dsp:cNvSpPr/>
      </dsp:nvSpPr>
      <dsp:spPr>
        <a:xfrm>
          <a:off x="0" y="1468914"/>
          <a:ext cx="4950372" cy="2096640"/>
        </a:xfrm>
        <a:prstGeom prst="roundRect">
          <a:avLst/>
        </a:prstGeom>
        <a:noFill/>
        <a:ln w="4445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“…чтобы пятки были свободны от поверхности кровати;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… защитные устройства должны поднять пятку полностью (для их разгрузки  таким образом, чтобы распределить вес по всей ноге вдоль икры, без давления на Ахиллово сухожилие.”</a:t>
          </a:r>
        </a:p>
      </dsp:txBody>
      <dsp:txXfrm>
        <a:off x="102350" y="1571264"/>
        <a:ext cx="4745672" cy="1891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3B09-C55A-4A45-A135-BB1708D23DAB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78E3-4472-4C9F-B100-D2F835B49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78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25AEE-37AE-5444-81EC-992EB36B1B5F}" type="datetimeFigureOut">
              <a:rPr lang="en-US" smtClean="0"/>
              <a:pPr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AEC46-3250-404A-B10C-E4B72E1367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9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Здравоохранение, медицинская наука и промышленность в XXI в. предоставляют практикующим врачам принципиально новые технологии, лекарственные средства, медицинские приборы, инструментарий и устройства, что, казалось бы, должно существенным образом повлиять на конечные показатели общественного здоровья — смертность, заболеваемость и инвалидность. Многие страны из года в год увеличивают расходы на здравоохранение, совершенствуют систему управления здравоохранением и оказание медицинской помощи населению, однако должной отдачи от этих мероприятий нет. Дело в том, что здравоохранение, общество и окружающая среда на рубеже ХХ — XXI вв. претерпевают глобальные изменения, формирующие принципиально новую парадигму здравоохранения.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24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333333"/>
                </a:solidFill>
                <a:latin typeface="+mj-lt"/>
                <a:ea typeface="Calibri" pitchFamily="34" charset="0"/>
                <a:cs typeface="Arial" pitchFamily="34" charset="0"/>
              </a:rPr>
              <a:t> Для  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пролежня</a:t>
            </a:r>
            <a:r>
              <a:rPr kumimoji="0" lang="ru-RU" sz="12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пятки   </a:t>
            </a: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часто потребуется время, чтобы стало видно—NPUAP/руководства epuap утверждает, что “врем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я между развитием пролежней и тот момент, когда язва становится заметным на коже колеблется от нескольких часов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до трех-пяти дней”.3 Это означает, что важно включить каблук давление-освобождение устройств до язвы, а это может иметь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itchFamily="34" charset="0"/>
                <a:cs typeface="Arial" pitchFamily="34" charset="0"/>
              </a:rPr>
              <a:t> скрытые симптомы.</a:t>
            </a: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37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47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>
                <a:latin typeface="Arial" pitchFamily="34" charset="0"/>
              </a:rPr>
              <a:t>Люди с пролежневой язвой в большинстве случаев на протяжении долгого времени нуждаются в интенсивном, никогда не ослабевающем уходе. Это ставит серьёзные профессиональные задачи, которые можно решить только при наличии чёткого плана терапевтических и сестринских мероприятий, который на практике, однако, зачастую отсутствует. При этом бремя судебной ответственности сестринского персонала</a:t>
            </a:r>
          </a:p>
          <a:p>
            <a:r>
              <a:rPr lang="ru-RU">
                <a:latin typeface="Arial" pitchFamily="34" charset="0"/>
              </a:rPr>
              <a:t>за последние несколько лет заметно возрастает, поскольку в судебном производстве чётко определено, что каждый пациент имеет законное право на профессиональное обслуживание, соответствующее современным научным знаниям, а качество обслуживания должно быть детально зафиксировано в предусмотренной для этой цели документации.</a:t>
            </a:r>
          </a:p>
        </p:txBody>
      </p:sp>
      <p:sp>
        <p:nvSpPr>
          <p:cNvPr id="1239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CC69B0-D077-432B-934A-DBB84C751AD2}" type="slidenum">
              <a:rPr lang="de-DE" smtClean="0">
                <a:latin typeface="Arial" pitchFamily="34" charset="0"/>
              </a:rPr>
              <a:pPr/>
              <a:t>41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1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89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13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16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Частота возникновения пролежней у пациентов различных медицинских учреждений достаточна высока, чтобы вызвать беспокойство; это особенно касается больных групп повышенного риска.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3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2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Была попытка в начале 2015 года увеличить сроки пользования </a:t>
            </a:r>
            <a:r>
              <a:rPr lang="ru-RU" dirty="0" err="1"/>
              <a:t>технич</a:t>
            </a:r>
            <a:r>
              <a:rPr lang="ru-RU" dirty="0"/>
              <a:t> средств, но после шума в прессе от нее отказались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870F8-6DFC-1B4C-9B6B-2C374157C83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64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027E5B-7923-486F-9FB8-77174CFBAF38}" type="slidenum">
              <a:rPr lang="de-DE" smtClean="0">
                <a:latin typeface="Arial" pitchFamily="34" charset="0"/>
              </a:rPr>
              <a:pPr/>
              <a:t>34</a:t>
            </a:fld>
            <a:endParaRPr lang="de-DE">
              <a:latin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>
                <a:latin typeface="Hartmann Office"/>
              </a:rPr>
              <a:t> ответив на вопрос, является ли это ДВН, или речь идёт уже о пролежне 1-й степени  необходимо предпринимать и соответствующие действия. При пролежне 1-й степени первоочередным мероприятием является незамедлительное уменьшение давящего воздействия на кожу.</a:t>
            </a:r>
          </a:p>
          <a:p>
            <a:r>
              <a:rPr lang="ru-RU">
                <a:latin typeface="Hartmann Office"/>
              </a:rPr>
              <a:t>При ДВН на переднем плане стоит обеспечение эффективной защиты кожи и борьба с чрезмерным увлажнением кожных покровов. </a:t>
            </a:r>
            <a:r>
              <a:rPr lang="ru-RU">
                <a:latin typeface="Arial" pitchFamily="34" charset="0"/>
              </a:rPr>
              <a:t>При малейшем сомнении в том, какая именно патология наблюдается у пациента - ДВН или пролежень 1-й степени - следует безотлагательно начинать мероприятия по лечению обоих заболеваний: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latin typeface="Arial" pitchFamily="34" charset="0"/>
              </a:rPr>
              <a:t>повреждённую кожу в зависимости от стадии патологических изменений следует обрабатывать назначенными врачом мазями или специальным</a:t>
            </a:r>
          </a:p>
          <a:p>
            <a:r>
              <a:rPr lang="ru-RU">
                <a:latin typeface="Arial" pitchFamily="34" charset="0"/>
              </a:rPr>
              <a:t>защитным кремом ...</a:t>
            </a:r>
          </a:p>
          <a:p>
            <a:pPr>
              <a:buFont typeface="Wingdings" pitchFamily="2" charset="2"/>
              <a:buChar char="ü"/>
            </a:pPr>
            <a:r>
              <a:rPr lang="ru-RU">
                <a:latin typeface="Arial" pitchFamily="34" charset="0"/>
              </a:rPr>
              <a:t>и одновременно устранять давящее воздействие путём надлежащего изменения положения тела пациента. При непрерывности мероприятий по</a:t>
            </a:r>
          </a:p>
          <a:p>
            <a:r>
              <a:rPr lang="ru-RU">
                <a:latin typeface="Arial" pitchFamily="34" charset="0"/>
              </a:rPr>
              <a:t>устранению давящего воздействия участок покраснения бледнеет через несколько часов или дней, в зависимости от того, насколько сильно здесь было нарушено кровообращение. Примечание: мази и крем служат для предотвращения и лечения повреждений кожи, но они не препятствуют </a:t>
            </a:r>
          </a:p>
          <a:p>
            <a:r>
              <a:rPr lang="ru-RU">
                <a:latin typeface="Arial" pitchFamily="34" charset="0"/>
              </a:rPr>
              <a:t>развитию обусловленного сдавливанием пролежня!</a:t>
            </a:r>
          </a:p>
          <a:p>
            <a:endParaRPr lang="ru-RU">
              <a:latin typeface="Hartmann Office"/>
            </a:endParaRPr>
          </a:p>
        </p:txBody>
      </p:sp>
    </p:spTree>
    <p:extLst>
      <p:ext uri="{BB962C8B-B14F-4D97-AF65-F5344CB8AC3E}">
        <p14:creationId xmlns:p14="http://schemas.microsoft.com/office/powerpoint/2010/main" val="1519828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>
                <a:latin typeface="Hartmann Office" pitchFamily="34" charset="0"/>
              </a:rPr>
              <a:t>Клиническая картина под названием «пелёночная сыпь» или «пелёночный дерматит» хорошо известна не только сестринскому обслуживающему персоналу, но и родителям. Однако поскольку слово «пелёнка» в связи с уходом за пожилыми людьми, страдающими недержанием, в данном случае неуместно, следует использовать термин «дерматит, вызванный недержанием», или сокращённо ДВН.</a:t>
            </a:r>
          </a:p>
          <a:p>
            <a:pPr>
              <a:defRPr/>
            </a:pPr>
            <a:r>
              <a:rPr lang="ru-RU" dirty="0">
                <a:latin typeface="Hartmann Office" pitchFamily="34" charset="0"/>
              </a:rPr>
              <a:t>Начинающийся ДВН проявляется в виде покраснения (эритемы) и при отсутствии лечения переходит в выраженную воспалительную реакцию кожи с образованием пузырьков, </a:t>
            </a:r>
            <a:r>
              <a:rPr lang="ru-RU" dirty="0" err="1">
                <a:latin typeface="Hartmann Office" pitchFamily="34" charset="0"/>
              </a:rPr>
              <a:t>мокнутием</a:t>
            </a:r>
            <a:r>
              <a:rPr lang="ru-RU" dirty="0">
                <a:latin typeface="Hartmann Office" pitchFamily="34" charset="0"/>
              </a:rPr>
              <a:t> кожи и формированием корки. К тому же при наличии подобных повреждений кожи всегда существует большой риск поверхностного бактериального инфицирования (</a:t>
            </a:r>
            <a:r>
              <a:rPr lang="ru-RU" dirty="0" err="1">
                <a:latin typeface="Hartmann Office" pitchFamily="34" charset="0"/>
              </a:rPr>
              <a:t>эритразмы</a:t>
            </a:r>
            <a:r>
              <a:rPr lang="ru-RU" dirty="0">
                <a:latin typeface="Hartmann Office" pitchFamily="34" charset="0"/>
              </a:rPr>
              <a:t>). Вместе с тем частым осложнением является также очень болезненная и мучительная </a:t>
            </a:r>
            <a:r>
              <a:rPr lang="ru-RU" dirty="0" err="1">
                <a:latin typeface="Hartmann Office" pitchFamily="34" charset="0"/>
              </a:rPr>
              <a:t>кандидозная</a:t>
            </a:r>
            <a:r>
              <a:rPr lang="ru-RU" dirty="0">
                <a:latin typeface="Hartmann Office" pitchFamily="34" charset="0"/>
              </a:rPr>
              <a:t> инфекция (кандидоз) генитальной области.  Но может быть ещё хуже. Разбухшая и </a:t>
            </a:r>
            <a:r>
              <a:rPr lang="ru-RU" dirty="0" err="1">
                <a:latin typeface="Hartmann Office" pitchFamily="34" charset="0"/>
              </a:rPr>
              <a:t>мацерированная</a:t>
            </a:r>
            <a:r>
              <a:rPr lang="ru-RU" dirty="0">
                <a:latin typeface="Hartmann Office" pitchFamily="34" charset="0"/>
              </a:rPr>
              <a:t> кожа при сдавливании нередко приводит к развитию пролежней, лечение которых может длиться очень долго.</a:t>
            </a:r>
            <a:endParaRPr lang="ru-RU" dirty="0"/>
          </a:p>
        </p:txBody>
      </p:sp>
      <p:sp>
        <p:nvSpPr>
          <p:cNvPr id="1218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1521A-7A6A-495F-800F-3C15D83FB2FE}" type="slidenum">
              <a:rPr lang="de-DE" smtClean="0">
                <a:latin typeface="Arial" pitchFamily="34" charset="0"/>
              </a:rPr>
              <a:pPr/>
              <a:t>35</a:t>
            </a:fld>
            <a:endParaRPr 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08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AEC46-3250-404A-B10C-E4B72E13676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35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rtmann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2683175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3619943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033F8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482" y="4490949"/>
            <a:ext cx="4145954" cy="1353108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WS_V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76" y="399417"/>
            <a:ext cx="127641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3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60430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89357" y="1297198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22923" r="19374" b="22923"/>
          <a:stretch/>
        </p:blipFill>
        <p:spPr>
          <a:xfrm>
            <a:off x="7393192" y="398125"/>
            <a:ext cx="1488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4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urp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60430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89357" y="1297198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20615" r="20636" b="25255"/>
          <a:stretch/>
        </p:blipFill>
        <p:spPr>
          <a:xfrm>
            <a:off x="7350206" y="232279"/>
            <a:ext cx="152125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07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1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50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220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41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31968" r="14485" b="31241"/>
          <a:stretch/>
        </p:blipFill>
        <p:spPr>
          <a:xfrm>
            <a:off x="283131" y="6247950"/>
            <a:ext cx="154554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w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31968" r="14485" b="31241"/>
          <a:stretch/>
        </p:blipFill>
        <p:spPr>
          <a:xfrm>
            <a:off x="283131" y="6247950"/>
            <a:ext cx="154554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85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w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31968" r="14485" b="31241"/>
          <a:stretch/>
        </p:blipFill>
        <p:spPr>
          <a:xfrm>
            <a:off x="283131" y="6247950"/>
            <a:ext cx="154554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20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t="31968" r="14485" b="31241"/>
          <a:stretch/>
        </p:blipFill>
        <p:spPr>
          <a:xfrm>
            <a:off x="283131" y="6247950"/>
            <a:ext cx="154554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4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rtmann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2683175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3619943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033F8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482" y="4490949"/>
            <a:ext cx="4145954" cy="1353108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WS_V_7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9804" y="0"/>
            <a:ext cx="2064196" cy="18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isk pre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30466" r="15332" b="28475"/>
          <a:stretch/>
        </p:blipFill>
        <p:spPr>
          <a:xfrm>
            <a:off x="283131" y="6247950"/>
            <a:ext cx="1274705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64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risk pre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30466" r="15332" b="28475"/>
          <a:stretch/>
        </p:blipFill>
        <p:spPr>
          <a:xfrm>
            <a:off x="283131" y="6247950"/>
            <a:ext cx="1274705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78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risk pre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30466" r="15332" b="28475"/>
          <a:stretch/>
        </p:blipFill>
        <p:spPr>
          <a:xfrm>
            <a:off x="283131" y="6247950"/>
            <a:ext cx="1274705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risk preven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30466" r="15332" b="28475"/>
          <a:stretch/>
        </p:blipFill>
        <p:spPr>
          <a:xfrm>
            <a:off x="283131" y="6247950"/>
            <a:ext cx="1274705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03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personal 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30112" r="14766" b="29375"/>
          <a:stretch/>
        </p:blipFill>
        <p:spPr>
          <a:xfrm>
            <a:off x="283131" y="6247950"/>
            <a:ext cx="1360320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56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personal 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30112" r="14766" b="29375"/>
          <a:stretch/>
        </p:blipFill>
        <p:spPr>
          <a:xfrm>
            <a:off x="283131" y="6247950"/>
            <a:ext cx="1360320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94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personal 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30112" r="14766" b="29375"/>
          <a:stretch/>
        </p:blipFill>
        <p:spPr>
          <a:xfrm>
            <a:off x="283131" y="6247950"/>
            <a:ext cx="1360320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1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personal 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30112" r="14766" b="29375"/>
          <a:stretch/>
        </p:blipFill>
        <p:spPr>
          <a:xfrm>
            <a:off x="283131" y="6247950"/>
            <a:ext cx="1360320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07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31944" r="15112" b="31816"/>
          <a:stretch/>
        </p:blipFill>
        <p:spPr>
          <a:xfrm>
            <a:off x="283131" y="6247950"/>
            <a:ext cx="155301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48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i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31944" r="15112" b="31816"/>
          <a:stretch/>
        </p:blipFill>
        <p:spPr>
          <a:xfrm>
            <a:off x="283131" y="6247950"/>
            <a:ext cx="155301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3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rtmann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2683175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3619943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033F8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482" y="4490949"/>
            <a:ext cx="4145954" cy="1353108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6" name="Picture 7" descr="HM_3D_RGB_WS_V_7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79804" y="0"/>
            <a:ext cx="2064196" cy="18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42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i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31944" r="15112" b="31816"/>
          <a:stretch/>
        </p:blipFill>
        <p:spPr>
          <a:xfrm>
            <a:off x="283131" y="6247950"/>
            <a:ext cx="155301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1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i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31944" r="15112" b="31816"/>
          <a:stretch/>
        </p:blipFill>
        <p:spPr>
          <a:xfrm>
            <a:off x="283131" y="6247950"/>
            <a:ext cx="1553018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57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isinf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0042" r="15719" b="29024"/>
          <a:stretch/>
        </p:blipFill>
        <p:spPr>
          <a:xfrm>
            <a:off x="283131" y="6247950"/>
            <a:ext cx="1404000" cy="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disinf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0042" r="15719" b="29024"/>
          <a:stretch/>
        </p:blipFill>
        <p:spPr>
          <a:xfrm>
            <a:off x="283131" y="6247950"/>
            <a:ext cx="1404000" cy="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2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disinf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0042" r="15719" b="29024"/>
          <a:stretch/>
        </p:blipFill>
        <p:spPr>
          <a:xfrm>
            <a:off x="283131" y="6247950"/>
            <a:ext cx="1404000" cy="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88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disinf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30042" r="15719" b="29024"/>
          <a:stretch/>
        </p:blipFill>
        <p:spPr>
          <a:xfrm>
            <a:off x="283131" y="6247950"/>
            <a:ext cx="1404000" cy="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87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1" y="6247950"/>
            <a:ext cx="127324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96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b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1" y="6247950"/>
            <a:ext cx="127324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3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b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1" y="6247950"/>
            <a:ext cx="127324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06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b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1" y="6247950"/>
            <a:ext cx="1273242" cy="3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5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rtmann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2998685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3935453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033F8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482" y="4806459"/>
            <a:ext cx="4145954" cy="1353108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WS_V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76" y="399417"/>
            <a:ext cx="127641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21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v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3131" y="1440000"/>
            <a:ext cx="8585161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136" y="0"/>
            <a:ext cx="777600" cy="982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800" y="6367976"/>
            <a:ext cx="183999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56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iv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5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632650" y="1440000"/>
            <a:ext cx="4235086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136" y="0"/>
            <a:ext cx="777600" cy="982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800" y="6367976"/>
            <a:ext cx="183999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05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iv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94990"/>
            <a:ext cx="8584605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700" baseline="0">
                <a:solidFill>
                  <a:srgbClr val="033F85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82574" y="1440000"/>
            <a:ext cx="4362945" cy="4680000"/>
          </a:xfrm>
        </p:spPr>
        <p:txBody>
          <a:bodyPr/>
          <a:lstStyle>
            <a:lvl1pPr marL="180000" indent="-180000">
              <a:spcBef>
                <a:spcPts val="1200"/>
              </a:spcBef>
              <a:buFont typeface="Arial"/>
              <a:buChar char="•"/>
              <a:defRPr/>
            </a:lvl1pPr>
            <a:lvl2pPr marL="360000" indent="-180000"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58616" y="1440000"/>
            <a:ext cx="4009120" cy="4680000"/>
          </a:xfrm>
        </p:spPr>
        <p:txBody>
          <a:bodyPr/>
          <a:lstStyle>
            <a:lvl1pPr marL="360000" indent="-360000">
              <a:spcBef>
                <a:spcPts val="1200"/>
              </a:spcBef>
              <a:defRPr/>
            </a:lvl1pPr>
            <a:lvl2pPr marL="540000">
              <a:defRPr/>
            </a:lvl2pPr>
          </a:lstStyle>
          <a:p>
            <a:pPr lvl="0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136" y="0"/>
            <a:ext cx="777600" cy="982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800" y="6367976"/>
            <a:ext cx="183999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72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iv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ure_Content_PPT16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Picture 7" descr="HM_3D_RGB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1" y="6247950"/>
            <a:ext cx="777475" cy="39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136" y="0"/>
            <a:ext cx="777600" cy="982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800" y="6367976"/>
            <a:ext cx="183999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57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131" y="539418"/>
            <a:ext cx="5272968" cy="906324"/>
          </a:xfrm>
        </p:spPr>
        <p:txBody>
          <a:bodyPr lIns="0" tIns="0" rIns="0" bIns="0" anchor="ctr">
            <a:noAutofit/>
          </a:bodyPr>
          <a:lstStyle>
            <a:lvl1pPr>
              <a:lnSpc>
                <a:spcPts val="3000"/>
              </a:lnSpc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1307529"/>
            <a:ext cx="5266742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25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4" name="Picture 3" descr="HM_3D_RGB_WS_V_7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14701" y="0"/>
            <a:ext cx="2229299" cy="20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3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Box 6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z="1400"/>
              <a:t>Обучение 2011 • 18 ноября 2011 • SM MI • Отдел маркетинга Инконтиненции • Слайд 44</a:t>
            </a:r>
            <a:endParaRPr lang="en-US" sz="1400"/>
          </a:p>
        </p:txBody>
      </p:sp>
    </p:spTree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z="1400"/>
              <a:t>Обучение 2011 • 18 ноября 2011 • SM MI • Отдел маркетинга Инконтиненции • Слайд 44</a:t>
            </a:r>
            <a:endParaRPr lang="en-US" sz="1400"/>
          </a:p>
        </p:txBody>
      </p:sp>
    </p:spTree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*Logo_Title_print"/>
          <p:cNvGrpSpPr>
            <a:grpSpLocks/>
          </p:cNvGrpSpPr>
          <p:nvPr/>
        </p:nvGrpSpPr>
        <p:grpSpPr bwMode="auto">
          <a:xfrm>
            <a:off x="0" y="0"/>
            <a:ext cx="1447800" cy="838200"/>
            <a:chOff x="0" y="0"/>
            <a:chExt cx="912" cy="5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gray">
            <a:xfrm>
              <a:off x="0" y="0"/>
              <a:ext cx="912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6" name="Picture 4" descr="HARTMANNLogo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44" y="142"/>
              <a:ext cx="690" cy="3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*Logo_Title_display"/>
          <p:cNvGrpSpPr>
            <a:grpSpLocks/>
          </p:cNvGrpSpPr>
          <p:nvPr/>
        </p:nvGrpSpPr>
        <p:grpSpPr bwMode="auto">
          <a:xfrm>
            <a:off x="0" y="0"/>
            <a:ext cx="1447800" cy="838200"/>
            <a:chOff x="0" y="0"/>
            <a:chExt cx="912" cy="528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gray">
            <a:xfrm>
              <a:off x="0" y="0"/>
              <a:ext cx="912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latin typeface="Arial" charset="0"/>
              </a:endParaRPr>
            </a:p>
          </p:txBody>
        </p:sp>
        <p:pic>
          <p:nvPicPr>
            <p:cNvPr id="9" name="Group 49" descr="hartmann90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144" y="142"/>
              <a:ext cx="690" cy="3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90821" name="Rectangle 70"/>
          <p:cNvSpPr>
            <a:spLocks noGrp="1" noChangeArrowheads="1"/>
          </p:cNvSpPr>
          <p:nvPr>
            <p:ph type="ctrTitle"/>
          </p:nvPr>
        </p:nvSpPr>
        <p:spPr>
          <a:xfrm>
            <a:off x="228600" y="1311275"/>
            <a:ext cx="8697913" cy="8366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Klicken Sie, um das Titelformat zu bearbeiten</a:t>
            </a:r>
          </a:p>
        </p:txBody>
      </p:sp>
      <p:sp>
        <p:nvSpPr>
          <p:cNvPr id="290822" name="Rectangle 71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858963"/>
            <a:ext cx="8686800" cy="9953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Klicken Sie, um das Format des Untertitel-Masters zu bearbeiten.</a:t>
            </a:r>
          </a:p>
        </p:txBody>
      </p:sp>
    </p:spTree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689100"/>
            <a:ext cx="4267200" cy="4716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89100"/>
            <a:ext cx="4267200" cy="4716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Box 6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z="1400"/>
              <a:t>Обучение 2011 • 18 ноября 2011 • SM MI • Отдел маркетинга Инконтиненции • Слайд 44</a:t>
            </a:r>
            <a:endParaRPr lang="en-US" sz="1400"/>
          </a:p>
        </p:txBody>
      </p:sp>
    </p:spTree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Box 6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z="1400"/>
              <a:t>Обучение 2011 • 18 ноября 2011 • SM MI • Отдел маркетинга Инконтиненции • Слайд 44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743861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rtmann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2683175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3619943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200"/>
              </a:spcAft>
              <a:buNone/>
              <a:defRPr sz="1500">
                <a:solidFill>
                  <a:srgbClr val="033F85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9482" y="4490949"/>
            <a:ext cx="4145954" cy="1353108"/>
          </a:xfrm>
        </p:spPr>
        <p:txBody>
          <a:bodyPr>
            <a:noAutofit/>
          </a:bodyPr>
          <a:lstStyle>
            <a:lvl1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3pPr>
            <a:lvl4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4pPr>
            <a:lvl5pPr marL="0" indent="0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pic>
        <p:nvPicPr>
          <p:cNvPr id="8" name="Picture 7" descr="HM_3D_RGB_WS_V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76" y="399417"/>
            <a:ext cx="127641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0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standar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539418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1476186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pic>
        <p:nvPicPr>
          <p:cNvPr id="4" name="Picture 3" descr="HM_3D_RGB_WS_V_7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76" y="399417"/>
            <a:ext cx="1276418" cy="1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60430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357" y="1297198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23527" r="19196" b="22284"/>
          <a:stretch/>
        </p:blipFill>
        <p:spPr>
          <a:xfrm>
            <a:off x="7399711" y="398125"/>
            <a:ext cx="1486752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0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oran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60430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89357" y="1297198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t="21511" r="20329" b="21184"/>
          <a:stretch/>
        </p:blipFill>
        <p:spPr>
          <a:xfrm>
            <a:off x="7531462" y="398125"/>
            <a:ext cx="1230571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83131" y="360430"/>
            <a:ext cx="4152071" cy="906324"/>
          </a:xfrm>
        </p:spPr>
        <p:txBody>
          <a:bodyPr lIns="0" tIns="0" rIns="0" bIns="0" anchor="t">
            <a:normAutofit/>
          </a:bodyPr>
          <a:lstStyle>
            <a:lvl1pPr>
              <a:lnSpc>
                <a:spcPts val="3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</a:t>
            </a:r>
            <a:br>
              <a:rPr lang="en-GB" dirty="0"/>
            </a:br>
            <a:r>
              <a:rPr lang="en-GB" dirty="0"/>
              <a:t>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89357" y="1297198"/>
            <a:ext cx="4146074" cy="604514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</a:t>
            </a:r>
          </a:p>
          <a:p>
            <a:r>
              <a:rPr lang="en-GB" dirty="0"/>
              <a:t>subtitle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4" t="21517" r="20240" b="20967"/>
          <a:stretch/>
        </p:blipFill>
        <p:spPr>
          <a:xfrm>
            <a:off x="7531854" y="398125"/>
            <a:ext cx="1222624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7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485" y="369678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485" y="1440000"/>
            <a:ext cx="8229600" cy="4680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33F85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33F85"/>
                </a:solidFill>
                <a:latin typeface="Arial"/>
                <a:cs typeface="Arial"/>
              </a:defRPr>
            </a:lvl1pPr>
          </a:lstStyle>
          <a:p>
            <a:r>
              <a:rPr lang="ru-RU"/>
              <a:t>Обучение 2011 • 18 ноября 2011 • SM MI • Отдел маркетинга Инконтиненции • Слайд 44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33F85"/>
                </a:solidFill>
                <a:latin typeface="Arial"/>
                <a:cs typeface="Arial"/>
              </a:defRPr>
            </a:lvl1pPr>
          </a:lstStyle>
          <a:p>
            <a:fld id="{46983E27-632D-C74B-ADFF-FEF1745CD9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5" r:id="rId6"/>
    <p:sldLayoutId id="2147483669" r:id="rId7"/>
    <p:sldLayoutId id="2147483664" r:id="rId8"/>
    <p:sldLayoutId id="2147483668" r:id="rId9"/>
    <p:sldLayoutId id="2147483667" r:id="rId10"/>
    <p:sldLayoutId id="2147483666" r:id="rId11"/>
    <p:sldLayoutId id="2147483670" r:id="rId12"/>
    <p:sldLayoutId id="2147483671" r:id="rId13"/>
    <p:sldLayoutId id="2147483673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674" r:id="rId44"/>
    <p:sldLayoutId id="2147483704" r:id="rId45"/>
    <p:sldLayoutId id="2147483705" r:id="rId46"/>
    <p:sldLayoutId id="2147483706" r:id="rId47"/>
    <p:sldLayoutId id="2147483707" r:id="rId48"/>
    <p:sldLayoutId id="2147483708" r:id="rId49"/>
  </p:sldLayoutIdLst>
  <p:hf sldNum="0" hdr="0" ftr="0" dt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rgbClr val="033F85"/>
          </a:solidFill>
          <a:latin typeface="Arial"/>
          <a:ea typeface="+mj-ea"/>
          <a:cs typeface="Arial"/>
        </a:defRPr>
      </a:lvl1pPr>
    </p:titleStyle>
    <p:bodyStyle>
      <a:lvl1pPr marL="288000" indent="-288000" algn="l" defTabSz="457200" rtl="0" eaLnBrk="1" latinLnBrk="0" hangingPunct="1">
        <a:spcBef>
          <a:spcPts val="1200"/>
        </a:spcBef>
        <a:spcAft>
          <a:spcPts val="500"/>
        </a:spcAft>
        <a:buFont typeface="+mj-lt"/>
        <a:buAutoNum type="arabicPeriod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468000" indent="-180000" algn="l" defTabSz="457200" rtl="0" eaLnBrk="1" latinLnBrk="0" hangingPunct="1">
        <a:spcBef>
          <a:spcPts val="0"/>
        </a:spcBef>
        <a:spcAft>
          <a:spcPts val="500"/>
        </a:spcAft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80000" indent="-1440000" algn="l" defTabSz="457200" rtl="0" eaLnBrk="1" latinLnBrk="0" hangingPunct="1">
        <a:spcBef>
          <a:spcPts val="0"/>
        </a:spcBef>
        <a:spcAft>
          <a:spcPts val="500"/>
        </a:spcAft>
        <a:buFont typeface="Courier New"/>
        <a:buChar char="o"/>
        <a:defRPr sz="1500" kern="1200">
          <a:solidFill>
            <a:schemeClr val="tx1"/>
          </a:solidFill>
          <a:latin typeface="Arial"/>
          <a:ea typeface="+mn-ea"/>
          <a:cs typeface="Arial"/>
        </a:defRPr>
      </a:lvl3pPr>
      <a:lvl4pPr marL="180000" indent="-360000" algn="l" defTabSz="457200" rtl="0" eaLnBrk="1" latinLnBrk="0" hangingPunct="1">
        <a:spcBef>
          <a:spcPts val="0"/>
        </a:spcBef>
        <a:spcAft>
          <a:spcPts val="500"/>
        </a:spcAft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180000" indent="-360000" algn="l" defTabSz="457200" rtl="0" eaLnBrk="1" latinLnBrk="0" hangingPunct="1">
        <a:spcBef>
          <a:spcPts val="0"/>
        </a:spcBef>
        <a:spcAft>
          <a:spcPts val="500"/>
        </a:spcAft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?bu=dcxv&amp;from=yandex.ru;search/;web;;&amp;text=&amp;etext=1927.J0EOHmw2aRzS63hEYagYwdndg4z1ujCxhLduE7S7NM0ZUbih-RzvB22IebAQIv7Rz3Kndwkfj1_x2D0qIWsk1x_yQSRQZmLiV25Usex7IbF_Spy4Y8vEHwzCaNc77aMQTRQS8osnlI7IUSJy9XH8sw.d1c43753ad596940948a4849491d6c855639e861&amp;uuid=&amp;state=PEtFfuTeVD5kpHnK9lio9T6U0-imFY5IshtIYWJN7W-V64A9Yd8Kvy6D--ZSidWWMUwFopTJKniqqdqrxu7Ccy5iliIhiLL2517vefsm_TxeCnGHEnNIBsqPeLv5RTl2&amp;&amp;cst=AiuY0DBWFJ5fN_r-AEszk5H4R-cVGl8ssp5S1CfMFjy2AJpuGKVAbykMfqi7gQxdVLwG4b-dW_i-ytfVN_0OWM3Xu0gskG7HfKUZo_phG3K-pWSe-klP8WDJeUIvR1P7NnGjFw-67l4TZIdj_cBHt3cfSeg6J8y-laJ-ogf3rVI-KnGW2kDlARMYxLLsiApYH-gFdyA_YpJ-Z0G198nU2qBajUyAi1a22YvPHnaZWUKkw1i2GCeqB1kG1Q1tDF94lslwsJi31OuUCXN-JMb431EYD-mF3RXhyD67ymLoUBW89LRseiRP4AvL7261jYTTRgQlxHdUZQ-Hl2gv0eYNEPtTtzSQAb1jpZ7oAL-dAtc_PD_rgx_5q6A_4asmA_yjEXxtV5akn5bkjojtYEHrcKaTIkg-fska6G3XI3SLYD2bq_Kid-tdjmGNYhp09Dza9S6xnJrYhmiKQz7uhXm-yYb9Pj3_xVfhtXuBpmw-B-wC5Z9Q8Qw0vBtGQHn5KGe5eLAEMUS8uJZljgPso9nVKB4um701H0Vjfu2JwCIcgb120Jbl4NTvblNEfMrUetKnUA4pya2fzJtzZxYvssu8ZI0qW55d923kEkZJWLYck7NO0QowZW_bk4ApiJXr-mH3AtJCqfghupNTSQI5fSqZWPk7_PmuPCf7wsMpsux8eA5INPdRwrr5BiNHa6IPk6v2S6xiNyX9mnzO9CjzbT3eXIxoFCkLDKC8RDDNTFpKPD7z6cLFau2V2dfa_ocLNvdkPxgwNoD-iovGJCQKORnecuLcQnkIo0fDzAhnqaqSYv8,&amp;data=UlNrNmk5WktYejR0eWJFYk1LdmtxdUx1SW5JU0N0R004ZlpTOUg1ZDV3R0t0OFdMdC1HYjY0NC0xbDh0NXIzaWY0TkhSSFJoWnN3N2p3d01KOXV0ZjBfMUVlMFltSzN4M2tKSlQtSnVlS3BfRDdKOUE3NUlKTU85MEFkNlNIWUx1VUJjTE9DdnlxUF8zcDZKMUd5aDdPLThLU3EyZm5PeXc5cC00S21KbS1KQms4eUZVQkVZaDB5M1h3V2U5dFU1S1NoUDVyTWVjYVdjSHNOOGlnTUNCRHRNWmEtOUg4TGdMTGFPeWdpSllZRlQxdDZfSzh5bWh2Sm1ZRFd1OTViZA,,&amp;sign=7b9d384e0dccc494a5718c1e388ef2ef&amp;keyno=0&amp;b64e=2&amp;ref=orjY4mGPRjk5boDnW0uvlrrd71vZw9kpjly_ySFdX80,&amp;l10n=ru&amp;cts=153846384502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3305" y="2571516"/>
            <a:ext cx="4373763" cy="2349977"/>
          </a:xfrm>
        </p:spPr>
        <p:txBody>
          <a:bodyPr>
            <a:normAutofit fontScale="90000"/>
          </a:bodyPr>
          <a:lstStyle/>
          <a:p>
            <a:r>
              <a:rPr lang="ru-RU" dirty="0"/>
              <a:t>Внутренний контроль качества и безопасности</a:t>
            </a:r>
            <a:br>
              <a:rPr lang="ru-RU" dirty="0"/>
            </a:br>
            <a:r>
              <a:rPr lang="ru-RU" dirty="0"/>
              <a:t>медицинской деятельности</a:t>
            </a:r>
            <a:br>
              <a:rPr lang="ru-RU" dirty="0"/>
            </a:br>
            <a:r>
              <a:rPr lang="ru-RU" dirty="0"/>
              <a:t>Зоны ответственности главной медсестры</a:t>
            </a:r>
            <a:r>
              <a:rPr lang="en-US" dirty="0"/>
              <a:t>.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9482" y="4818857"/>
            <a:ext cx="2349215" cy="655817"/>
          </a:xfrm>
        </p:spPr>
        <p:txBody>
          <a:bodyPr/>
          <a:lstStyle/>
          <a:p>
            <a:r>
              <a:rPr lang="ru-RU" sz="1200" dirty="0"/>
              <a:t>Тамара Антюшко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 17.10.201</a:t>
            </a:r>
            <a:r>
              <a:rPr lang="en-US" sz="1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45916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&amp;SHcy;&amp;kcy;&amp;acy;&amp;lcy;&amp;acy; &amp;ocy;&amp;tscy;&amp;iecy;&amp;ncy;&amp;kcy;&amp;icy; &amp;rcy;&amp;icy;&amp;scy;&amp;kcy;&amp;acy; &amp;pcy;&amp;acy;&amp;dcy;&amp;iecy;&amp;ncy;&amp;icy;&amp;j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611" y="662065"/>
            <a:ext cx="6859822" cy="5144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774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1B29A-E05F-4052-8728-764B9F40C0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Стандартные операционные процедуры по профилактике падений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151F03-9D60-4D59-8A7F-CB6ADB675E47}"/>
              </a:ext>
            </a:extLst>
          </p:cNvPr>
          <p:cNvSpPr/>
          <p:nvPr/>
        </p:nvSpPr>
        <p:spPr>
          <a:xfrm>
            <a:off x="325455" y="2890931"/>
            <a:ext cx="2445737" cy="720569"/>
          </a:xfrm>
          <a:prstGeom prst="rect">
            <a:avLst/>
          </a:prstGeom>
          <a:noFill/>
          <a:ln w="3492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69ACB9-819D-4206-AC9F-8E22E75B7427}"/>
              </a:ext>
            </a:extLst>
          </p:cNvPr>
          <p:cNvSpPr/>
          <p:nvPr/>
        </p:nvSpPr>
        <p:spPr>
          <a:xfrm>
            <a:off x="350621" y="1777689"/>
            <a:ext cx="2420571" cy="641705"/>
          </a:xfrm>
          <a:prstGeom prst="rect">
            <a:avLst/>
          </a:prstGeom>
          <a:noFill/>
          <a:ln w="3492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5C4026B-E873-410A-83D1-4ED61515AF27}"/>
              </a:ext>
            </a:extLst>
          </p:cNvPr>
          <p:cNvSpPr/>
          <p:nvPr/>
        </p:nvSpPr>
        <p:spPr>
          <a:xfrm>
            <a:off x="6313587" y="1849801"/>
            <a:ext cx="2578124" cy="641706"/>
          </a:xfrm>
          <a:prstGeom prst="rect">
            <a:avLst/>
          </a:prstGeom>
          <a:solidFill>
            <a:srgbClr val="FFCCCC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219BEE-5235-4C97-8E09-25B0EA2EED0E}"/>
              </a:ext>
            </a:extLst>
          </p:cNvPr>
          <p:cNvSpPr/>
          <p:nvPr/>
        </p:nvSpPr>
        <p:spPr>
          <a:xfrm>
            <a:off x="350621" y="4232681"/>
            <a:ext cx="2445737" cy="646331"/>
          </a:xfrm>
          <a:prstGeom prst="rect">
            <a:avLst/>
          </a:prstGeom>
          <a:noFill/>
          <a:ln w="3492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07E396-00D3-4456-92F3-CC1BC2654E73}"/>
              </a:ext>
            </a:extLst>
          </p:cNvPr>
          <p:cNvSpPr/>
          <p:nvPr/>
        </p:nvSpPr>
        <p:spPr>
          <a:xfrm>
            <a:off x="6289612" y="2950684"/>
            <a:ext cx="2578124" cy="1481797"/>
          </a:xfrm>
          <a:prstGeom prst="rect">
            <a:avLst/>
          </a:prstGeom>
          <a:solidFill>
            <a:srgbClr val="FFCCCC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553A8-7278-4B45-B17B-51BB8C229233}"/>
              </a:ext>
            </a:extLst>
          </p:cNvPr>
          <p:cNvSpPr txBox="1"/>
          <p:nvPr/>
        </p:nvSpPr>
        <p:spPr>
          <a:xfrm>
            <a:off x="325455" y="1810367"/>
            <a:ext cx="24087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1200" dirty="0"/>
              <a:t>Первичная оценка  риска падений в приемном отделении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EF6A5C-76C9-40F9-9669-B03B08ABF195}"/>
              </a:ext>
            </a:extLst>
          </p:cNvPr>
          <p:cNvSpPr txBox="1"/>
          <p:nvPr/>
        </p:nvSpPr>
        <p:spPr>
          <a:xfrm>
            <a:off x="302465" y="2950684"/>
            <a:ext cx="243176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200" dirty="0"/>
              <a:t>Комплексная оценка </a:t>
            </a:r>
          </a:p>
          <a:p>
            <a:r>
              <a:rPr lang="ru-RU" sz="1200" dirty="0"/>
              <a:t>риска падений в коечном</a:t>
            </a:r>
          </a:p>
          <a:p>
            <a:r>
              <a:rPr lang="ru-RU" sz="1200" dirty="0"/>
              <a:t> отделении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2919E6-526A-40B5-8CDA-6CAC0F46E89D}"/>
              </a:ext>
            </a:extLst>
          </p:cNvPr>
          <p:cNvSpPr txBox="1"/>
          <p:nvPr/>
        </p:nvSpPr>
        <p:spPr>
          <a:xfrm flipH="1">
            <a:off x="393329" y="4247166"/>
            <a:ext cx="237786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200" dirty="0"/>
              <a:t>Переоценка риска при </a:t>
            </a:r>
          </a:p>
          <a:p>
            <a:r>
              <a:rPr lang="ru-RU" sz="1200" dirty="0"/>
              <a:t>переводе, изменения </a:t>
            </a:r>
          </a:p>
          <a:p>
            <a:r>
              <a:rPr lang="ru-RU" sz="1200" dirty="0"/>
              <a:t>состояния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74F951-27E5-40BE-88C5-5DEE975568A9}"/>
              </a:ext>
            </a:extLst>
          </p:cNvPr>
          <p:cNvSpPr txBox="1"/>
          <p:nvPr/>
        </p:nvSpPr>
        <p:spPr>
          <a:xfrm>
            <a:off x="6347644" y="1875894"/>
            <a:ext cx="2520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Штамп на истории болезни «Высокий риск падений»</a:t>
            </a:r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254D7B39-6489-410E-AAC4-ABDC74B3CC44}"/>
              </a:ext>
            </a:extLst>
          </p:cNvPr>
          <p:cNvSpPr/>
          <p:nvPr/>
        </p:nvSpPr>
        <p:spPr>
          <a:xfrm>
            <a:off x="3866997" y="3025413"/>
            <a:ext cx="1450998" cy="720569"/>
          </a:xfrm>
          <a:prstGeom prst="diamond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5642E2A-C7B8-471F-9E78-F2993573A864}"/>
              </a:ext>
            </a:extLst>
          </p:cNvPr>
          <p:cNvSpPr/>
          <p:nvPr/>
        </p:nvSpPr>
        <p:spPr>
          <a:xfrm>
            <a:off x="3028205" y="4755929"/>
            <a:ext cx="3233578" cy="14040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Ромб 25">
            <a:extLst>
              <a:ext uri="{FF2B5EF4-FFF2-40B4-BE49-F238E27FC236}">
                <a16:creationId xmlns:a16="http://schemas.microsoft.com/office/drawing/2014/main" id="{B40FDE99-D189-46F0-8990-7699B546D894}"/>
              </a:ext>
            </a:extLst>
          </p:cNvPr>
          <p:cNvSpPr/>
          <p:nvPr/>
        </p:nvSpPr>
        <p:spPr>
          <a:xfrm>
            <a:off x="3866997" y="1855102"/>
            <a:ext cx="1450998" cy="720569"/>
          </a:xfrm>
          <a:prstGeom prst="diamond">
            <a:avLst/>
          </a:prstGeom>
          <a:noFill/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E3569B-182D-42EA-8810-B4EB18D03CE7}"/>
              </a:ext>
            </a:extLst>
          </p:cNvPr>
          <p:cNvSpPr txBox="1"/>
          <p:nvPr/>
        </p:nvSpPr>
        <p:spPr>
          <a:xfrm>
            <a:off x="4224964" y="2034465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Высокий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 риск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70338884-BDC7-42F8-9FAA-745568DD3532}"/>
              </a:ext>
            </a:extLst>
          </p:cNvPr>
          <p:cNvSpPr/>
          <p:nvPr/>
        </p:nvSpPr>
        <p:spPr>
          <a:xfrm>
            <a:off x="4213335" y="3162349"/>
            <a:ext cx="1104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Высокий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 риск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462B9A-71D6-4B42-B4DA-1CF05952B0C1}"/>
              </a:ext>
            </a:extLst>
          </p:cNvPr>
          <p:cNvSpPr txBox="1"/>
          <p:nvPr/>
        </p:nvSpPr>
        <p:spPr>
          <a:xfrm>
            <a:off x="6378982" y="3025413"/>
            <a:ext cx="2220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Регистрация в журнале передачи дежурств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Уход за пациентом с высоким риском падений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/>
              <a:t>Ведение листа назначений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51CD04-CA07-4226-A679-0E715EBB80EE}"/>
              </a:ext>
            </a:extLst>
          </p:cNvPr>
          <p:cNvSpPr txBox="1"/>
          <p:nvPr/>
        </p:nvSpPr>
        <p:spPr>
          <a:xfrm>
            <a:off x="3088899" y="4708831"/>
            <a:ext cx="25659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Назначение  услуг: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Маркировка пациента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Уход за пациентом с высоким риском падений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/>
              <a:t>Дополнительные меры (консультации, пересмотр фармакотерапии)</a:t>
            </a:r>
          </a:p>
          <a:p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5D9FA68F-551B-44E0-AD0B-7DDF93381A32}"/>
              </a:ext>
            </a:extLst>
          </p:cNvPr>
          <p:cNvSpPr/>
          <p:nvPr/>
        </p:nvSpPr>
        <p:spPr>
          <a:xfrm>
            <a:off x="7348395" y="5478212"/>
            <a:ext cx="1505883" cy="681751"/>
          </a:xfrm>
          <a:prstGeom prst="rect">
            <a:avLst/>
          </a:prstGeom>
          <a:noFill/>
          <a:ln w="3492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15CFF4D-901E-4AF1-9543-67930A784C53}"/>
              </a:ext>
            </a:extLst>
          </p:cNvPr>
          <p:cNvSpPr/>
          <p:nvPr/>
        </p:nvSpPr>
        <p:spPr>
          <a:xfrm>
            <a:off x="6763648" y="4869030"/>
            <a:ext cx="1295870" cy="511082"/>
          </a:xfrm>
          <a:prstGeom prst="rect">
            <a:avLst/>
          </a:prstGeom>
          <a:noFill/>
          <a:ln w="3492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D0DBB4-936C-46C6-8FA8-55E81DAFC9BC}"/>
              </a:ext>
            </a:extLst>
          </p:cNvPr>
          <p:cNvSpPr txBox="1"/>
          <p:nvPr/>
        </p:nvSpPr>
        <p:spPr>
          <a:xfrm>
            <a:off x="6864335" y="4832129"/>
            <a:ext cx="1195183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Рапорт о падении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A0001F-D643-4A93-9DF8-06020549A3EF}"/>
              </a:ext>
            </a:extLst>
          </p:cNvPr>
          <p:cNvSpPr txBox="1"/>
          <p:nvPr/>
        </p:nvSpPr>
        <p:spPr>
          <a:xfrm>
            <a:off x="7348395" y="5471790"/>
            <a:ext cx="1655646" cy="73866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Отчет о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</a:rPr>
              <a:t>профилактике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</a:rPr>
              <a:t>падений</a:t>
            </a:r>
          </a:p>
        </p:txBody>
      </p:sp>
      <p:pic>
        <p:nvPicPr>
          <p:cNvPr id="46" name="Рисунок 45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E2DFE79-72F0-4DDB-9703-E306EDC15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697" y="3046516"/>
            <a:ext cx="454665" cy="45466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9D2900C-7066-4DF4-B865-FEA78DCF9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65" y="1898666"/>
            <a:ext cx="454665" cy="454665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7FF8B11-5FF2-4A5A-985D-888D8D1F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165" y="4365721"/>
            <a:ext cx="447584" cy="44758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A10DA07-9AF7-4380-B6C2-EA979BBFA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69" y="1944156"/>
            <a:ext cx="314606" cy="43841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F0393A3-ED60-41AE-A8B6-AB434E687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269" y="1973873"/>
            <a:ext cx="314606" cy="43841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3038681-C722-4A4E-A79E-38D8CDED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546" y="3624014"/>
            <a:ext cx="430809" cy="611443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векторная граф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3E19AA0-3099-43CA-85DF-2CA784FA8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072" y="4893497"/>
            <a:ext cx="447584" cy="447584"/>
          </a:xfrm>
          <a:prstGeom prst="rect">
            <a:avLst/>
          </a:prstGeom>
        </p:spPr>
      </p:pic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113D93B3-7270-46CF-BDB9-E0E037AEBF32}"/>
              </a:ext>
            </a:extLst>
          </p:cNvPr>
          <p:cNvCxnSpPr>
            <a:cxnSpLocks/>
          </p:cNvCxnSpPr>
          <p:nvPr/>
        </p:nvCxnSpPr>
        <p:spPr>
          <a:xfrm>
            <a:off x="2973919" y="2153869"/>
            <a:ext cx="753249" cy="1898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E3546A7C-BBC9-4FF0-A03C-EF3B36926599}"/>
              </a:ext>
            </a:extLst>
          </p:cNvPr>
          <p:cNvCxnSpPr>
            <a:cxnSpLocks/>
          </p:cNvCxnSpPr>
          <p:nvPr/>
        </p:nvCxnSpPr>
        <p:spPr>
          <a:xfrm>
            <a:off x="5439166" y="2195097"/>
            <a:ext cx="753249" cy="1898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95376DF1-C0CC-4456-81FE-397E5EECA47E}"/>
              </a:ext>
            </a:extLst>
          </p:cNvPr>
          <p:cNvCxnSpPr>
            <a:cxnSpLocks/>
          </p:cNvCxnSpPr>
          <p:nvPr/>
        </p:nvCxnSpPr>
        <p:spPr>
          <a:xfrm>
            <a:off x="1580711" y="2441616"/>
            <a:ext cx="0" cy="44079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DCC0C457-D897-455C-A309-E804A09BDDBE}"/>
              </a:ext>
            </a:extLst>
          </p:cNvPr>
          <p:cNvCxnSpPr>
            <a:cxnSpLocks/>
          </p:cNvCxnSpPr>
          <p:nvPr/>
        </p:nvCxnSpPr>
        <p:spPr>
          <a:xfrm>
            <a:off x="1453029" y="3745982"/>
            <a:ext cx="0" cy="41890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5777C737-1C81-4D6E-AA75-47894378ECB8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590588" y="3745982"/>
            <a:ext cx="1908" cy="96284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682CDBA-7B9D-4299-BEAC-82A7FEEA4FA1}"/>
              </a:ext>
            </a:extLst>
          </p:cNvPr>
          <p:cNvSpPr txBox="1"/>
          <p:nvPr/>
        </p:nvSpPr>
        <p:spPr>
          <a:xfrm>
            <a:off x="5536363" y="190630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ДА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9E39F22-FFDA-42BD-835D-98380769893D}"/>
              </a:ext>
            </a:extLst>
          </p:cNvPr>
          <p:cNvSpPr txBox="1"/>
          <p:nvPr/>
        </p:nvSpPr>
        <p:spPr>
          <a:xfrm>
            <a:off x="4590585" y="405607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ДА</a:t>
            </a:r>
          </a:p>
        </p:txBody>
      </p: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0644D3AF-4F4D-468E-8C20-3E94350BBD38}"/>
              </a:ext>
            </a:extLst>
          </p:cNvPr>
          <p:cNvCxnSpPr>
            <a:cxnSpLocks/>
          </p:cNvCxnSpPr>
          <p:nvPr/>
        </p:nvCxnSpPr>
        <p:spPr>
          <a:xfrm>
            <a:off x="8422265" y="4502620"/>
            <a:ext cx="0" cy="87749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F3D12E23-DDCB-4147-B4CE-CE9642EC333B}"/>
              </a:ext>
            </a:extLst>
          </p:cNvPr>
          <p:cNvCxnSpPr>
            <a:cxnSpLocks/>
          </p:cNvCxnSpPr>
          <p:nvPr/>
        </p:nvCxnSpPr>
        <p:spPr>
          <a:xfrm>
            <a:off x="3373288" y="3344298"/>
            <a:ext cx="376625" cy="821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58BAFE09-9035-4C00-BD22-526937296204}"/>
              </a:ext>
            </a:extLst>
          </p:cNvPr>
          <p:cNvCxnSpPr>
            <a:cxnSpLocks/>
          </p:cNvCxnSpPr>
          <p:nvPr/>
        </p:nvCxnSpPr>
        <p:spPr>
          <a:xfrm>
            <a:off x="5667555" y="3920145"/>
            <a:ext cx="511010" cy="380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0A22B584-E313-40C7-B8A5-1A4E36F4BFDB}"/>
              </a:ext>
            </a:extLst>
          </p:cNvPr>
          <p:cNvCxnSpPr>
            <a:cxnSpLocks/>
          </p:cNvCxnSpPr>
          <p:nvPr/>
        </p:nvCxnSpPr>
        <p:spPr>
          <a:xfrm>
            <a:off x="2884013" y="4555846"/>
            <a:ext cx="494258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B9FAF5C9-F44A-4A12-BDD6-F2DA2B396FCA}"/>
              </a:ext>
            </a:extLst>
          </p:cNvPr>
          <p:cNvCxnSpPr>
            <a:cxnSpLocks/>
          </p:cNvCxnSpPr>
          <p:nvPr/>
        </p:nvCxnSpPr>
        <p:spPr>
          <a:xfrm flipH="1" flipV="1">
            <a:off x="3370721" y="3344298"/>
            <a:ext cx="18906" cy="121154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87B41EFF-6E0C-41CE-9F2E-2DF4EFC4E101}"/>
              </a:ext>
            </a:extLst>
          </p:cNvPr>
          <p:cNvCxnSpPr>
            <a:cxnSpLocks/>
          </p:cNvCxnSpPr>
          <p:nvPr/>
        </p:nvCxnSpPr>
        <p:spPr>
          <a:xfrm>
            <a:off x="2796358" y="3501181"/>
            <a:ext cx="554185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id="{75EC48E3-4A89-4B48-BA69-1193CD590538}"/>
              </a:ext>
            </a:extLst>
          </p:cNvPr>
          <p:cNvCxnSpPr>
            <a:cxnSpLocks/>
          </p:cNvCxnSpPr>
          <p:nvPr/>
        </p:nvCxnSpPr>
        <p:spPr>
          <a:xfrm>
            <a:off x="7274379" y="4647684"/>
            <a:ext cx="0" cy="18444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8F4EF600-8B5E-4E5F-B7DA-CFE052B69885}"/>
              </a:ext>
            </a:extLst>
          </p:cNvPr>
          <p:cNvCxnSpPr>
            <a:cxnSpLocks/>
          </p:cNvCxnSpPr>
          <p:nvPr/>
        </p:nvCxnSpPr>
        <p:spPr>
          <a:xfrm flipV="1">
            <a:off x="5688072" y="3950072"/>
            <a:ext cx="0" cy="771599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8E991F87-3CDC-45C0-9484-0750C82A23C4}"/>
              </a:ext>
            </a:extLst>
          </p:cNvPr>
          <p:cNvCxnSpPr>
            <a:cxnSpLocks/>
          </p:cNvCxnSpPr>
          <p:nvPr/>
        </p:nvCxnSpPr>
        <p:spPr>
          <a:xfrm>
            <a:off x="6261783" y="5427383"/>
            <a:ext cx="260478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F6081E53-95A7-4C60-9F21-18DC26AEAC87}"/>
              </a:ext>
            </a:extLst>
          </p:cNvPr>
          <p:cNvCxnSpPr>
            <a:cxnSpLocks/>
          </p:cNvCxnSpPr>
          <p:nvPr/>
        </p:nvCxnSpPr>
        <p:spPr>
          <a:xfrm flipV="1">
            <a:off x="6524905" y="4432481"/>
            <a:ext cx="0" cy="96246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id="{B70F9FC8-D46F-48AE-9284-3AB5EEECA1FE}"/>
              </a:ext>
            </a:extLst>
          </p:cNvPr>
          <p:cNvCxnSpPr>
            <a:cxnSpLocks/>
          </p:cNvCxnSpPr>
          <p:nvPr/>
        </p:nvCxnSpPr>
        <p:spPr>
          <a:xfrm>
            <a:off x="6524230" y="4644880"/>
            <a:ext cx="750149" cy="2804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8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5A5AC-B24A-4DDD-AA50-F2B4F0AA0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56" y="264341"/>
            <a:ext cx="6015032" cy="90632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Порядок действия медицинских сестер применение шкалы Морзе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9F8C-9D9D-45BA-B39D-21FC8FFE56C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99592" y="1440000"/>
            <a:ext cx="7468143" cy="468000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После проведения медсестринской оценки пациентам, идентифицированным как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пациент с высоким риском падения,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надевается идентификационный браслет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желтого цвета 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также приклеивается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желтая табличка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дверь палаты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Пациенты должны быть расположены в постелях с поднятыми с трёх сторон ограничителями.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вопросы выписки подобных пациентов решаются индивидуально, в зависимости от сложившихся конкретных обстоятельств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Пациенты размещаются, по возможности поблизости от поста медицинской сестры, с целью частого наблюдения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Состояние пациентов с риском падений является обязательным моментом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доклада во время передачи дежурств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52B986C-6300-4B5A-8739-7B6BDB8FF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910" y="264340"/>
            <a:ext cx="1438420" cy="11072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096B02-F169-43F8-A2E1-011349269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6" y="2418184"/>
            <a:ext cx="1043473" cy="161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7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005E1-4250-4A6F-BAED-E4758345CB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Развитие компетенций медицинской сестры по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снижению вероятности падений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FA5A3D1-584D-4403-B93D-71428982EB1A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282575" y="1301315"/>
          <a:ext cx="8585200" cy="448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7F8C39-402B-491C-A1BD-D261417B2039}"/>
              </a:ext>
            </a:extLst>
          </p:cNvPr>
          <p:cNvSpPr txBox="1"/>
          <p:nvPr/>
        </p:nvSpPr>
        <p:spPr>
          <a:xfrm>
            <a:off x="5365100" y="4290536"/>
            <a:ext cx="28271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Выносить рассмотрение риска падений на ежегодные сестринские конференции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860631-577E-4F46-861E-A6E7BCB98D11}"/>
              </a:ext>
            </a:extLst>
          </p:cNvPr>
          <p:cNvSpPr txBox="1"/>
          <p:nvPr/>
        </p:nvSpPr>
        <p:spPr>
          <a:xfrm>
            <a:off x="276225" y="4659868"/>
            <a:ext cx="3200400" cy="1200329"/>
          </a:xfrm>
          <a:prstGeom prst="rect">
            <a:avLst/>
          </a:prstGeom>
          <a:solidFill>
            <a:srgbClr val="FFCCCC"/>
          </a:solidFill>
          <a:ln w="476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   Ежегодный контроль</a:t>
            </a:r>
          </a:p>
          <a:p>
            <a:pPr algn="r"/>
            <a:r>
              <a:rPr lang="ru-RU" dirty="0"/>
              <a:t>знаний при оценке     компетенций главной медицинской сестрой 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701823-11F7-49D8-BA1C-B6CD3EABD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51" y="4997804"/>
            <a:ext cx="459572" cy="558881"/>
          </a:xfrm>
          <a:prstGeom prst="rect">
            <a:avLst/>
          </a:prstGeom>
        </p:spPr>
      </p:pic>
      <p:pic>
        <p:nvPicPr>
          <p:cNvPr id="4" name="Рисунок 3" descr="Изображение выглядит как внутренний, занавеска, челове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5A1E5F3-9061-4459-AF19-2F8C58B77B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648" y="1226099"/>
            <a:ext cx="1081821" cy="15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7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E4B7E5-C542-4913-B912-B97A50C5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8" y="1477009"/>
            <a:ext cx="8508381" cy="4597220"/>
          </a:xfrm>
          <a:prstGeom prst="rect">
            <a:avLst/>
          </a:prstGeom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DE467-40FB-4CA1-A10A-0A9E436A4E76}"/>
              </a:ext>
            </a:extLst>
          </p:cNvPr>
          <p:cNvSpPr txBox="1"/>
          <p:nvPr/>
        </p:nvSpPr>
        <p:spPr>
          <a:xfrm>
            <a:off x="1838131" y="522161"/>
            <a:ext cx="4959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32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пролежней </a:t>
            </a:r>
          </a:p>
        </p:txBody>
      </p:sp>
    </p:spTree>
    <p:extLst>
      <p:ext uri="{BB962C8B-B14F-4D97-AF65-F5344CB8AC3E}">
        <p14:creationId xmlns:p14="http://schemas.microsoft.com/office/powerpoint/2010/main" val="3744577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182563"/>
            <a:ext cx="8229600" cy="78422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Частота развития пролежней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4013" y="1154113"/>
            <a:ext cx="4572000" cy="502126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/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пролежней в стационарах и учреждениях сестринского ухода составляет 23%.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одного из развернутых исследований в ряде больниц показывают, что от пролежней страдают в среднем 9,2% больных стационаров.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Группы повышенного риска пролежней включают квадриплегических больных (60%) и больных с переломами бедра (66% случаев новых пролежней).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008_Dekubitus_RU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1568" y="1154242"/>
            <a:ext cx="3618743" cy="4590246"/>
          </a:xfrm>
          <a:prstGeom prst="rect">
            <a:avLst/>
          </a:prstGeom>
          <a:solidFill>
            <a:srgbClr val="002060"/>
          </a:solidFill>
          <a:ln>
            <a:solidFill>
              <a:srgbClr val="033F85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94872" y="574448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err="1"/>
              <a:t>Бергстром</a:t>
            </a:r>
            <a:r>
              <a:rPr lang="ru-RU" sz="1100" dirty="0"/>
              <a:t> Н.</a:t>
            </a:r>
            <a:br>
              <a:rPr lang="ru-RU" sz="1100" dirty="0"/>
            </a:br>
            <a:r>
              <a:rPr lang="ru-RU" sz="1100" b="1" dirty="0"/>
              <a:t>Пролежни у взрослых: прогноз и профилактика.</a:t>
            </a:r>
            <a:r>
              <a:rPr lang="en-US" sz="1100" dirty="0"/>
              <a:t> 1992. May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0300895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9DFB9D-A5C0-45C7-9F68-5E15AB3D7893}"/>
              </a:ext>
            </a:extLst>
          </p:cNvPr>
          <p:cNvSpPr/>
          <p:nvPr/>
        </p:nvSpPr>
        <p:spPr>
          <a:xfrm>
            <a:off x="5097293" y="97675"/>
            <a:ext cx="3725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tx2"/>
                </a:solidFill>
              </a:rPr>
              <a:t>Данные Европейской консультативной группы по пролежневым язвам (EPUAP)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9A3C8-3308-47CA-A953-58C18ED3E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21242" y="2528802"/>
            <a:ext cx="737863" cy="4839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FA8462-6DB9-4003-9E7A-4158F3D1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42508" y="2513539"/>
            <a:ext cx="737863" cy="4839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66EDCF-3101-4A88-8E21-411919B9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63774" y="2509364"/>
            <a:ext cx="737863" cy="4839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F33D07-164E-49A4-A1F4-B0FB7E75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769157" y="2494663"/>
            <a:ext cx="737863" cy="483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69B981-777E-4438-933E-2B53A90F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43422" y="2490620"/>
            <a:ext cx="737863" cy="4839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B9C25D-4690-494F-9884-59C81F56A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03323" y="2495092"/>
            <a:ext cx="737863" cy="4839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B61E19-C7C0-4F1E-88B5-2C997108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372165" y="2478536"/>
            <a:ext cx="737863" cy="4839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E02829-E8D2-4F32-9523-3CBEEEDF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351" y="2530344"/>
            <a:ext cx="737863" cy="4839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0DA8AA-862A-42EA-BAC4-1290477B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41007" y="2478535"/>
            <a:ext cx="737863" cy="48392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45C26A-6934-46D6-B0EB-6812AC65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1594" y="2513539"/>
            <a:ext cx="737863" cy="4839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D8606C-99AD-4887-B1BB-F0D1D1D04DCF}"/>
              </a:ext>
            </a:extLst>
          </p:cNvPr>
          <p:cNvSpPr txBox="1"/>
          <p:nvPr/>
        </p:nvSpPr>
        <p:spPr>
          <a:xfrm>
            <a:off x="461448" y="1461769"/>
            <a:ext cx="6082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</a:rPr>
              <a:t>Стоимость лечения 10 пролежневых язв 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1DE49-6784-45FF-A81C-606EFB6A9590}"/>
              </a:ext>
            </a:extLst>
          </p:cNvPr>
          <p:cNvSpPr txBox="1"/>
          <p:nvPr/>
        </p:nvSpPr>
        <p:spPr>
          <a:xfrm flipH="1">
            <a:off x="610525" y="3091243"/>
            <a:ext cx="8197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_______________________________________________________________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903A15-4152-4C74-9B34-1C5CA510A014}"/>
              </a:ext>
            </a:extLst>
          </p:cNvPr>
          <p:cNvSpPr txBox="1"/>
          <p:nvPr/>
        </p:nvSpPr>
        <p:spPr>
          <a:xfrm>
            <a:off x="4319081" y="321985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4207E2-5E5E-4406-9FB6-DAADDB0FDC79}"/>
              </a:ext>
            </a:extLst>
          </p:cNvPr>
          <p:cNvSpPr txBox="1"/>
          <p:nvPr/>
        </p:nvSpPr>
        <p:spPr>
          <a:xfrm>
            <a:off x="610525" y="3732153"/>
            <a:ext cx="7402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Установке</a:t>
            </a:r>
          </a:p>
          <a:p>
            <a:r>
              <a:rPr lang="ru-RU" sz="2000" b="1" dirty="0"/>
              <a:t> - 9 водителей  ритма +</a:t>
            </a:r>
          </a:p>
          <a:p>
            <a:r>
              <a:rPr lang="ru-RU" sz="2000" b="1" dirty="0"/>
              <a:t> - 5 эндопротезов коленного сустава +</a:t>
            </a:r>
          </a:p>
          <a:p>
            <a:r>
              <a:rPr lang="ru-RU" sz="2000" b="1" dirty="0"/>
              <a:t> - 6 эндопротезов бедренного сустава</a:t>
            </a:r>
          </a:p>
          <a:p>
            <a:endParaRPr lang="ru-RU" sz="2000" b="1" dirty="0"/>
          </a:p>
          <a:p>
            <a:r>
              <a:rPr lang="ru-RU" sz="2000" b="1" dirty="0"/>
              <a:t>Или      </a:t>
            </a:r>
          </a:p>
          <a:p>
            <a:r>
              <a:rPr lang="ru-RU" sz="2000" b="1" dirty="0"/>
              <a:t>  - 5 операциям шунтирования на сердце</a:t>
            </a: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11040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6570" y="369888"/>
            <a:ext cx="7707768" cy="1143000"/>
          </a:xfrm>
        </p:spPr>
        <p:txBody>
          <a:bodyPr>
            <a:normAutofit/>
          </a:bodyPr>
          <a:lstStyle/>
          <a:p>
            <a:r>
              <a:rPr lang="ru-RU" dirty="0"/>
              <a:t>Общая цель ухода:  предотвращение пролежней у пациентов высокого риска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26570" y="1439863"/>
            <a:ext cx="7707767" cy="502126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Выявление больных с высокой вероятностью развития пролежней, нуждающихся в профилактических мероприятиях, и определение конкретных факторов, повышающих опасность развития пролежней у таких больных;</a:t>
            </a:r>
          </a:p>
          <a:p>
            <a:r>
              <a:rPr lang="ru-RU" sz="2400" dirty="0"/>
              <a:t>поддержание и повышение толерантности ткани к давлению для предотвращения механических повреждений; </a:t>
            </a:r>
          </a:p>
          <a:p>
            <a:r>
              <a:rPr lang="ru-RU" sz="2400" dirty="0"/>
              <a:t>защита больных от влияния потенциально вредных внешних механических воздействий (давление, трение и разрыв);</a:t>
            </a:r>
          </a:p>
          <a:p>
            <a:r>
              <a:rPr lang="ru-RU" sz="2400" dirty="0"/>
              <a:t>снижение частоты новых случаев пролежней через образовательные программы.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045403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://www.mundofloresta.com/elbarrio/imagenes/libro_vecinos_ver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26961">
            <a:off x="582461" y="656617"/>
            <a:ext cx="2517562" cy="4159692"/>
          </a:xfrm>
          <a:prstGeom prst="rect">
            <a:avLst/>
          </a:prstGeom>
          <a:noFill/>
        </p:spPr>
      </p:pic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3013023" y="451477"/>
            <a:ext cx="527653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НАЦИОНАЛЬНЫЙ СТАНДАРТ РОССИЙСКОЙ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ФЕДЕРАЦИИ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ГОСТ Р 56819 – 2015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НАДЛЕЖАЩАЯ КЛИНИЧЕСКАЯ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ПРАКТИКА.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ИНФОЛОГИЧЕСКАЯ МОДЕЛЬ.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ПРОФИЛАКТИКА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ПРОЛЕЖНЕЙ.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914" y="5587210"/>
            <a:ext cx="8405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Документ вступил в действие  с 01.11.2017. Сведения о регистрации</a:t>
            </a:r>
          </a:p>
          <a:p>
            <a:r>
              <a:rPr lang="ru-RU" i="1" dirty="0"/>
              <a:t> 2089-ст от 30.11.2015 (официальный сайт ФГУП "</a:t>
            </a:r>
            <a:r>
              <a:rPr lang="ru-RU" i="1" dirty="0" err="1"/>
              <a:t>Стандартинформ</a:t>
            </a:r>
            <a:r>
              <a:rPr lang="ru-RU" i="1" dirty="0"/>
              <a:t>")</a:t>
            </a:r>
          </a:p>
        </p:txBody>
      </p:sp>
    </p:spTree>
    <p:extLst>
      <p:ext uri="{BB962C8B-B14F-4D97-AF65-F5344CB8AC3E}">
        <p14:creationId xmlns:p14="http://schemas.microsoft.com/office/powerpoint/2010/main" val="2683901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9129" y="336550"/>
            <a:ext cx="8042275" cy="911225"/>
          </a:xfrm>
          <a:solidFill>
            <a:schemeClr val="bg1"/>
          </a:solidFill>
        </p:spPr>
        <p:txBody>
          <a:bodyPr>
            <a:noAutofit/>
          </a:bodyPr>
          <a:lstStyle/>
          <a:p>
            <a:pPr eaLnBrk="1" hangingPunct="1"/>
            <a:r>
              <a:rPr lang="ru-RU" sz="3200" b="1" dirty="0">
                <a:solidFill>
                  <a:srgbClr val="33186E"/>
                </a:solidFill>
                <a:latin typeface="Times New Roman" charset="0"/>
                <a:cs typeface="Times New Roman" charset="0"/>
              </a:rPr>
              <a:t>Общие подходы (принципы) профилактики пролежней: </a:t>
            </a:r>
            <a:endParaRPr lang="ru-RU" sz="2400" dirty="0">
              <a:solidFill>
                <a:srgbClr val="33186E"/>
              </a:solidFill>
              <a:latin typeface="Calibri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4650" y="1397000"/>
            <a:ext cx="8526754" cy="48736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0"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 каждого больного должна быть оценена степень риска развития пролежней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0"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профилактические мероприятия следует проводить у всех больных в объеме, соответственно группам риска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0"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проводить профилактику следует до тех пор, пока существует риск развития пролежней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kumimoji="0" lang="ru-RU" sz="2800" b="1" dirty="0">
              <a:solidFill>
                <a:srgbClr val="C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kumimoji="0"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протоколе есть: карта сестринского наблюдения (оценка риска, определение стадии пролежней,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алгоритмы </a:t>
            </a:r>
            <a:r>
              <a:rPr kumimoji="0"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ухода, лист регистрации, перечень отрицательных технологий и т.д.)</a:t>
            </a:r>
            <a:r>
              <a:rPr kumimoji="0"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4443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EF3FD-DCC8-455C-AAAE-8E85783E47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Новая парадигма здравоохранения: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Непрерывное улучшение качества</a:t>
            </a:r>
            <a:br>
              <a:rPr lang="ru-RU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5656F-04C2-4295-81C8-1C4EDD52D9B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hlinkClick r:id="" action="ppaction://noaction"/>
              </a:rPr>
              <a:t>Федеральный закон от 21.11.2011 N 323-ФЗ (ред. от 03.08.2018)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hlinkClick r:id="" action="ppaction://noaction"/>
              </a:rPr>
              <a:t>"Об основах охраны здоровья граждан в Российской Федерации"</a:t>
            </a:r>
            <a:endParaRPr lang="ru-RU" dirty="0"/>
          </a:p>
          <a:p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4D4C5E5-643E-4266-9DFF-AFC0AB1AF25A}"/>
              </a:ext>
            </a:extLst>
          </p:cNvPr>
          <p:cNvSpPr/>
          <p:nvPr/>
        </p:nvSpPr>
        <p:spPr>
          <a:xfrm>
            <a:off x="4223605" y="2237754"/>
            <a:ext cx="3427549" cy="2940737"/>
          </a:xfrm>
          <a:prstGeom prst="roundRect">
            <a:avLst/>
          </a:prstGeom>
          <a:noFill/>
          <a:ln>
            <a:solidFill>
              <a:srgbClr val="6E55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D51B588-0F94-40E3-823C-F055489BE824}"/>
              </a:ext>
            </a:extLst>
          </p:cNvPr>
          <p:cNvSpPr/>
          <p:nvPr/>
        </p:nvSpPr>
        <p:spPr>
          <a:xfrm>
            <a:off x="401113" y="2237755"/>
            <a:ext cx="3256487" cy="2940736"/>
          </a:xfrm>
          <a:prstGeom prst="roundRect">
            <a:avLst/>
          </a:prstGeom>
          <a:noFill/>
          <a:ln>
            <a:solidFill>
              <a:srgbClr val="6E55B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62D926-142E-4828-9A7D-FDACBE374634}"/>
              </a:ext>
            </a:extLst>
          </p:cNvPr>
          <p:cNvSpPr/>
          <p:nvPr/>
        </p:nvSpPr>
        <p:spPr>
          <a:xfrm>
            <a:off x="4348066" y="2391756"/>
            <a:ext cx="32505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Статья 90.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Органами, организациями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государственной, муниципальной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частной систем здравоохранения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</a:p>
          <a:p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контроль качества и безопасности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медицинской деятельности в порядке, </a:t>
            </a:r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установленном руководителями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указанных органов, </a:t>
            </a:r>
          </a:p>
          <a:p>
            <a:r>
              <a:rPr lang="ru-RU" sz="1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ED44EB-51C3-4E7E-BA6D-749F27D329C4}"/>
              </a:ext>
            </a:extLst>
          </p:cNvPr>
          <p:cNvSpPr txBox="1"/>
          <p:nvPr/>
        </p:nvSpPr>
        <p:spPr>
          <a:xfrm>
            <a:off x="401113" y="2497112"/>
            <a:ext cx="31071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медицинской помощи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характеристик,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отражающих своевременность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оказания медицинской помощи, правильность выбранного методов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профилактики, диагностики,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лечения и реабилитации при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оказании медицинской помощи,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степень достижения запланированного результата.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D06BE0-F1AA-47AF-ADF0-47E672566BA4}"/>
              </a:ext>
            </a:extLst>
          </p:cNvPr>
          <p:cNvSpPr/>
          <p:nvPr/>
        </p:nvSpPr>
        <p:spPr>
          <a:xfrm>
            <a:off x="283131" y="5334692"/>
            <a:ext cx="8585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</a:t>
            </a:r>
            <a:r>
              <a:rPr lang="ru-RU" sz="1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контроль </a:t>
            </a:r>
            <a:r>
              <a:rPr lang="ru-RU" sz="1400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такой </a:t>
            </a:r>
            <a:r>
              <a:rPr lang="ru-RU" sz="1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</a:t>
            </a:r>
            <a:r>
              <a:rPr lang="ru-RU" sz="1400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</a:t>
            </a:r>
            <a:r>
              <a:rPr lang="ru-RU" sz="1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</a:t>
            </a:r>
            <a:r>
              <a:rPr lang="ru-RU" sz="1400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силами </a:t>
            </a:r>
            <a:r>
              <a:rPr lang="ru-RU" sz="1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самой медицинской организации</a:t>
            </a:r>
            <a:endParaRPr lang="ru-RU" sz="1400" dirty="0">
              <a:solidFill>
                <a:srgbClr val="3229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60EAA01-0C29-4D57-BCAC-181BDBB2AA03}"/>
              </a:ext>
            </a:extLst>
          </p:cNvPr>
          <p:cNvSpPr/>
          <p:nvPr/>
        </p:nvSpPr>
        <p:spPr>
          <a:xfrm>
            <a:off x="186612" y="5976245"/>
            <a:ext cx="7847045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медицинская организация обязана иметь внутренний документ </a:t>
            </a:r>
          </a:p>
          <a:p>
            <a:pPr algn="ctr"/>
            <a:r>
              <a:rPr lang="ru-RU" sz="1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 внутреннем контроле качества и безопасности медицинской деятельности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A719F-CA3E-4D28-AD9E-A33958004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577" y="97618"/>
            <a:ext cx="951154" cy="12730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409953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133" y="48479"/>
            <a:ext cx="8584605" cy="906324"/>
          </a:xfrm>
        </p:spPr>
        <p:txBody>
          <a:bodyPr>
            <a:normAutofit fontScale="90000"/>
          </a:bodyPr>
          <a:lstStyle/>
          <a:p>
            <a:r>
              <a:rPr lang="ru-RU" dirty="0"/>
              <a:t>Алгоритм гигиенического ухода за пациентом</a:t>
            </a:r>
            <a:r>
              <a:rPr lang="en-US" dirty="0"/>
              <a:t>. </a:t>
            </a:r>
            <a:r>
              <a:rPr lang="ru-RU" dirty="0"/>
              <a:t>Рекомендованный </a:t>
            </a:r>
            <a:r>
              <a:rPr lang="ru-RU" dirty="0">
                <a:latin typeface="Arial" pitchFamily="34" charset="0"/>
                <a:cs typeface="Arial" pitchFamily="34" charset="0"/>
              </a:rPr>
              <a:t>ГОСТ Р </a:t>
            </a:r>
            <a:r>
              <a:rPr lang="ru-RU" dirty="0"/>
              <a:t>56819 – 2015 режим ухода за кожей у малоподвижных пациентов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04280" y="1275656"/>
            <a:ext cx="9027268" cy="4680000"/>
          </a:xfrm>
        </p:spPr>
        <p:txBody>
          <a:bodyPr>
            <a:noAutofit/>
          </a:bodyPr>
          <a:lstStyle/>
          <a:p>
            <a:r>
              <a:rPr lang="ru-RU" sz="1800" b="1" dirty="0"/>
              <a:t>Проводится каждые 2 ч. </a:t>
            </a:r>
            <a:r>
              <a:rPr lang="ru-RU" sz="1800" dirty="0"/>
              <a:t>с целью предотвращения развития пролежней, профилактики инфекционных осложнений. Не следует допускать чрезмерного увлажнения или сухости кожи: при чрезмерном увлажнении – подсушивать, используя присыпки без талька, при сухости – увлажнять кремом, </a:t>
            </a:r>
            <a:r>
              <a:rPr lang="ru-RU" sz="1800" b="1" dirty="0"/>
              <a:t>применяя для этого различные профессиональные (косметические) средства, медицинские изделия с увлажняющими и защитными свойствами для ухода за кожей </a:t>
            </a:r>
            <a:r>
              <a:rPr lang="ru-RU" sz="1800" dirty="0"/>
              <a:t>(убедительность доказательства С) (приложение Д). Мытье кожи проводить без трения и кускового мыла, </a:t>
            </a:r>
            <a:r>
              <a:rPr lang="ru-RU" sz="1800" b="1" dirty="0"/>
              <a:t>используя для этого профессиональные (косметические) средства, медицинские изделия для ухода за кожей, например, моющий лосьон, пена и др. </a:t>
            </a:r>
            <a:r>
              <a:rPr lang="ru-RU" sz="1800" dirty="0"/>
              <a:t>Тщательно высушивать кожу после мытья промокающими движениями, уделяя особое внимание кожным складкам и проблемным зонам (убедительность доказательства С). </a:t>
            </a:r>
          </a:p>
          <a:p>
            <a:r>
              <a:rPr lang="ru-RU" sz="1800" dirty="0"/>
              <a:t>В случае проведения массажа не подвергать участки зон риска трению. Массаж всего тела, в т. ч. около участков риска (в радиусе не менее 5 см от костного выступа) </a:t>
            </a:r>
            <a:r>
              <a:rPr lang="ru-RU" sz="1800" b="1" dirty="0"/>
              <a:t>проводить после обильного нанесения питательного (увлажняющего) крема на кожу </a:t>
            </a:r>
            <a:r>
              <a:rPr lang="ru-RU" sz="1800" dirty="0"/>
              <a:t>(убедительность доказательства В).</a:t>
            </a:r>
          </a:p>
          <a:p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1823" y="0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12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131" y="91488"/>
            <a:ext cx="8584605" cy="906324"/>
          </a:xfrm>
        </p:spPr>
        <p:txBody>
          <a:bodyPr>
            <a:normAutofit fontScale="90000"/>
          </a:bodyPr>
          <a:lstStyle/>
          <a:p>
            <a:r>
              <a:rPr lang="ru-RU" dirty="0"/>
              <a:t>Алгоритмы ухода за пациентом. Уход за промежностью и наружными половыми органами тяжелобольного по </a:t>
            </a:r>
            <a:r>
              <a:rPr lang="ru-RU" dirty="0">
                <a:latin typeface="Arial" pitchFamily="34" charset="0"/>
                <a:cs typeface="Arial" pitchFamily="34" charset="0"/>
              </a:rPr>
              <a:t>ГОСТ Р </a:t>
            </a:r>
            <a:r>
              <a:rPr lang="ru-RU" dirty="0"/>
              <a:t>56819 – 2015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283131" y="787842"/>
            <a:ext cx="8676043" cy="515130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800" dirty="0"/>
          </a:p>
          <a:p>
            <a:r>
              <a:rPr lang="ru-RU" sz="1600" dirty="0"/>
              <a:t>Проводится ежедневно, по мере загрязнения, регулярно, но не менее двух раз в день, даже в отсутствие видимого загрязнения. Проводится с целью предотвращения развития пролежней, контактного дерматита ассоциированного с недержанием мочи и кала. Для гигиенического ухода за промежностью и наружными половыми органами тяжелобольных следует </a:t>
            </a:r>
            <a:r>
              <a:rPr lang="ru-RU" sz="1600" b="1" dirty="0"/>
              <a:t>применять профессиональные (косметические) средства, медицинские изделия для ухода за кожей, например, моющий лосьон, пена и др</a:t>
            </a:r>
            <a:r>
              <a:rPr lang="ru-RU" sz="1600" dirty="0"/>
              <a:t>. (приложение Д).  Тщательно высушивать кожу после мытья промокающими движениями не используя изделия из махровой ткани, уделяя особое внимание кожным складкам и проблемным зонам (убедительность доказательства С).</a:t>
            </a:r>
          </a:p>
          <a:p>
            <a:r>
              <a:rPr lang="ru-RU" sz="1600" b="1" dirty="0"/>
              <a:t>Использовать абсорбирующие белье (впитывающие простыни (пеленки), подгузники, впитывающие трусы, урологические прокладки и вкладыши и др.), препятствующие увлажнению кожи, уменьшающие ее инфицированность при недержании мочи и кала</a:t>
            </a:r>
            <a:r>
              <a:rPr lang="ru-RU" sz="1600" dirty="0"/>
              <a:t>. Выбор абсорбирующего белья проводится в соответствии с ГОСТ Р 55370. Выбор подгузника является строго индивидуальным, зависит от тяжести состояния больного и степени недержания мочи, возраста, массы тела, телосложения, степени активности. Необходимо учитывать типоразмеры и степень впитывающей способности [8]. Уход за промежностью и наружными половыми органами тяжелобольного выполняется в соответствии с  ГОСТ Р 52623.3.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59108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Рекомендуемый план ухода при риске развития пролежней по </a:t>
            </a:r>
            <a:r>
              <a:rPr lang="ru-RU" dirty="0">
                <a:latin typeface="Arial" pitchFamily="34" charset="0"/>
                <a:cs typeface="Arial" pitchFamily="34" charset="0"/>
              </a:rPr>
              <a:t>ГОСТ Р </a:t>
            </a:r>
            <a:r>
              <a:rPr lang="ru-RU" dirty="0"/>
              <a:t>56819 – 2015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/>
          </p:nvPr>
        </p:nvSpPr>
        <p:spPr>
          <a:xfrm>
            <a:off x="583661" y="1301315"/>
            <a:ext cx="8112868" cy="4680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200" dirty="0"/>
              <a:t>При недержании: </a:t>
            </a:r>
          </a:p>
          <a:p>
            <a:pPr lvl="0">
              <a:buNone/>
            </a:pPr>
            <a:r>
              <a:rPr lang="ru-RU" sz="2200" dirty="0"/>
              <a:t>мочи –  смена подгузников каждые 6 ч;</a:t>
            </a:r>
          </a:p>
          <a:p>
            <a:pPr lvl="0">
              <a:buNone/>
            </a:pPr>
            <a:r>
              <a:rPr lang="ru-RU" sz="2200" dirty="0"/>
              <a:t>кала – смена подгузников немедленно после дефекации с последующей бережной  гигиенической процедурой; </a:t>
            </a:r>
          </a:p>
          <a:p>
            <a:pPr lvl="0">
              <a:buNone/>
            </a:pPr>
            <a:r>
              <a:rPr lang="ru-RU" sz="2200" dirty="0"/>
              <a:t>защита кожи промежности, например специальными защитными пленками и кремами, пропитанными очищающими, увлажняющими и защищающими средствами салфетки</a:t>
            </a:r>
          </a:p>
          <a:p>
            <a:pPr>
              <a:buNone/>
            </a:pPr>
            <a:r>
              <a:rPr lang="ru-RU" sz="2200" dirty="0"/>
              <a:t> </a:t>
            </a:r>
          </a:p>
          <a:p>
            <a:pPr>
              <a:lnSpc>
                <a:spcPct val="120000"/>
              </a:lnSpc>
              <a:buNone/>
            </a:pPr>
            <a:r>
              <a:rPr lang="ru-RU" sz="2200" dirty="0"/>
              <a:t>	</a:t>
            </a:r>
            <a:r>
              <a:rPr lang="ru-RU" sz="2200" b="1" u="sng" dirty="0"/>
              <a:t>Рекомендуемый режим использования абсорбентов:</a:t>
            </a:r>
            <a:r>
              <a:rPr lang="ru-RU" sz="2200" b="1" dirty="0"/>
              <a:t>                   </a:t>
            </a:r>
            <a:r>
              <a:rPr lang="ru-RU" sz="2200" dirty="0"/>
              <a:t>3 подгузника в течение дня и 1 подгузник на ночь с последующей бережной гигиенической процедурой, которая проводится при помощи профессиональных (косметических) средств, медицинских изделий по уходу за кожей.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825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9144000" cy="568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38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283131" y="394990"/>
            <a:ext cx="8584605" cy="421439"/>
          </a:xfrm>
          <a:noFill/>
        </p:spPr>
        <p:txBody>
          <a:bodyPr/>
          <a:lstStyle/>
          <a:p>
            <a:pPr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</a:p>
        </p:txBody>
      </p:sp>
      <p:sp>
        <p:nvSpPr>
          <p:cNvPr id="25603" name="Подзаголовок 2"/>
          <p:cNvSpPr txBox="1">
            <a:spLocks/>
          </p:cNvSpPr>
          <p:nvPr/>
        </p:nvSpPr>
        <p:spPr bwMode="auto">
          <a:xfrm>
            <a:off x="163286" y="1070999"/>
            <a:ext cx="8980714" cy="541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ru-RU" sz="2000" b="1" dirty="0">
                <a:latin typeface="Times New Roman" charset="0"/>
                <a:cs typeface="Times New Roman" charset="0"/>
              </a:rPr>
              <a:t>Приказ Министерства труда и социальной защиты РФ №214н от 24 мая 2013 г. «Об утверждении классификации технических средств реабилитации (изделий) в рамках федерального перечня реабилитационных мероприятий, технических средств реабилитации и услуг, предоставляемых инвалиду, утверждённого распоряжением Правительства РФ от 30.12.2005 №2347-Р»</a:t>
            </a:r>
          </a:p>
          <a:p>
            <a:pPr eaLnBrk="1" hangingPunct="1">
              <a:spcBef>
                <a:spcPct val="20000"/>
              </a:spcBef>
            </a:pPr>
            <a:r>
              <a:rPr lang="ru-RU" sz="2000" dirty="0">
                <a:latin typeface="Times New Roman" charset="0"/>
                <a:cs typeface="Times New Roman" charset="0"/>
              </a:rPr>
              <a:t>9. …</a:t>
            </a:r>
          </a:p>
          <a:p>
            <a:pPr eaLnBrk="1" hangingPunct="1">
              <a:spcBef>
                <a:spcPct val="20000"/>
              </a:spcBef>
            </a:pPr>
            <a:r>
              <a:rPr lang="ru-RU" sz="2400" dirty="0">
                <a:latin typeface="Times New Roman" charset="0"/>
                <a:cs typeface="Times New Roman" charset="0"/>
              </a:rPr>
              <a:t>10. Противопролежневые матрацы и подушки (10-01, </a:t>
            </a:r>
          </a:p>
          <a:p>
            <a:pPr eaLnBrk="1" hangingPunct="1">
              <a:spcBef>
                <a:spcPct val="20000"/>
              </a:spcBef>
            </a:pPr>
            <a:r>
              <a:rPr lang="ru-RU" sz="2400" dirty="0">
                <a:latin typeface="Times New Roman" charset="0"/>
                <a:cs typeface="Times New Roman" charset="0"/>
              </a:rPr>
              <a:t>        10-02, 10-03…10-06)</a:t>
            </a:r>
          </a:p>
          <a:p>
            <a:pPr eaLnBrk="1" hangingPunct="1">
              <a:spcBef>
                <a:spcPct val="20000"/>
              </a:spcBef>
            </a:pPr>
            <a:r>
              <a:rPr lang="ru-RU" sz="2400" dirty="0">
                <a:latin typeface="Times New Roman" charset="0"/>
                <a:cs typeface="Times New Roman" charset="0"/>
              </a:rPr>
              <a:t>22. Абсорбирующее белье, подгузники (22-01, 22-02, </a:t>
            </a:r>
          </a:p>
          <a:p>
            <a:pPr eaLnBrk="1" hangingPunct="1">
              <a:spcBef>
                <a:spcPct val="20000"/>
              </a:spcBef>
            </a:pPr>
            <a:r>
              <a:rPr lang="ru-RU" sz="2400" dirty="0">
                <a:latin typeface="Times New Roman" charset="0"/>
                <a:cs typeface="Times New Roman" charset="0"/>
              </a:rPr>
              <a:t>        22-03…22-37)</a:t>
            </a:r>
          </a:p>
          <a:p>
            <a:pPr algn="just" eaLnBrk="1" hangingPunct="1">
              <a:spcBef>
                <a:spcPct val="20000"/>
              </a:spcBef>
            </a:pPr>
            <a:endParaRPr lang="ru-RU" sz="2800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7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>
          <a:xfrm>
            <a:off x="489857" y="77128"/>
            <a:ext cx="8584605" cy="9063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МИНИСТЕРСТВО труда и социальной защиты 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РОССИЙСКОЙ ФЕДЕРАЦИИ    ПРИКАЗ №214н от 24 мая 2013 </a:t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«Об утверждении классификации технических средств реабилитации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изделий) в рамках федерального перечня реабилитационных мероприятий, технических средств реабилитации и услуг, предоставляемых инвалиду, утверждённого распоряжением Правительства РФ от 30.12.2005 №2347-Р»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41512" y="1915885"/>
          <a:ext cx="8932949" cy="4724076"/>
        </p:xfrm>
        <a:graphic>
          <a:graphicData uri="http://schemas.openxmlformats.org/drawingml/2006/table">
            <a:tbl>
              <a:tblPr/>
              <a:tblGrid>
                <a:gridCol w="1395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1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08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31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Пункт раздела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Номер вида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Вид технического средства реабилитации (изделия)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Наименование технического средства реабилитации (изделия), самостоятельно приобретенного инвалидом (ветераном) за собственный счет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3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22. Абсорбирующее белье, подгузники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22-01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Впитывающие простыни (пеленки) размером не менее 40 х 60 см (впитываемостью от 400 до 500 мл)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Впитывающие простыни размером не менее 40 х 60 см (впитываемостью от 400 до 500 мл); впитывающие пеленки размером не менее 40 х 60 см (впитываемостью от 400 до 500 мл); впитывающие простыни (пеленки) размером не менее 40 х 60 см (впитываемостью от 400 до 500 мл)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22-08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Подгузники для взрослых размер </a:t>
                      </a:r>
                      <a:r>
                        <a:rPr kumimoji="0" lang="ja-JP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“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XS</a:t>
                      </a:r>
                      <a:r>
                        <a:rPr kumimoji="0" lang="ja-JP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”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 (объем талии не менее 40 - 60 см), впитываемостью не менее 1800 мл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Подгузники для взрослых, впитываемостью не менее 1800 мл; урологический впитывающий вкладыш (для мужчин и женщин); прокладки урологические (для мужчин и женщин)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4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22-35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Подгузники для детей весом от 7 до 18 кг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Times New Roman" charset="0"/>
                        </a:rPr>
                        <a:t>Подгузники для детей весом от 7 до 18 кг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10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665514" y="272143"/>
            <a:ext cx="5998029" cy="1156594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</a:t>
            </a:r>
          </a:p>
        </p:txBody>
      </p:sp>
      <p:sp>
        <p:nvSpPr>
          <p:cNvPr id="22531" name="Подзаголовок 2"/>
          <p:cNvSpPr txBox="1">
            <a:spLocks/>
          </p:cNvSpPr>
          <p:nvPr/>
        </p:nvSpPr>
        <p:spPr bwMode="auto">
          <a:xfrm>
            <a:off x="92528" y="1034824"/>
            <a:ext cx="91440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6" rIns="91430" bIns="4571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0"/>
              <a:buChar char="Ø"/>
            </a:pPr>
            <a:r>
              <a:rPr lang="ru-RU" sz="3200" b="1" dirty="0">
                <a:latin typeface="Times New Roman" charset="0"/>
                <a:cs typeface="Times New Roman" charset="0"/>
              </a:rPr>
              <a:t>Приказ Министерства здравоохранения и социального развития РФ №1666н от 27.12.2011 «Об утверждении сроков пользования техническими средствами реабилитации, протезными и протезно-ортопедическими изделиями до их замены» </a:t>
            </a:r>
          </a:p>
          <a:p>
            <a:pPr algn="just" eaLnBrk="1" hangingPunct="1">
              <a:spcBef>
                <a:spcPct val="20000"/>
              </a:spcBef>
            </a:pPr>
            <a:endParaRPr lang="ru-RU" sz="4000" b="1" dirty="0">
              <a:latin typeface="Times New Roman" charset="0"/>
              <a:cs typeface="Times New Roman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ru-RU" sz="4000" b="1" dirty="0"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589396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sz="1600" b="1" dirty="0">
                <a:latin typeface="+mn-lt"/>
                <a:cs typeface="Times New Roman" pitchFamily="18" charset="0"/>
              </a:rPr>
              <a:t>МИНИСТЕРСТВО ЗДРАВООХРАНЕНИЯ И СОЦИАЛЬНОГО РАЗВИТИЯ</a:t>
            </a:r>
            <a:br>
              <a:rPr lang="ru-RU" sz="1600" b="1" dirty="0">
                <a:latin typeface="+mn-lt"/>
                <a:cs typeface="Times New Roman" pitchFamily="18" charset="0"/>
              </a:rPr>
            </a:br>
            <a:r>
              <a:rPr lang="ru-RU" sz="1600" b="1" dirty="0">
                <a:latin typeface="+mn-lt"/>
                <a:cs typeface="Times New Roman" pitchFamily="18" charset="0"/>
              </a:rPr>
              <a:t>РОССИЙСКОЙ ФЕДЕРАЦИИ ПРИКАЗ  №1666н от 27.12.2011  «ОБ УТВЕРЖДЕНИИ СРОКОВ ПОЛЬЗОВАНИЯ ТЕХНИЧЕСКИМИ СРЕДСТВАМИ РЕАБИЛИТАЦИИ,</a:t>
            </a:r>
            <a:br>
              <a:rPr lang="ru-RU" sz="1600" b="1" dirty="0">
                <a:latin typeface="+mn-lt"/>
                <a:cs typeface="Times New Roman" pitchFamily="18" charset="0"/>
              </a:rPr>
            </a:br>
            <a:r>
              <a:rPr lang="ru-RU" sz="1600" b="1" dirty="0">
                <a:latin typeface="+mn-lt"/>
                <a:cs typeface="Times New Roman" pitchFamily="18" charset="0"/>
              </a:rPr>
              <a:t>ПРОТЕЗАМИ И ПРОТЕЗНО-ОРТОПЕДИЧЕСКИМИ ИЗДЕЛИЯМИ ДО ИХ ЗАМЕНЫ»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57218" y="2209800"/>
          <a:ext cx="8572500" cy="3868802"/>
        </p:xfrm>
        <a:graphic>
          <a:graphicData uri="http://schemas.openxmlformats.org/drawingml/2006/table">
            <a:tbl>
              <a:tblPr/>
              <a:tblGrid>
                <a:gridCol w="52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3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2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5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N </a:t>
                      </a:r>
                      <a:b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п/п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Наименование технических средств     </a:t>
                      </a:r>
                      <a:b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реабилитации, протезов и протезно-    </a:t>
                      </a:r>
                      <a:b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ортопедических изделий &lt;*&gt;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Срок пользования </a:t>
                      </a:r>
                      <a:b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</a:b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&lt;**&gt;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9.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Противопролежневые матрацы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3 года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10.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Противопролежневые подушки (сидения для кресел-колясок)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3 года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23.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Абсорбирующее белье, подгузники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Суммарное количество видов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абсорбирующего белья и  подгузников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Arial" charset="0"/>
                          <a:cs typeface="Times New Roman" charset="0"/>
                        </a:rPr>
                        <a:t> - до 90 шт. на 1 месяц (при синдроме полиурии - по индивидуальным медицинским показаниям до 150 шт. на 1 месяц)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918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442914" y="312738"/>
            <a:ext cx="82663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ru-RU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тратификация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факторов риска возникновения</a:t>
            </a:r>
          </a:p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пролежней</a:t>
            </a:r>
          </a:p>
          <a:p>
            <a:pPr algn="ctr">
              <a:defRPr/>
            </a:pPr>
            <a:endParaRPr lang="ru-RU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gray">
          <a:xfrm>
            <a:off x="374650" y="1133475"/>
            <a:ext cx="857408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1600" kern="0" dirty="0">
                <a:latin typeface="+mn-lt"/>
              </a:rPr>
              <a:t>  </a:t>
            </a:r>
            <a:r>
              <a:rPr lang="ru-RU" sz="2000" kern="0" dirty="0">
                <a:latin typeface="+mn-lt"/>
              </a:rPr>
              <a:t>Наиболее важным в профилактике образования пролежней являются выявление риска развития этого осложнения и правильный уход за пациентами с высоким и средним риском образования пролежней.</a:t>
            </a:r>
            <a:endParaRPr lang="en-US" sz="2000" kern="0" dirty="0">
              <a:latin typeface="+mn-lt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  <a:defRPr/>
            </a:pPr>
            <a:endParaRPr lang="ru-RU" sz="2000" kern="0" dirty="0"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sz="2000" kern="0" dirty="0">
                <a:latin typeface="+mn-lt"/>
              </a:rPr>
              <a:t> С целью стратификации риска образования пролежней предложено много оценочных шкал</a:t>
            </a:r>
            <a:r>
              <a:rPr lang="en-US" sz="2000" kern="0" dirty="0">
                <a:solidFill>
                  <a:srgbClr val="727274"/>
                </a:solidFill>
                <a:latin typeface="+mn-lt"/>
              </a:rPr>
              <a:t>:</a:t>
            </a:r>
            <a:endParaRPr lang="ru-RU" sz="2000" kern="0" dirty="0">
              <a:solidFill>
                <a:srgbClr val="727274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727274"/>
                </a:solidFill>
                <a:latin typeface="+mn-lt"/>
              </a:rPr>
              <a:t>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000066"/>
                </a:solidFill>
                <a:latin typeface="+mn-lt"/>
              </a:rPr>
              <a:t>   </a:t>
            </a:r>
            <a:r>
              <a:rPr lang="ru-RU" sz="2000" kern="0" dirty="0">
                <a:solidFill>
                  <a:srgbClr val="CC0000"/>
                </a:solidFill>
                <a:latin typeface="+mn-lt"/>
              </a:rPr>
              <a:t>шкала </a:t>
            </a:r>
            <a:r>
              <a:rPr lang="ru-RU" sz="2000" kern="0" dirty="0" err="1">
                <a:solidFill>
                  <a:srgbClr val="CC0000"/>
                </a:solidFill>
                <a:latin typeface="+mn-lt"/>
              </a:rPr>
              <a:t>Norton</a:t>
            </a:r>
            <a:r>
              <a:rPr lang="ru-RU" sz="2000" kern="0" dirty="0">
                <a:solidFill>
                  <a:srgbClr val="CC0000"/>
                </a:solidFill>
                <a:latin typeface="+mn-lt"/>
              </a:rPr>
              <a:t> (1962);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CC0000"/>
                </a:solidFill>
                <a:latin typeface="+mn-lt"/>
              </a:rPr>
              <a:t>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CC0000"/>
                </a:solidFill>
                <a:latin typeface="+mn-lt"/>
              </a:rPr>
              <a:t>   шкала </a:t>
            </a:r>
            <a:r>
              <a:rPr lang="ru-RU" sz="2000" kern="0" dirty="0" err="1">
                <a:solidFill>
                  <a:srgbClr val="CC0000"/>
                </a:solidFill>
                <a:latin typeface="+mn-lt"/>
              </a:rPr>
              <a:t>Waterlow</a:t>
            </a:r>
            <a:r>
              <a:rPr lang="ru-RU" sz="2000" kern="0" dirty="0">
                <a:solidFill>
                  <a:srgbClr val="CC0000"/>
                </a:solidFill>
                <a:latin typeface="+mn-lt"/>
              </a:rPr>
              <a:t> (1985);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CC0000"/>
                </a:solidFill>
              </a:rPr>
              <a:t>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/>
              <a:t>    </a:t>
            </a:r>
            <a:r>
              <a:rPr lang="ru-RU" sz="2000" kern="0" dirty="0">
                <a:latin typeface="+mn-lt"/>
              </a:rPr>
              <a:t>шкала </a:t>
            </a:r>
            <a:r>
              <a:rPr lang="ru-RU" sz="2000" kern="0" dirty="0" err="1">
                <a:latin typeface="+mn-lt"/>
              </a:rPr>
              <a:t>Braden</a:t>
            </a:r>
            <a:r>
              <a:rPr lang="ru-RU" sz="2000" kern="0" dirty="0">
                <a:latin typeface="+mn-lt"/>
              </a:rPr>
              <a:t> (1987); </a:t>
            </a:r>
            <a:endParaRPr lang="en-US" sz="2000" kern="0" dirty="0"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kern="0" dirty="0">
                <a:latin typeface="+mn-lt"/>
              </a:rPr>
              <a:t>    </a:t>
            </a:r>
            <a:endParaRPr lang="ru-RU" sz="2000" kern="0" dirty="0">
              <a:latin typeface="+mn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latin typeface="+mn-lt"/>
              </a:rPr>
              <a:t>    шкала </a:t>
            </a:r>
            <a:r>
              <a:rPr lang="ru-RU" sz="2000" kern="0" dirty="0" err="1">
                <a:latin typeface="+mn-lt"/>
              </a:rPr>
              <a:t>Medley</a:t>
            </a:r>
            <a:r>
              <a:rPr lang="ru-RU" sz="2000" kern="0" dirty="0">
                <a:latin typeface="+mn-lt"/>
              </a:rPr>
              <a:t> (1991)</a:t>
            </a:r>
            <a:r>
              <a:rPr lang="en-US" sz="2000" kern="0" dirty="0">
                <a:latin typeface="+mn-lt"/>
              </a:rPr>
              <a:t> </a:t>
            </a:r>
            <a:r>
              <a:rPr lang="ru-RU" sz="2000" kern="0" dirty="0">
                <a:latin typeface="+mn-lt"/>
              </a:rPr>
              <a:t>и другие.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solidFill>
                  <a:srgbClr val="727274"/>
                </a:solidFill>
                <a:latin typeface="+mn-lt"/>
              </a:rPr>
              <a:t>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kern="0" dirty="0">
                <a:latin typeface="+mn-lt"/>
              </a:rPr>
              <a:t>    </a:t>
            </a:r>
            <a:endParaRPr lang="ru-RU" sz="3600" kern="0" dirty="0">
              <a:solidFill>
                <a:srgbClr val="727274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ru-RU" sz="3600" kern="0" dirty="0">
              <a:solidFill>
                <a:srgbClr val="727274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3600" kern="0" dirty="0">
                <a:solidFill>
                  <a:srgbClr val="727274"/>
                </a:solidFill>
              </a:rPr>
              <a:t>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3600" kern="0" dirty="0">
                <a:solidFill>
                  <a:srgbClr val="727274"/>
                </a:solidFill>
              </a:rPr>
              <a:t>     </a:t>
            </a: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442913" y="6137275"/>
            <a:ext cx="8701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br>
              <a:rPr lang="ru-RU" sz="1400" dirty="0">
                <a:latin typeface="+mn-lt"/>
              </a:rPr>
            </a:br>
            <a:endParaRPr lang="ru-RU" sz="1400" dirty="0">
              <a:latin typeface="+mn-lt"/>
            </a:endParaRPr>
          </a:p>
        </p:txBody>
      </p:sp>
      <p:pic>
        <p:nvPicPr>
          <p:cNvPr id="9" name="Picture 4" descr="pat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6380" y="3074549"/>
            <a:ext cx="1990908" cy="339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63672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7962" y="260350"/>
            <a:ext cx="8478837" cy="820738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</a:rPr>
              <a:t>ШКАЛА ВАТЕРЛОУ</a:t>
            </a:r>
          </a:p>
        </p:txBody>
      </p:sp>
      <p:graphicFrame>
        <p:nvGraphicFramePr>
          <p:cNvPr id="392341" name="Group 149"/>
          <p:cNvGraphicFramePr>
            <a:graphicFrameLocks noGrp="1"/>
          </p:cNvGraphicFramePr>
          <p:nvPr/>
        </p:nvGraphicFramePr>
        <p:xfrm>
          <a:off x="207963" y="1301750"/>
          <a:ext cx="8756076" cy="4862950"/>
        </p:xfrm>
        <a:graphic>
          <a:graphicData uri="http://schemas.openxmlformats.org/drawingml/2006/table">
            <a:tbl>
              <a:tblPr/>
              <a:tblGrid>
                <a:gridCol w="174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7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29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5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16159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Строение тела/ вес в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соотношении с ростом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Тип кожи/оптические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определяемые зоны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риска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Пол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возраст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Особые риски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 среднем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здоровая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мужской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недостаточное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питание тканей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выше среднего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истончение тканей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женский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терминальная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кахексия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ожирение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сухая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14-49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сердечная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недостаточность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кахексия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отёчная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50-64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Периферийное заболевание сосудов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холодный пот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(температура)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65-75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анемия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бледная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75-80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курение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повреждённая, болезненная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81+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1230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058CFB-0BFD-4558-820E-6D7D37F9ED3A}"/>
              </a:ext>
            </a:extLst>
          </p:cNvPr>
          <p:cNvSpPr txBox="1"/>
          <p:nvPr/>
        </p:nvSpPr>
        <p:spPr>
          <a:xfrm>
            <a:off x="177283" y="233265"/>
            <a:ext cx="8838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Внутренний контроль</a:t>
            </a:r>
          </a:p>
          <a:p>
            <a:endParaRPr lang="ru-RU" sz="2400" b="1" dirty="0">
              <a:solidFill>
                <a:schemeClr val="tx2"/>
              </a:solidFill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Практические рекомендации по организации внутреннего контроля качества и безопасности медицинской деятельности Росздравнадзора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7844E9-0624-493F-B1CC-9E12F0687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0" y="1883860"/>
            <a:ext cx="3076574" cy="414201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E101A-9EF5-49C8-A637-B77C1DE75A90}"/>
              </a:ext>
            </a:extLst>
          </p:cNvPr>
          <p:cNvSpPr txBox="1"/>
          <p:nvPr/>
        </p:nvSpPr>
        <p:spPr>
          <a:xfrm>
            <a:off x="3743324" y="2308264"/>
            <a:ext cx="48006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Внутренний контроль качества и безопасности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является базовым, определяющим общую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результативность системы контроля качества и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Безопасности медицинской деятельности.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Введены 11 (15) основных направлений для обеспечения качества и безопасности медицинской деятельности.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каждому из основных направлений определены показатели, которые являются одновременно и целевыми ориентирами для повседневной работы медицинской организации, и критериями для их оценки.</a:t>
            </a:r>
          </a:p>
        </p:txBody>
      </p:sp>
    </p:spTree>
    <p:extLst>
      <p:ext uri="{BB962C8B-B14F-4D97-AF65-F5344CB8AC3E}">
        <p14:creationId xmlns:p14="http://schemas.microsoft.com/office/powerpoint/2010/main" val="1102513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3379" name="Group 163"/>
          <p:cNvGraphicFramePr>
            <a:graphicFrameLocks noGrp="1"/>
          </p:cNvGraphicFramePr>
          <p:nvPr/>
        </p:nvGraphicFramePr>
        <p:xfrm>
          <a:off x="430213" y="314325"/>
          <a:ext cx="8437419" cy="5696732"/>
        </p:xfrm>
        <a:graphic>
          <a:graphicData uri="http://schemas.openxmlformats.org/drawingml/2006/table">
            <a:tbl>
              <a:tblPr/>
              <a:tblGrid>
                <a:gridCol w="1838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21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1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789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592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8588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недержание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B7FA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мобильность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B7FA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аппетит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B7FA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неврологический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дефицит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B7FA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7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Полное/катетер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нормальное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средний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Диабетическая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невропатия,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MS</a:t>
                      </a: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2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Иногда недержание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неспокойный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неудовлетворительный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апоплексия,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моторная/сенсорная, параплегия, тетраплегия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1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катетер/недержание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стула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апатия, ограничена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питание через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 зонд/только жидкость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большие хирургические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вмешательства/ травмы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0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недержание стула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и мочи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гипс (вытяжение)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отказ от пищи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(голодание)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ортопия, операционное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вмешательство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(более 2 часов)</a:t>
                      </a: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2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неподвижность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(кресло-каталка)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назначение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лекарства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683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стероиды, цитостатики,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противовоспалительные препараты высокой дозировки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12720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49238" y="1154113"/>
            <a:ext cx="85518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2200" dirty="0">
              <a:latin typeface="+mn-lt"/>
            </a:endParaRPr>
          </a:p>
          <a:p>
            <a:pPr>
              <a:defRPr/>
            </a:pPr>
            <a:endParaRPr lang="ru-RU" sz="2200" dirty="0">
              <a:latin typeface="+mn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527050" y="174625"/>
            <a:ext cx="8326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ru-RU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тратификация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факторов риска возникновения пролежней по шкале </a:t>
            </a:r>
            <a:r>
              <a:rPr lang="ru-RU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Ватерлоу</a:t>
            </a:r>
            <a:endParaRPr lang="ru-RU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249237" y="1154114"/>
            <a:ext cx="8205215" cy="44319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rgbClr val="000000"/>
                </a:solidFill>
                <a:ea typeface="Times New Roman" pitchFamily="18" charset="0"/>
                <a:cs typeface="Courier New" pitchFamily="49" charset="0"/>
              </a:rPr>
              <a:t>          </a:t>
            </a: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Баллы по  шкале  Ватерлоу   суммируются,   и   степень    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риска определяется по следующим итоговым значениям: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- нет риска                                      - 1-9 баллов,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- </a:t>
            </a:r>
            <a:r>
              <a:rPr lang="ru-RU" sz="2000" dirty="0">
                <a:solidFill>
                  <a:schemeClr val="accent1"/>
                </a:solidFill>
                <a:ea typeface="Times New Roman" pitchFamily="18" charset="0"/>
                <a:cs typeface="Courier New" pitchFamily="49" charset="0"/>
              </a:rPr>
              <a:t>есть риск                                       - 10 баллов,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accent1"/>
                </a:solidFill>
                <a:ea typeface="Times New Roman" pitchFamily="18" charset="0"/>
                <a:cs typeface="Courier New" pitchFamily="49" charset="0"/>
              </a:rPr>
              <a:t>          - высокая степень риска               - 15 баллов,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accent1"/>
                </a:solidFill>
                <a:ea typeface="Times New Roman" pitchFamily="18" charset="0"/>
                <a:cs typeface="Courier New" pitchFamily="49" charset="0"/>
              </a:rPr>
              <a:t>          - очень высокая степень риска    - 20 баллов.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dirty="0">
              <a:solidFill>
                <a:schemeClr val="tx2"/>
              </a:solidFill>
              <a:ea typeface="Times New Roman" pitchFamily="18" charset="0"/>
              <a:cs typeface="Courier New" pitchFamily="49" charset="0"/>
            </a:endParaRP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У неподвижных  пациентов   оценку   степени   риска   развития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пролежней  следует  проводить ежедневно,  даже в случае,  если при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первичном осмотре степень риска оценивалась в 1-9 баллов.</a:t>
            </a:r>
          </a:p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lang="ru-RU" dirty="0">
              <a:solidFill>
                <a:schemeClr val="tx2"/>
              </a:solidFill>
              <a:ea typeface="Times New Roman" pitchFamily="18" charset="0"/>
              <a:cs typeface="Courier New" pitchFamily="49" charset="0"/>
            </a:endParaRPr>
          </a:p>
          <a:p>
            <a:pPr>
              <a:tabLst>
                <a:tab pos="0" algn="l"/>
                <a:tab pos="630238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Результаты оценки    регистрируются   в   карте   сестринского</a:t>
            </a:r>
          </a:p>
          <a:p>
            <a:pPr>
              <a:tabLst>
                <a:tab pos="0" algn="l"/>
                <a:tab pos="630238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наблюдения за больным. Противопролежневые</a:t>
            </a:r>
          </a:p>
          <a:p>
            <a:pPr>
              <a:tabLst>
                <a:tab pos="0" algn="l"/>
                <a:tab pos="630238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мероприятия  начинаются  немедленно в соответствии с   </a:t>
            </a:r>
          </a:p>
          <a:p>
            <a:pPr>
              <a:tabLst>
                <a:tab pos="0" algn="l"/>
                <a:tab pos="630238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dirty="0">
                <a:solidFill>
                  <a:schemeClr val="tx2"/>
                </a:solidFill>
                <a:ea typeface="Times New Roman" pitchFamily="18" charset="0"/>
                <a:cs typeface="Courier New" pitchFamily="49" charset="0"/>
              </a:rPr>
              <a:t>          рекомендуемым планом.</a:t>
            </a:r>
          </a:p>
        </p:txBody>
      </p:sp>
    </p:spTree>
    <p:extLst>
      <p:ext uri="{BB962C8B-B14F-4D97-AF65-F5344CB8AC3E}">
        <p14:creationId xmlns:p14="http://schemas.microsoft.com/office/powerpoint/2010/main" val="279139730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1057275" y="195263"/>
            <a:ext cx="778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ru-RU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тратификация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факторов риска возникновения пролежней по шкале Нортон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44538" y="1030288"/>
          <a:ext cx="7582045" cy="3528444"/>
        </p:xfrm>
        <a:graphic>
          <a:graphicData uri="http://schemas.openxmlformats.org/drawingml/2006/table">
            <a:tbl>
              <a:tblPr/>
              <a:tblGrid>
                <a:gridCol w="1516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6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1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Общее состояние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Хорошее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Удовлетворительное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Тяжелое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Крайне тяжелое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Психическое состояние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Настороженное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Апатия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Дезориентированность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Загруженность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19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Активность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Ходьба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Ходьба с посторонней помощью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Кресло-коляска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Постельный режим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46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Подвижность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Общая, хорошая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Несколько ограничена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Сильно ограничена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Обездвиженность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2042">
                <a:tc>
                  <a:txBody>
                    <a:bodyPr/>
                    <a:lstStyle/>
                    <a:p>
                      <a:pPr algn="ctr" rtl="0" fontAlgn="t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Контроль за функциями </a:t>
                      </a: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таза</a:t>
                      </a:r>
                    </a:p>
                  </a:txBody>
                  <a:tcPr marL="4607" marR="4607" marT="4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Недержание мочи отсутствует </a:t>
                      </a:r>
                    </a:p>
                  </a:txBody>
                  <a:tcPr marL="4607" marR="4607" marT="4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Незначительное недержание мочи </a:t>
                      </a:r>
                    </a:p>
                  </a:txBody>
                  <a:tcPr marL="4607" marR="4607" marT="4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Недержание мочи </a:t>
                      </a:r>
                    </a:p>
                  </a:txBody>
                  <a:tcPr marL="4607" marR="4607" marT="4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Недержание мочи и кала </a:t>
                      </a:r>
                    </a:p>
                  </a:txBody>
                  <a:tcPr marL="4607" marR="4607" marT="46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24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Баллы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887" name="Rectangle 1"/>
          <p:cNvSpPr>
            <a:spLocks noChangeArrowheads="1"/>
          </p:cNvSpPr>
          <p:nvPr/>
        </p:nvSpPr>
        <p:spPr bwMode="auto">
          <a:xfrm>
            <a:off x="346075" y="4683125"/>
            <a:ext cx="8618538" cy="193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>
                <a:latin typeface="Calibri" pitchFamily="34" charset="0"/>
                <a:cs typeface="Times New Roman" pitchFamily="18" charset="0"/>
              </a:rPr>
              <a:t>При 12 баллах или меньше очень вероятно образование пролежней. </a:t>
            </a:r>
            <a:br>
              <a:rPr lang="ru-RU" sz="1600">
                <a:latin typeface="Calibri" pitchFamily="34" charset="0"/>
                <a:cs typeface="Times New Roman" pitchFamily="18" charset="0"/>
              </a:rPr>
            </a:br>
            <a:r>
              <a:rPr lang="ru-RU" sz="1600">
                <a:latin typeface="Calibri" pitchFamily="34" charset="0"/>
                <a:cs typeface="Times New Roman" pitchFamily="18" charset="0"/>
              </a:rPr>
              <a:t>При 14 баллах или меньше имеется опасность образования пролежней.</a:t>
            </a:r>
          </a:p>
          <a:p>
            <a:pPr>
              <a:lnSpc>
                <a:spcPct val="150000"/>
              </a:lnSpc>
            </a:pPr>
            <a:r>
              <a:rPr lang="ru-RU" sz="1600">
                <a:latin typeface="Calibri" pitchFamily="34" charset="0"/>
                <a:cs typeface="Times New Roman" pitchFamily="18" charset="0"/>
              </a:rPr>
              <a:t>При большем числе баллов опасность образования пролежней невелика.</a:t>
            </a:r>
            <a:br>
              <a:rPr lang="ru-RU" sz="1600">
                <a:latin typeface="Calibri" pitchFamily="34" charset="0"/>
                <a:cs typeface="Times New Roman" pitchFamily="18" charset="0"/>
              </a:rPr>
            </a:br>
            <a:r>
              <a:rPr lang="ru-RU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Профилактику пролежней обязательно проводить при количестве баллов по шкале Нортона </a:t>
            </a:r>
            <a:r>
              <a:rPr lang="en-US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&lt;</a:t>
            </a:r>
            <a:r>
              <a:rPr lang="ru-RU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=12 баллов и желательно – при </a:t>
            </a:r>
            <a:r>
              <a:rPr lang="en-US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&lt;</a:t>
            </a:r>
            <a:r>
              <a:rPr lang="ru-RU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=1</a:t>
            </a:r>
            <a:r>
              <a:rPr lang="en-US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4</a:t>
            </a:r>
            <a:r>
              <a:rPr lang="ru-RU" sz="16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баллов. </a:t>
            </a:r>
          </a:p>
        </p:txBody>
      </p:sp>
    </p:spTree>
    <p:extLst>
      <p:ext uri="{BB962C8B-B14F-4D97-AF65-F5344CB8AC3E}">
        <p14:creationId xmlns:p14="http://schemas.microsoft.com/office/powerpoint/2010/main" val="386224194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Содержимое 2"/>
          <p:cNvSpPr>
            <a:spLocks noGrp="1"/>
          </p:cNvSpPr>
          <p:nvPr>
            <p:ph idx="4294967295"/>
          </p:nvPr>
        </p:nvSpPr>
        <p:spPr>
          <a:xfrm>
            <a:off x="4313238" y="779463"/>
            <a:ext cx="4830762" cy="4679950"/>
          </a:xfrm>
        </p:spPr>
        <p:txBody>
          <a:bodyPr>
            <a:normAutofit fontScale="92500"/>
          </a:bodyPr>
          <a:lstStyle/>
          <a:p>
            <a:pPr marL="0" indent="0">
              <a:buFontTx/>
              <a:buNone/>
            </a:pP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России, врачи не проводят дифференциальную диагностику контактного дерматита и пролежней 1-2 степени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Контактный дерматит – МКБ 10 (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L24.0-L24.9)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Пролежни – МКБ 10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(L89)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82" name="Picture 2" descr="http://static-files04.cdnandroid.com/45/66/79/bb/imagen-mkb-10-0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408" y="1409883"/>
            <a:ext cx="2674269" cy="341775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Grafi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4213" y="2571750"/>
            <a:ext cx="156051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Grafi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0963" y="1951038"/>
            <a:ext cx="228600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885825" y="1219200"/>
          <a:ext cx="7431541" cy="5206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2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3314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Простой</a:t>
                      </a:r>
                      <a:r>
                        <a:rPr lang="ru-RU" b="0" baseline="0" dirty="0">
                          <a:solidFill>
                            <a:schemeClr val="tx1"/>
                          </a:solidFill>
                        </a:rPr>
                        <a:t> контактный дерматит,</a:t>
                      </a:r>
                    </a:p>
                    <a:p>
                      <a:pPr algn="ctr"/>
                      <a:r>
                        <a:rPr lang="ru-RU" b="0" baseline="0" dirty="0">
                          <a:solidFill>
                            <a:schemeClr val="tx1"/>
                          </a:solidFill>
                        </a:rPr>
                        <a:t>вызванный недержанием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Пролежень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3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Профилактика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поддержание эпидермального барьера 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уход за кожей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Профилактика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 устранение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err="1">
                          <a:solidFill>
                            <a:schemeClr val="tx1"/>
                          </a:solidFill>
                        </a:rPr>
                        <a:t>сдавления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098" name="Rectangle 2"/>
          <p:cNvSpPr>
            <a:spLocks noChangeArrowheads="1"/>
          </p:cNvSpPr>
          <p:nvPr/>
        </p:nvSpPr>
        <p:spPr bwMode="auto">
          <a:xfrm>
            <a:off x="303213" y="361950"/>
            <a:ext cx="8661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766763"/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46100" name="Прямоугольник 9"/>
          <p:cNvSpPr>
            <a:spLocks noChangeArrowheads="1"/>
          </p:cNvSpPr>
          <p:nvPr/>
        </p:nvSpPr>
        <p:spPr bwMode="auto">
          <a:xfrm>
            <a:off x="873125" y="471488"/>
            <a:ext cx="7869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66CC"/>
                </a:solidFill>
              </a:rPr>
              <a:t>Важно для планирования сестринского ухода:</a:t>
            </a:r>
            <a:br>
              <a:rPr lang="ru-RU" sz="2000" b="1">
                <a:solidFill>
                  <a:srgbClr val="0066CC"/>
                </a:solidFill>
              </a:rPr>
            </a:br>
            <a:r>
              <a:rPr lang="ru-RU" sz="2000" b="1">
                <a:solidFill>
                  <a:srgbClr val="0066CC"/>
                </a:solidFill>
              </a:rPr>
              <a:t>отличия между ДВН и пролежнем 1-й степени</a:t>
            </a:r>
            <a:endParaRPr lang="ru-RU" sz="200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1762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8229600" cy="1143000"/>
          </a:xfrm>
        </p:spPr>
        <p:txBody>
          <a:bodyPr/>
          <a:lstStyle/>
          <a:p>
            <a:pPr algn="ctr"/>
            <a:r>
              <a:rPr lang="ru-RU" sz="3200" b="1"/>
              <a:t>Клиническая картина ДВН</a:t>
            </a:r>
            <a:endParaRPr lang="ru-RU" sz="3200"/>
          </a:p>
        </p:txBody>
      </p:sp>
      <p:sp>
        <p:nvSpPr>
          <p:cNvPr id="41987" name="Содержимое 2"/>
          <p:cNvSpPr>
            <a:spLocks noGrp="1"/>
          </p:cNvSpPr>
          <p:nvPr>
            <p:ph idx="4294967295"/>
          </p:nvPr>
        </p:nvSpPr>
        <p:spPr>
          <a:xfrm>
            <a:off x="214604" y="996950"/>
            <a:ext cx="8472196" cy="5408613"/>
          </a:xfrm>
        </p:spPr>
        <p:txBody>
          <a:bodyPr/>
          <a:lstStyle/>
          <a:p>
            <a:r>
              <a:rPr lang="ru-RU" dirty="0"/>
              <a:t>Под ДВН понимается </a:t>
            </a:r>
            <a:r>
              <a:rPr lang="ru-RU" b="1" dirty="0">
                <a:solidFill>
                  <a:schemeClr val="accent2"/>
                </a:solidFill>
              </a:rPr>
              <a:t>воспаление кожи в </a:t>
            </a:r>
            <a:r>
              <a:rPr lang="ru-RU" b="1" dirty="0" err="1">
                <a:solidFill>
                  <a:schemeClr val="accent2"/>
                </a:solidFill>
              </a:rPr>
              <a:t>перинеальной</a:t>
            </a:r>
            <a:r>
              <a:rPr lang="ru-RU" b="1" dirty="0">
                <a:solidFill>
                  <a:schemeClr val="accent2"/>
                </a:solidFill>
              </a:rPr>
              <a:t> области</a:t>
            </a:r>
            <a:r>
              <a:rPr lang="ru-RU" dirty="0"/>
              <a:t>, при этом воспаление обусловлено многократным контактом с влажной средой и (или) агрессивными продуктами разложения кала и мочи.</a:t>
            </a:r>
          </a:p>
          <a:p>
            <a:r>
              <a:rPr lang="ru-RU" b="1" dirty="0" err="1">
                <a:solidFill>
                  <a:srgbClr val="C00000"/>
                </a:solidFill>
              </a:rPr>
              <a:t>Перинеальной</a:t>
            </a:r>
            <a:r>
              <a:rPr lang="ru-RU" b="1" dirty="0">
                <a:solidFill>
                  <a:srgbClr val="C00000"/>
                </a:solidFill>
              </a:rPr>
              <a:t> областью </a:t>
            </a:r>
            <a:r>
              <a:rPr lang="ru-RU" dirty="0"/>
              <a:t>(</a:t>
            </a:r>
            <a:r>
              <a:rPr lang="ru-RU" dirty="0" err="1"/>
              <a:t>Regio</a:t>
            </a:r>
            <a:r>
              <a:rPr lang="ru-RU" dirty="0"/>
              <a:t> </a:t>
            </a:r>
            <a:r>
              <a:rPr lang="ru-RU" dirty="0" err="1"/>
              <a:t>perinealis</a:t>
            </a:r>
            <a:r>
              <a:rPr lang="ru-RU" dirty="0"/>
              <a:t>) называют анатомический участок в области выхода таза, включающий половые органы (</a:t>
            </a:r>
            <a:r>
              <a:rPr lang="ru-RU" dirty="0" err="1"/>
              <a:t>урогенитальная</a:t>
            </a:r>
            <a:r>
              <a:rPr lang="ru-RU" dirty="0"/>
              <a:t> сфера), промежность (</a:t>
            </a:r>
            <a:r>
              <a:rPr lang="ru-RU" dirty="0" err="1"/>
              <a:t>Perineum</a:t>
            </a:r>
            <a:r>
              <a:rPr lang="ru-RU" dirty="0"/>
              <a:t>), а также задний проход (анальная область).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8" y="3951288"/>
            <a:ext cx="322897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0" y="3951288"/>
            <a:ext cx="337978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65470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E854F-24AB-4192-AC01-A1081897F95F}"/>
              </a:ext>
            </a:extLst>
          </p:cNvPr>
          <p:cNvSpPr txBox="1">
            <a:spLocks/>
          </p:cNvSpPr>
          <p:nvPr/>
        </p:nvSpPr>
        <p:spPr>
          <a:xfrm>
            <a:off x="1819469" y="149290"/>
            <a:ext cx="7431536" cy="98884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rgbClr val="033F85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ru-RU" sz="2700" dirty="0"/>
              <a:t>Профилактика пролежней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6E627000-5A9A-4353-ACF7-165161968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657280"/>
              </p:ext>
            </p:extLst>
          </p:nvPr>
        </p:nvGraphicFramePr>
        <p:xfrm>
          <a:off x="363894" y="765110"/>
          <a:ext cx="866813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7095">
                  <a:extLst>
                    <a:ext uri="{9D8B030D-6E8A-4147-A177-3AD203B41FA5}">
                      <a16:colId xmlns:a16="http://schemas.microsoft.com/office/drawing/2014/main" val="42578410"/>
                    </a:ext>
                  </a:extLst>
                </a:gridCol>
                <a:gridCol w="6381044">
                  <a:extLst>
                    <a:ext uri="{9D8B030D-6E8A-4147-A177-3AD203B41FA5}">
                      <a16:colId xmlns:a16="http://schemas.microsoft.com/office/drawing/2014/main" val="4189723737"/>
                    </a:ext>
                  </a:extLst>
                </a:gridCol>
              </a:tblGrid>
              <a:tr h="599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Направленность мер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Меры профилактики пролежней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389187"/>
                  </a:ext>
                </a:extLst>
              </a:tr>
              <a:tr h="18189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 Устранение чрезмерной влажности и мацерации, вызванной недержанием мочи и кала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Регуляция водной нагрузки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Лечение заболеваний, сопровождающихся недержанием мочи и кала (включая хирургические методы)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Применение абсорбирующих средств, в том числе на основе </a:t>
                      </a:r>
                      <a:r>
                        <a:rPr lang="ru-RU" sz="1200" kern="1200" dirty="0">
                          <a:effectLst/>
                        </a:rPr>
                        <a:t> закрученной целлюлозы (обладает антибактериальным эффектом, нормализует кислотность кожи, поддерживает эпидермальный барьер за счет специальных типов биополимеров, входящих в состав подгузника)</a:t>
                      </a:r>
                      <a:endParaRPr lang="ru-RU" sz="1200" dirty="0">
                        <a:effectLst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824270"/>
                  </a:ext>
                </a:extLst>
              </a:tr>
              <a:tr h="11141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Предупреждение механического сдавления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Обеспечение максимальной мобильности больного (лечебная физкультура, ранняя активизация после инсульта, переворачивание)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Использование средств, предупреждающих сдавление (валики, подкладки, матрасы и т.д.)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875855"/>
                  </a:ext>
                </a:extLst>
              </a:tr>
              <a:tr h="8299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Предупреждение сдвига кожи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Соблюдение правил мытья кожи (без трения, просушка касанием)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Соблюдение правил перемещения больного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105995"/>
                  </a:ext>
                </a:extLst>
              </a:tr>
              <a:tr h="15807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Обеспечение адекватного кровоснабжения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Обеспечение адекватного питания и питья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Устранение механических причин нарушения кровоснабжения (позиционное сдавление)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ru-RU" sz="1200" dirty="0">
                          <a:effectLst/>
                        </a:rPr>
                        <a:t>Устранение локальных и распространенных причин нарушений микроциркуляции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266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337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D:\Тамара Антюшко\Desktop\ta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238" y="1676841"/>
            <a:ext cx="2613358" cy="258096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4675" y="144927"/>
            <a:ext cx="8370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33F85"/>
                </a:solidFill>
                <a:latin typeface="Arial"/>
                <a:ea typeface="+mj-ea"/>
                <a:cs typeface="Arial"/>
              </a:rPr>
              <a:t>ВАЖНО!!! Предотвращение пролежней  крестца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4674" y="901039"/>
            <a:ext cx="83709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Важно учитывать четыре основных фактора риска для крестцовых пролежней: </a:t>
            </a:r>
            <a:r>
              <a:rPr lang="ru-RU" sz="2800" b="1" dirty="0">
                <a:solidFill>
                  <a:srgbClr val="33186E"/>
                </a:solidFill>
              </a:rPr>
              <a:t>давление, трение, сдвиг, и влага.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0596" y="1805495"/>
            <a:ext cx="61695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Смена положения не менее чем через 2 часа;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 избегать давления и усилия сдвига на кожу;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 укладывать пациента в положение лежа на боку 30</a:t>
            </a:r>
            <a:r>
              <a:rPr lang="ru-RU" baseline="30000" dirty="0"/>
              <a:t>0</a:t>
            </a:r>
            <a:r>
              <a:rPr lang="ru-RU" dirty="0"/>
              <a:t>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 устранять  влагу при недержании хорошо впитывающими абсорбирующими средствами   </a:t>
            </a:r>
          </a:p>
          <a:p>
            <a:endParaRPr lang="ru-RU" sz="2000" dirty="0"/>
          </a:p>
          <a:p>
            <a:r>
              <a:rPr lang="ru-RU" sz="2000" dirty="0"/>
              <a:t>   </a:t>
            </a:r>
          </a:p>
          <a:p>
            <a:r>
              <a:rPr lang="ru-RU" sz="2000" dirty="0"/>
              <a:t>  </a:t>
            </a:r>
          </a:p>
        </p:txBody>
      </p:sp>
      <p:pic>
        <p:nvPicPr>
          <p:cNvPr id="7" name="Picture 2" descr="C:\Users\Администратор\Documents\Подгузники\Рисунки\перемещени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4339" y="4485492"/>
            <a:ext cx="2201286" cy="208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084903" y="3911282"/>
            <a:ext cx="4780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Смещение слоев кожи при перемещении?!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7238" y="4332264"/>
            <a:ext cx="43235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Термином </a:t>
            </a:r>
            <a:r>
              <a:rPr lang="ru-RU" sz="1400" b="1" dirty="0"/>
              <a:t>«сдвигающая  (срезывающая)</a:t>
            </a:r>
          </a:p>
          <a:p>
            <a:r>
              <a:rPr lang="ru-RU" sz="1400" b="1" dirty="0"/>
              <a:t>сила»</a:t>
            </a:r>
            <a:r>
              <a:rPr lang="ru-RU" sz="1400" dirty="0"/>
              <a:t> обозначают воздействие, </a:t>
            </a:r>
          </a:p>
          <a:p>
            <a:r>
              <a:rPr lang="ru-RU" sz="1400" dirty="0"/>
              <a:t>способствующее  сдвигу слоев кожи друг относительно друга, что приводит к нарушению кровоснабжения. Воздействие сдвигающих сил, прежде всего, относится к области ягодиц, например, если пациент принимает вытянутое положение, а не приподнятое, или «соскальзывает» при сидячем положении в постели из - за недостаточной площади опоры для ног</a:t>
            </a:r>
            <a:r>
              <a:rPr lang="ru-RU" sz="1400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9" name="Выноска: стрелка вниз 8"/>
          <p:cNvSpPr/>
          <p:nvPr/>
        </p:nvSpPr>
        <p:spPr>
          <a:xfrm rot="16200000">
            <a:off x="2216849" y="2359847"/>
            <a:ext cx="2373307" cy="6332526"/>
          </a:xfrm>
          <a:prstGeom prst="downArrowCallou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34054" y="3281394"/>
            <a:ext cx="5031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Валики и круги не использовать! </a:t>
            </a:r>
          </a:p>
          <a:p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(отрицательные технологии)</a:t>
            </a:r>
          </a:p>
        </p:txBody>
      </p:sp>
    </p:spTree>
    <p:extLst>
      <p:ext uri="{BB962C8B-B14F-4D97-AF65-F5344CB8AC3E}">
        <p14:creationId xmlns:p14="http://schemas.microsoft.com/office/powerpoint/2010/main" val="801446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D:\Тамара Антюшко\Desktop\hee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2351" y="2199815"/>
            <a:ext cx="1925930" cy="1971961"/>
          </a:xfrm>
          <a:prstGeom prst="rect">
            <a:avLst/>
          </a:prstGeom>
          <a:noFill/>
        </p:spPr>
      </p:pic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456531" y="1254486"/>
            <a:ext cx="72171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Время между развитием пролежней и тот момент, когда язва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становиться заметной на коже колеблется от 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нескольких часов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до трех – пяти дней (скрытые</a:t>
            </a:r>
            <a:r>
              <a:rPr kumimoji="0" lang="ru-RU" b="1" i="0" u="none" strike="noStrike" cap="none" normalizeH="0" dirty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симптомы).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100" y="373000"/>
            <a:ext cx="797622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ВАЖНО!!!</a:t>
            </a:r>
            <a:r>
              <a:rPr lang="ru-RU" sz="2800" dirty="0">
                <a:solidFill>
                  <a:srgbClr val="3333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lang="ru-RU" dirty="0">
                <a:solidFill>
                  <a:srgbClr val="333333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Осуществлять  протокол, по разгрузке пятки у пациентов с высоким риском развития пролежней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65083" y="6518689"/>
            <a:ext cx="2533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solidFill>
                  <a:srgbClr val="333333"/>
                </a:solidFill>
                <a:ea typeface="Calibri" pitchFamily="34" charset="0"/>
                <a:cs typeface="Arial" pitchFamily="34" charset="0"/>
              </a:rPr>
              <a:t>NPUAP/руководства epuap </a:t>
            </a:r>
            <a:endParaRPr lang="ru-RU" sz="1400" i="1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95780116"/>
              </p:ext>
            </p:extLst>
          </p:nvPr>
        </p:nvGraphicFramePr>
        <p:xfrm>
          <a:off x="4065083" y="2431016"/>
          <a:ext cx="4950372" cy="3605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DAEF619D-F19B-4612-A9B2-B637257A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799" y="4161804"/>
            <a:ext cx="2443767" cy="22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90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3639" y="1485623"/>
            <a:ext cx="2542104" cy="2478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Группа 12"/>
          <p:cNvGrpSpPr/>
          <p:nvPr/>
        </p:nvGrpSpPr>
        <p:grpSpPr>
          <a:xfrm>
            <a:off x="2878847" y="639097"/>
            <a:ext cx="3386304" cy="5506063"/>
            <a:chOff x="2878847" y="639097"/>
            <a:chExt cx="3386304" cy="5506063"/>
          </a:xfrm>
        </p:grpSpPr>
        <p:sp>
          <p:nvSpPr>
            <p:cNvPr id="14" name="Стрелка: круговая 13"/>
            <p:cNvSpPr/>
            <p:nvPr/>
          </p:nvSpPr>
          <p:spPr>
            <a:xfrm>
              <a:off x="3614936" y="639097"/>
              <a:ext cx="2650215" cy="2650619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Полилиния: фигура 14"/>
            <p:cNvSpPr/>
            <p:nvPr/>
          </p:nvSpPr>
          <p:spPr>
            <a:xfrm>
              <a:off x="4200720" y="1596050"/>
              <a:ext cx="1472673" cy="736160"/>
            </a:xfrm>
            <a:custGeom>
              <a:avLst/>
              <a:gdLst>
                <a:gd name="connsiteX0" fmla="*/ 0 w 1472673"/>
                <a:gd name="connsiteY0" fmla="*/ 0 h 736160"/>
                <a:gd name="connsiteX1" fmla="*/ 1472673 w 1472673"/>
                <a:gd name="connsiteY1" fmla="*/ 0 h 736160"/>
                <a:gd name="connsiteX2" fmla="*/ 1472673 w 1472673"/>
                <a:gd name="connsiteY2" fmla="*/ 736160 h 736160"/>
                <a:gd name="connsiteX3" fmla="*/ 0 w 1472673"/>
                <a:gd name="connsiteY3" fmla="*/ 736160 h 736160"/>
                <a:gd name="connsiteX4" fmla="*/ 0 w 1472673"/>
                <a:gd name="connsiteY4" fmla="*/ 0 h 73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673" h="736160">
                  <a:moveTo>
                    <a:pt x="0" y="0"/>
                  </a:moveTo>
                  <a:lnTo>
                    <a:pt x="1472673" y="0"/>
                  </a:lnTo>
                  <a:lnTo>
                    <a:pt x="1472673" y="736160"/>
                  </a:lnTo>
                  <a:lnTo>
                    <a:pt x="0" y="736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100" kern="1200" dirty="0"/>
                <a:t>Положение на боку </a:t>
              </a:r>
              <a:r>
                <a:rPr lang="ru-RU" sz="2100" b="1" kern="1200" dirty="0"/>
                <a:t>30</a:t>
              </a:r>
              <a:r>
                <a:rPr lang="ru-RU" sz="2100" kern="1200" baseline="30000" dirty="0"/>
                <a:t>0</a:t>
              </a:r>
            </a:p>
          </p:txBody>
        </p:sp>
        <p:sp>
          <p:nvSpPr>
            <p:cNvPr id="16" name="Shape 15"/>
            <p:cNvSpPr/>
            <p:nvPr/>
          </p:nvSpPr>
          <p:spPr>
            <a:xfrm>
              <a:off x="2878847" y="2162074"/>
              <a:ext cx="2650215" cy="265061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олилиния: фигура 16"/>
            <p:cNvSpPr/>
            <p:nvPr/>
          </p:nvSpPr>
          <p:spPr>
            <a:xfrm>
              <a:off x="3467618" y="3127837"/>
              <a:ext cx="1472673" cy="736160"/>
            </a:xfrm>
            <a:custGeom>
              <a:avLst/>
              <a:gdLst>
                <a:gd name="connsiteX0" fmla="*/ 0 w 1472673"/>
                <a:gd name="connsiteY0" fmla="*/ 0 h 736160"/>
                <a:gd name="connsiteX1" fmla="*/ 1472673 w 1472673"/>
                <a:gd name="connsiteY1" fmla="*/ 0 h 736160"/>
                <a:gd name="connsiteX2" fmla="*/ 1472673 w 1472673"/>
                <a:gd name="connsiteY2" fmla="*/ 736160 h 736160"/>
                <a:gd name="connsiteX3" fmla="*/ 0 w 1472673"/>
                <a:gd name="connsiteY3" fmla="*/ 736160 h 736160"/>
                <a:gd name="connsiteX4" fmla="*/ 0 w 1472673"/>
                <a:gd name="connsiteY4" fmla="*/ 0 h 73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673" h="736160">
                  <a:moveTo>
                    <a:pt x="0" y="0"/>
                  </a:moveTo>
                  <a:lnTo>
                    <a:pt x="1472673" y="0"/>
                  </a:lnTo>
                  <a:lnTo>
                    <a:pt x="1472673" y="736160"/>
                  </a:lnTo>
                  <a:lnTo>
                    <a:pt x="0" y="736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100" kern="1200" dirty="0"/>
                <a:t>Положение на боку </a:t>
              </a:r>
              <a:r>
                <a:rPr lang="ru-RU" sz="2100" b="1" kern="1200" dirty="0"/>
                <a:t>60</a:t>
              </a:r>
              <a:r>
                <a:rPr lang="ru-RU" sz="2100" kern="1200" baseline="30000" dirty="0"/>
                <a:t>0</a:t>
              </a:r>
              <a:endParaRPr lang="ru-RU" sz="2100" kern="1200" dirty="0"/>
            </a:p>
          </p:txBody>
        </p:sp>
        <p:sp>
          <p:nvSpPr>
            <p:cNvPr id="18" name="Арка 17"/>
            <p:cNvSpPr/>
            <p:nvPr/>
          </p:nvSpPr>
          <p:spPr>
            <a:xfrm>
              <a:off x="3803561" y="3867302"/>
              <a:ext cx="2276946" cy="2277858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олилиния: фигура 18"/>
            <p:cNvSpPr/>
            <p:nvPr/>
          </p:nvSpPr>
          <p:spPr>
            <a:xfrm>
              <a:off x="4204204" y="4661827"/>
              <a:ext cx="1472673" cy="736160"/>
            </a:xfrm>
            <a:custGeom>
              <a:avLst/>
              <a:gdLst>
                <a:gd name="connsiteX0" fmla="*/ 0 w 1472673"/>
                <a:gd name="connsiteY0" fmla="*/ 0 h 736160"/>
                <a:gd name="connsiteX1" fmla="*/ 1472673 w 1472673"/>
                <a:gd name="connsiteY1" fmla="*/ 0 h 736160"/>
                <a:gd name="connsiteX2" fmla="*/ 1472673 w 1472673"/>
                <a:gd name="connsiteY2" fmla="*/ 736160 h 736160"/>
                <a:gd name="connsiteX3" fmla="*/ 0 w 1472673"/>
                <a:gd name="connsiteY3" fmla="*/ 736160 h 736160"/>
                <a:gd name="connsiteX4" fmla="*/ 0 w 1472673"/>
                <a:gd name="connsiteY4" fmla="*/ 0 h 73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673" h="736160">
                  <a:moveTo>
                    <a:pt x="0" y="0"/>
                  </a:moveTo>
                  <a:lnTo>
                    <a:pt x="1472673" y="0"/>
                  </a:lnTo>
                  <a:lnTo>
                    <a:pt x="1472673" y="736160"/>
                  </a:lnTo>
                  <a:lnTo>
                    <a:pt x="0" y="7361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100" kern="1200" dirty="0"/>
                <a:t>Положение на животе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76748" y="230003"/>
            <a:ext cx="5020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Обеспечение подвижности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251" y="955629"/>
            <a:ext cx="2779781" cy="258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45741" y="3504032"/>
            <a:ext cx="1781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боку в 30°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72425" y="877694"/>
            <a:ext cx="2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 боку в </a:t>
            </a:r>
            <a:r>
              <a:rPr lang="en-US" b="1" dirty="0"/>
              <a:t>6</a:t>
            </a:r>
            <a:r>
              <a:rPr lang="ru-RU" b="1" dirty="0"/>
              <a:t>0°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0716" y="2355615"/>
            <a:ext cx="818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 </a:t>
            </a:r>
            <a:r>
              <a:rPr lang="ru-RU" sz="1600" b="1" dirty="0">
                <a:solidFill>
                  <a:schemeClr val="bg1"/>
                </a:solidFill>
              </a:rPr>
              <a:t>часа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99466" y="793201"/>
            <a:ext cx="89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 </a:t>
            </a:r>
            <a:r>
              <a:rPr lang="ru-RU" b="1" dirty="0">
                <a:solidFill>
                  <a:schemeClr val="bg1"/>
                </a:solidFill>
              </a:rPr>
              <a:t>часа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28285" y="3873364"/>
            <a:ext cx="899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 </a:t>
            </a:r>
            <a:r>
              <a:rPr lang="ru-RU" b="1" dirty="0">
                <a:solidFill>
                  <a:schemeClr val="bg1"/>
                </a:solidFill>
              </a:rPr>
              <a:t>часа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48" y="4704092"/>
            <a:ext cx="3330265" cy="171767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53623" y="6415382"/>
            <a:ext cx="236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положение</a:t>
            </a:r>
            <a:r>
              <a:rPr lang="ru-RU" dirty="0"/>
              <a:t> </a:t>
            </a:r>
            <a:r>
              <a:rPr lang="ru-RU" b="1" dirty="0" err="1"/>
              <a:t>Симса</a:t>
            </a:r>
            <a:r>
              <a:rPr lang="ru-RU" dirty="0"/>
              <a:t>. 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669" y="163145"/>
            <a:ext cx="3449229" cy="35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177429" y="5132042"/>
            <a:ext cx="2907454" cy="861774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Положение пациентов на боку в 90</a:t>
            </a:r>
            <a:r>
              <a:rPr lang="ru-RU" sz="1600" b="1" dirty="0"/>
              <a:t> ° </a:t>
            </a:r>
            <a:r>
              <a:rPr lang="ru-RU" b="1" dirty="0">
                <a:solidFill>
                  <a:schemeClr val="accent1"/>
                </a:solidFill>
              </a:rPr>
              <a:t>НЕДОПУСТИМО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1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810026D-5A27-4AE8-8981-1881B08EB43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17242" y="918579"/>
            <a:ext cx="8826758" cy="521581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5662A3-5B2B-42F2-A551-48FD4E1319E7}"/>
              </a:ext>
            </a:extLst>
          </p:cNvPr>
          <p:cNvSpPr/>
          <p:nvPr/>
        </p:nvSpPr>
        <p:spPr>
          <a:xfrm>
            <a:off x="793102" y="272248"/>
            <a:ext cx="78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,Bold"/>
              </a:rPr>
              <a:t>Организация внутреннего контроля качества и безопасности</a:t>
            </a:r>
          </a:p>
          <a:p>
            <a:r>
              <a:rPr lang="ru-RU" b="1" dirty="0">
                <a:latin typeface="Times New Roman,Bold"/>
              </a:rPr>
              <a:t>медицинской деятельности в медицинской организации</a:t>
            </a:r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11CBEE0-BDE4-44A8-88B6-2196F1E8B31A}"/>
              </a:ext>
            </a:extLst>
          </p:cNvPr>
          <p:cNvSpPr/>
          <p:nvPr/>
        </p:nvSpPr>
        <p:spPr>
          <a:xfrm>
            <a:off x="615819" y="4497355"/>
            <a:ext cx="2481943" cy="91440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t" anchorCtr="0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7495845-20AA-4AC2-B880-4A8FFD2FCFB1}"/>
              </a:ext>
            </a:extLst>
          </p:cNvPr>
          <p:cNvCxnSpPr>
            <a:cxnSpLocks/>
          </p:cNvCxnSpPr>
          <p:nvPr/>
        </p:nvCxnSpPr>
        <p:spPr>
          <a:xfrm>
            <a:off x="1152330" y="5085183"/>
            <a:ext cx="16841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450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D8F8118-4B86-4389-AF8C-4542D5681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7381" y="2267339"/>
            <a:ext cx="1699444" cy="1576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CD0E12C-EABD-4B0E-B015-EEA24795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01" y="1418253"/>
            <a:ext cx="6725293" cy="43387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39223E-A099-4C84-9E47-A2548F147D3E}"/>
              </a:ext>
            </a:extLst>
          </p:cNvPr>
          <p:cNvSpPr/>
          <p:nvPr/>
        </p:nvSpPr>
        <p:spPr>
          <a:xfrm>
            <a:off x="2241906" y="435820"/>
            <a:ext cx="5319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</a:rPr>
              <a:t>Обеспечение подвижности</a:t>
            </a:r>
          </a:p>
        </p:txBody>
      </p:sp>
    </p:spTree>
    <p:extLst>
      <p:ext uri="{BB962C8B-B14F-4D97-AF65-F5344CB8AC3E}">
        <p14:creationId xmlns:p14="http://schemas.microsoft.com/office/powerpoint/2010/main" val="1211884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431213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Ведение документации для персонала, осуществляющего сестринский уход</a:t>
            </a:r>
            <a:endParaRPr lang="ru-RU" dirty="0"/>
          </a:p>
        </p:txBody>
      </p:sp>
      <p:sp>
        <p:nvSpPr>
          <p:cNvPr id="47107" name="Содержимое 2"/>
          <p:cNvSpPr>
            <a:spLocks noGrp="1"/>
          </p:cNvSpPr>
          <p:nvPr>
            <p:ph idx="4294967295"/>
          </p:nvPr>
        </p:nvSpPr>
        <p:spPr>
          <a:xfrm>
            <a:off x="0" y="1149350"/>
            <a:ext cx="8686800" cy="525621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endParaRPr lang="ru-RU" dirty="0"/>
          </a:p>
        </p:txBody>
      </p:sp>
      <p:pic>
        <p:nvPicPr>
          <p:cNvPr id="47108" name="Picture 6" descr="j04385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9559" y="1317269"/>
            <a:ext cx="3121572" cy="224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7"/>
          <p:cNvSpPr txBox="1">
            <a:spLocks noChangeArrowheads="1"/>
          </p:cNvSpPr>
          <p:nvPr/>
        </p:nvSpPr>
        <p:spPr bwMode="auto">
          <a:xfrm>
            <a:off x="147146" y="4676171"/>
            <a:ext cx="4214648" cy="1600438"/>
          </a:xfrm>
          <a:prstGeom prst="rect">
            <a:avLst/>
          </a:prstGeom>
          <a:ln w="44450">
            <a:solidFill>
              <a:schemeClr val="tx2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i="1" dirty="0">
                <a:latin typeface="Arial Narrow" pitchFamily="34" charset="0"/>
              </a:rPr>
              <a:t>Вся документация по уходу должна являться безукоризненным  доказательством того, что риск пролежней был выявлен, были спланированы и проведены профилактические меры, а также осуществлялся регулярный контроль подвергающихся риску участков кожи как «контрольный результат»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84" y="1160911"/>
            <a:ext cx="4522459" cy="33863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71393" y="4022941"/>
            <a:ext cx="3715407" cy="2147896"/>
          </a:xfrm>
          <a:prstGeom prst="rect">
            <a:avLst/>
          </a:prstGeom>
          <a:ln w="317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4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Целесообразно в стационарной карте больного вклеивать или ввести в автоматизированной системе лист ежедневной сестринской оценки риска развития и стадии пролежней, рекомендуется вменить данную процедуру в обязанности медицинских сестер, осуществляющих уход за больным.</a:t>
            </a:r>
            <a:endParaRPr lang="ru-RU" sz="1400" b="1" i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7285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360" y="167352"/>
            <a:ext cx="8282152" cy="856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 ежедневной сестринской оценки риска развития и стадии пролежней.</a:t>
            </a:r>
            <a:endParaRPr lang="ru-RU" sz="2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31228" y="1492534"/>
          <a:ext cx="8639500" cy="3484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676">
                  <a:extLst>
                    <a:ext uri="{9D8B030D-6E8A-4147-A177-3AD203B41FA5}">
                      <a16:colId xmlns:a16="http://schemas.microsoft.com/office/drawing/2014/main" val="4070279864"/>
                    </a:ext>
                  </a:extLst>
                </a:gridCol>
                <a:gridCol w="3711786">
                  <a:extLst>
                    <a:ext uri="{9D8B030D-6E8A-4147-A177-3AD203B41FA5}">
                      <a16:colId xmlns:a16="http://schemas.microsoft.com/office/drawing/2014/main" val="3767831860"/>
                    </a:ext>
                  </a:extLst>
                </a:gridCol>
                <a:gridCol w="508478">
                  <a:extLst>
                    <a:ext uri="{9D8B030D-6E8A-4147-A177-3AD203B41FA5}">
                      <a16:colId xmlns:a16="http://schemas.microsoft.com/office/drawing/2014/main" val="3543786901"/>
                    </a:ext>
                  </a:extLst>
                </a:gridCol>
                <a:gridCol w="628663">
                  <a:extLst>
                    <a:ext uri="{9D8B030D-6E8A-4147-A177-3AD203B41FA5}">
                      <a16:colId xmlns:a16="http://schemas.microsoft.com/office/drawing/2014/main" val="2001153464"/>
                    </a:ext>
                  </a:extLst>
                </a:gridCol>
                <a:gridCol w="628663">
                  <a:extLst>
                    <a:ext uri="{9D8B030D-6E8A-4147-A177-3AD203B41FA5}">
                      <a16:colId xmlns:a16="http://schemas.microsoft.com/office/drawing/2014/main" val="2513354270"/>
                    </a:ext>
                  </a:extLst>
                </a:gridCol>
                <a:gridCol w="930976">
                  <a:extLst>
                    <a:ext uri="{9D8B030D-6E8A-4147-A177-3AD203B41FA5}">
                      <a16:colId xmlns:a16="http://schemas.microsoft.com/office/drawing/2014/main" val="1284935111"/>
                    </a:ext>
                  </a:extLst>
                </a:gridCol>
                <a:gridCol w="508478">
                  <a:extLst>
                    <a:ext uri="{9D8B030D-6E8A-4147-A177-3AD203B41FA5}">
                      <a16:colId xmlns:a16="http://schemas.microsoft.com/office/drawing/2014/main" val="1465578451"/>
                    </a:ext>
                  </a:extLst>
                </a:gridCol>
                <a:gridCol w="628663">
                  <a:extLst>
                    <a:ext uri="{9D8B030D-6E8A-4147-A177-3AD203B41FA5}">
                      <a16:colId xmlns:a16="http://schemas.microsoft.com/office/drawing/2014/main" val="1460154682"/>
                    </a:ext>
                  </a:extLst>
                </a:gridCol>
                <a:gridCol w="623117">
                  <a:extLst>
                    <a:ext uri="{9D8B030D-6E8A-4147-A177-3AD203B41FA5}">
                      <a16:colId xmlns:a16="http://schemas.microsoft.com/office/drawing/2014/main" val="906077252"/>
                    </a:ext>
                  </a:extLst>
                </a:gridCol>
              </a:tblGrid>
              <a:tr h="51122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№ п/п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effectLst/>
                        </a:rPr>
                        <a:t>Наименование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ru-RU" sz="110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65019"/>
                  </a:ext>
                </a:extLst>
              </a:tr>
              <a:tr h="2041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Масса тела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85429"/>
                  </a:ext>
                </a:extLst>
              </a:tr>
              <a:tr h="2041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2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Тип кожи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336907"/>
                  </a:ext>
                </a:extLst>
              </a:tr>
              <a:tr h="2041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781522"/>
                  </a:ext>
                </a:extLst>
              </a:tr>
              <a:tr h="2041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Возраст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42747"/>
                  </a:ext>
                </a:extLst>
              </a:tr>
              <a:tr h="2041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Особые факторы риска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431251"/>
                  </a:ext>
                </a:extLst>
              </a:tr>
              <a:tr h="23325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Недержание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576099"/>
                  </a:ext>
                </a:extLst>
              </a:tr>
              <a:tr h="23325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7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Подвижность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423606"/>
                  </a:ext>
                </a:extLst>
              </a:tr>
              <a:tr h="23325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Аппетит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360142"/>
                  </a:ext>
                </a:extLst>
              </a:tr>
              <a:tr h="23325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9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Неврологические расстройства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591967"/>
                  </a:ext>
                </a:extLst>
              </a:tr>
              <a:tr h="63331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Обширное оперативное вмешательство ниже пояса/травма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2-х часов на столе 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390973"/>
                  </a:ext>
                </a:extLst>
              </a:tr>
              <a:tr h="23325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effectLst/>
                        </a:rPr>
                        <a:t>11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Лекарственная терапия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81399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0360" y="5024732"/>
            <a:ext cx="9033640" cy="172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Инструкция</a:t>
            </a:r>
            <a:endParaRPr lang="ru-RU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Инструкция: обведите кружком цифру, соответствующую баллам по шкале (в данном примере </a:t>
            </a:r>
            <a:r>
              <a:rPr lang="ru-RU" sz="11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Ватерлоу</a:t>
            </a: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Сумма баллов  _________________ </a:t>
            </a:r>
            <a:endParaRPr lang="ru-RU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Риск: нет, есть, высокий, очень высокий (нужное подчеркнуть) </a:t>
            </a:r>
            <a:endParaRPr lang="ru-RU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Пролежни: есть, нет (нужное подчеркнуть) </a:t>
            </a:r>
            <a:endParaRPr lang="ru-RU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Стадия: </a:t>
            </a:r>
            <a:r>
              <a:rPr lang="en-US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II; </a:t>
            </a:r>
            <a:r>
              <a:rPr lang="en-US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1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IV(нужное подчеркнуть)</a:t>
            </a:r>
            <a:endParaRPr lang="ru-RU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Согласовано с врачом ________________________________________________________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(подпись врача)                                                                                                                    (Ф И О. врача полностью)</a:t>
            </a:r>
            <a:endParaRPr lang="ru-RU" sz="1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1228" y="864176"/>
            <a:ext cx="8639500" cy="56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FrutigerNextLTW1G-Regular"/>
                <a:ea typeface="Calibri" panose="020F0502020204030204" pitchFamily="34" charset="0"/>
                <a:cs typeface="FrutigerNextLTW1G-Regular"/>
              </a:rPr>
              <a:t>*</a:t>
            </a:r>
            <a:r>
              <a:rPr lang="ru-RU" sz="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ГОСТ Р 56819—2015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9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НАДЛЕЖАЩАЯ МЕДИЦИНСКАЯ ПРАКТИКА ИНФОЛОГИЧЕСКАЯ 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ПРОФИЛАКТИКА ПРОЛЕЖНЕЙ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282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06A9F3-CDDA-4DE3-A09C-A56FB014B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7" y="1238866"/>
            <a:ext cx="8475407" cy="4952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617639-4B48-4C0D-B5F8-2B9E4A8C8F77}"/>
              </a:ext>
            </a:extLst>
          </p:cNvPr>
          <p:cNvSpPr txBox="1"/>
          <p:nvPr/>
        </p:nvSpPr>
        <p:spPr>
          <a:xfrm>
            <a:off x="3126658" y="442452"/>
            <a:ext cx="35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Регистрация укладок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2277888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2E5247-C14A-4BAC-A152-AC4E604F8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584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9713" y="714376"/>
            <a:ext cx="8754997" cy="585437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kumimoji="0" lang="ru-RU" sz="2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«Школа ухода за пациентом»:  - </a:t>
            </a:r>
            <a:r>
              <a:rPr kumimoji="0" lang="ru-RU" sz="24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код </a:t>
            </a:r>
            <a:r>
              <a:rPr lang="ru-RU" sz="2400" dirty="0">
                <a:solidFill>
                  <a:srgbClr val="FF0000"/>
                </a:solidFill>
                <a:latin typeface="+mn-lt"/>
              </a:rPr>
              <a:t>В04.069.006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kumimoji="0" lang="ru-RU" sz="24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Обучение близких уходу за тяжелобольным;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Уход за кожей тяжелобольного пациента;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Уход за волосами, ногтями, бритье тяжелобольного;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Перемещение тяжелобольного в постели;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Приготовление и смена постельного белья тяжелобольному;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Пособие по смене белья и одежды тяжелобольному;</a:t>
            </a:r>
          </a:p>
          <a:p>
            <a:pPr eaLnBrk="1" hangingPunct="1">
              <a:lnSpc>
                <a:spcPct val="80000"/>
              </a:lnSpc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Уход за промежностью и наружными половыми органами </a:t>
            </a:r>
            <a:r>
              <a:rPr lang="ru-RU" sz="2100" dirty="0">
                <a:latin typeface="+mn-lt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100" dirty="0">
                <a:latin typeface="+mn-lt"/>
                <a:cs typeface="Times New Roman" pitchFamily="18" charset="0"/>
              </a:rPr>
              <a:t>   тяжелоболь</a:t>
            </a: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ных;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kumimoji="0" lang="ru-RU" sz="21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8.  Оценка степени риска развития пролежней.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kumimoji="0"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«Школа ухода за пациентом» (В04.070.006) включена в Приказ Министерства здравоохранения Российской Федерации №804н от 13 октября 2017 г. «Об утверждении номенклатуры медицинских услуг». Для получения компенсации из ОМС за проведение в ЛПО школы ухода за тяжелобольным необходимо включить эту сложную услугу в тарифное соглашение между региональным ФОМС и Минздравом.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kumimoji="0" lang="ru-RU" sz="2400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081935" cy="714375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kumimoji="0" lang="ru-RU" sz="3100" dirty="0">
                <a:latin typeface="Arial" pitchFamily="34" charset="0"/>
                <a:cs typeface="Arial" pitchFamily="34" charset="0"/>
              </a:rPr>
              <a:t>Внесена новая сложная услуга</a:t>
            </a:r>
            <a:endParaRPr kumimoji="0"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8BE257C-03C9-40CE-A2DB-14B74199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818" y="876300"/>
            <a:ext cx="2564892" cy="16896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783" y="224852"/>
            <a:ext cx="85743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Снижение частоты возникновения Пролежней через образовательные программы.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9783" y="1455958"/>
            <a:ext cx="857437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/>
              <a:t>Образовательные программы по профилактике Пролежней  должны быть комплексными, хорошо структурированными и рассчитанными на медицинских работников всех уровней, больных и членов их семей.</a:t>
            </a:r>
          </a:p>
          <a:p>
            <a:pPr marL="342900" indent="-342900">
              <a:buAutoNum type="arabicPeriod"/>
            </a:pPr>
            <a:r>
              <a:rPr lang="ru-RU" sz="2000" dirty="0"/>
              <a:t>Учебные программы должны определять обязанности и роль каждого медицинского работника, участвующего в профилактике Пролежней , а представленный материал должен соответствовать уровню аудитории и дополняться по мере появления новых технологий и методов профилактики</a:t>
            </a:r>
          </a:p>
          <a:p>
            <a:pPr marL="342900" indent="-342900">
              <a:buAutoNum type="arabicPeriod"/>
            </a:pPr>
            <a:r>
              <a:rPr lang="ru-RU" sz="2000" dirty="0"/>
              <a:t>Образовательная программа по профилактике Пролежней  должна включать информацию по всем рассмотренным вопросам.</a:t>
            </a:r>
          </a:p>
          <a:p>
            <a:pPr marL="342900" indent="-342900">
              <a:buAutoNum type="arabicPeriod"/>
            </a:pPr>
            <a:r>
              <a:rPr lang="ru-RU" sz="2000" dirty="0"/>
              <a:t> Программы обучения должны иметь механизмы самооценки и </a:t>
            </a:r>
            <a:r>
              <a:rPr lang="ru-RU" sz="2000" dirty="0" err="1"/>
              <a:t>самокоррекции</a:t>
            </a:r>
            <a:r>
              <a:rPr lang="ru-RU" sz="2000" dirty="0"/>
              <a:t>, такие, как стандарты качества, для возможности оценки эффективности профилактики Пролежней..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32B76A-9395-4919-8B44-4B21CF85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87" y="805135"/>
            <a:ext cx="4234069" cy="29821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5D0CB-5384-41E6-ACBE-D807074C1BF7}"/>
              </a:ext>
            </a:extLst>
          </p:cNvPr>
          <p:cNvSpPr txBox="1"/>
          <p:nvPr/>
        </p:nvSpPr>
        <p:spPr>
          <a:xfrm>
            <a:off x="1421295" y="4323521"/>
            <a:ext cx="73052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«</a:t>
            </a:r>
            <a:r>
              <a:rPr lang="ru-RU" b="1" i="1" dirty="0">
                <a:solidFill>
                  <a:schemeClr val="tx2"/>
                </a:solidFill>
              </a:rPr>
              <a:t>Инновации не зависят от того, какими средствами вы располагаете…. Инновации определяются не деньгами, а теми людьми, с которыми вы работаете, тем, как вы руководите и какой вклад вносите в свое дело».</a:t>
            </a:r>
          </a:p>
          <a:p>
            <a:endParaRPr lang="ru-RU" b="1" i="1" dirty="0">
              <a:solidFill>
                <a:schemeClr val="tx2"/>
              </a:solidFill>
            </a:endParaRPr>
          </a:p>
          <a:p>
            <a:r>
              <a:rPr lang="ru-RU" b="1" i="1" dirty="0">
                <a:solidFill>
                  <a:schemeClr val="tx2"/>
                </a:solidFill>
              </a:rPr>
              <a:t>                                                                                 Стив Джобс</a:t>
            </a:r>
          </a:p>
        </p:txBody>
      </p:sp>
    </p:spTree>
    <p:extLst>
      <p:ext uri="{BB962C8B-B14F-4D97-AF65-F5344CB8AC3E}">
        <p14:creationId xmlns:p14="http://schemas.microsoft.com/office/powerpoint/2010/main" val="278540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3131" y="539418"/>
            <a:ext cx="6444240" cy="906324"/>
          </a:xfrm>
        </p:spPr>
        <p:txBody>
          <a:bodyPr/>
          <a:lstStyle/>
          <a:p>
            <a:r>
              <a:rPr lang="ru-RU" dirty="0"/>
              <a:t>Спасибо!</a:t>
            </a:r>
            <a:r>
              <a:rPr lang="en-US" dirty="0"/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Ваши вопросы?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8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6728C-F064-4DAE-899E-A0565661E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395" y="423227"/>
            <a:ext cx="8584605" cy="62954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Безопасность среды. Профилактика падений.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/>
              <a:t> </a:t>
            </a:r>
            <a:br>
              <a:rPr lang="ru-RU" b="1" dirty="0"/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Падения – глобальная проблема для здравоохранения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27B5E-3AE1-449E-9DFB-F74AA3BE132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542" y="1763486"/>
            <a:ext cx="8585161" cy="404860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Ежегодно в мире происходит 37,3 миллиона падений, которые не являются смертельными, но имеют серьезные последствия для здоровья и требуют медицинского вмешательства.</a:t>
            </a:r>
          </a:p>
        </p:txBody>
      </p:sp>
      <p:pic>
        <p:nvPicPr>
          <p:cNvPr id="6" name="Рисунок 5" descr="Изображение выглядит как палата, внутренний, стена, кроват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0904584C-4E97-426C-91A7-9912182D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2" y="2890047"/>
            <a:ext cx="4174435" cy="30340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6405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DB083-C490-426F-8137-BAD5FDC758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9E08B8-A1D7-4639-8A51-DA4E54E210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5708" y="1104072"/>
            <a:ext cx="8585161" cy="2133649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Падение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определяется как событие, в результате которого человек оказывается непреднамеренно лежащим на земле, полу или каком-либо другом  более низком уровне.</a:t>
            </a:r>
          </a:p>
          <a:p>
            <a:endParaRPr lang="ru-RU" dirty="0"/>
          </a:p>
        </p:txBody>
      </p:sp>
      <p:pic>
        <p:nvPicPr>
          <p:cNvPr id="5" name="Рисунок 4" descr="Изображение выглядит как внутренний, человек, пол, сте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6B8BB06-2E64-4551-91E7-4AF71F41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187" y="3748187"/>
            <a:ext cx="2191657" cy="1232807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здани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83CB173-5BEE-47AC-8029-9ED75C0E4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915" y="5215601"/>
            <a:ext cx="1663212" cy="1247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A49FC19-9A68-4856-B0B6-A02460846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90" y="3620280"/>
            <a:ext cx="2721428" cy="27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A3E08-9DF8-4528-8759-63C71D63B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137" y="640263"/>
            <a:ext cx="4653738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400" b="1" dirty="0" err="1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Международный</a:t>
            </a:r>
            <a:r>
              <a:rPr lang="en-US" sz="2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</a:t>
            </a:r>
            <a:r>
              <a:rPr lang="en-US" sz="2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  <a:r>
              <a:rPr lang="en-US" sz="2400" b="1" dirty="0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29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пациентов</a:t>
            </a:r>
            <a:endParaRPr lang="en-US" sz="2400" b="1" dirty="0">
              <a:solidFill>
                <a:srgbClr val="3229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787E7-D79D-4111-8F62-1996722D87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6136" y="2121762"/>
            <a:ext cx="4653738" cy="362691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Стандарт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IPSG.6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разрабатывает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снижению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получения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травм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падений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Медицинская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должна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оценивать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падений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пациентов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предпринимать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действия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снижения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падений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так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возникновения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травм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связанных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en-US" sz="19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падением</a:t>
            </a: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9FBFAD-11EA-4622-9ADB-478DB03E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066" y="306909"/>
            <a:ext cx="2286000" cy="2286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7AA8749-8EBC-4C54-ACD2-D18F0D93A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66" y="2828925"/>
            <a:ext cx="2219791" cy="33889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42315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0888C-AAD3-4C74-8A13-2474AFB9C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9403" y="276015"/>
            <a:ext cx="3769569" cy="906324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Оценка риска падений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A0FC02-4534-4CEE-9AB0-C13C5329CE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40480" y="1440000"/>
            <a:ext cx="5027255" cy="46800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Проводиться медицинской сестрой у всех пациентов при поступлении.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наличии высокого риска ежедневно проводиться повторная оценка.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Дополнительная оценка при переводе в другое отделение.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 сотрудники медицинской организации, включая немедицинский персонал, должны быть вовлечены в профилактику падений.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9990D4-DB06-4EBA-B23F-231C55E8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26" y="126335"/>
            <a:ext cx="1271016" cy="14981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 descr="Изображение выглядит как земля, человек, велосипед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03B3B7F-BA5E-43CB-B53E-93911458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5" y="2133600"/>
            <a:ext cx="3192780" cy="25908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852519-AE98-45E0-80C2-AD312575DFFA}"/>
              </a:ext>
            </a:extLst>
          </p:cNvPr>
          <p:cNvSpPr/>
          <p:nvPr/>
        </p:nvSpPr>
        <p:spPr>
          <a:xfrm>
            <a:off x="1066801" y="5670000"/>
            <a:ext cx="2773679" cy="900000"/>
          </a:xfrm>
          <a:prstGeom prst="rect">
            <a:avLst/>
          </a:prstGeom>
          <a:solidFill>
            <a:schemeClr val="bg1">
              <a:alpha val="88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dirty="0"/>
              <a:t>Шкала риска падений</a:t>
            </a:r>
          </a:p>
          <a:p>
            <a:r>
              <a:rPr lang="ru-RU" dirty="0" err="1"/>
              <a:t>Morse</a:t>
            </a:r>
            <a:r>
              <a:rPr lang="ru-RU" dirty="0"/>
              <a:t> </a:t>
            </a:r>
            <a:r>
              <a:rPr lang="ru-RU" dirty="0" err="1"/>
              <a:t>Fall</a:t>
            </a:r>
            <a:r>
              <a:rPr lang="ru-RU" dirty="0"/>
              <a:t> </a:t>
            </a:r>
            <a:r>
              <a:rPr lang="ru-RU" dirty="0" err="1"/>
              <a:t>Scale</a:t>
            </a:r>
            <a:r>
              <a:rPr lang="ru-RU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E7534-90E5-4020-864A-A19658591CB6}"/>
              </a:ext>
            </a:extLst>
          </p:cNvPr>
          <p:cNvSpPr txBox="1"/>
          <p:nvPr/>
        </p:nvSpPr>
        <p:spPr>
          <a:xfrm>
            <a:off x="4329403" y="5646670"/>
            <a:ext cx="3108960" cy="923330"/>
          </a:xfrm>
          <a:prstGeom prst="rect">
            <a:avLst/>
          </a:prstGeom>
          <a:solidFill>
            <a:schemeClr val="bg1">
              <a:alpha val="88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r>
              <a:rPr lang="ru-RU" dirty="0"/>
              <a:t>Модель риска падений</a:t>
            </a:r>
          </a:p>
          <a:p>
            <a:r>
              <a:rPr lang="ru-RU" dirty="0"/>
              <a:t> (Хендрика II)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45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C6E3BD-F251-43FD-A08E-DED7457FC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179" y="239474"/>
            <a:ext cx="2131219" cy="12858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45DF8-87BF-4FAD-BC2F-024F2C48C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31" y="239474"/>
            <a:ext cx="8584605" cy="906324"/>
          </a:xfrm>
        </p:spPr>
        <p:txBody>
          <a:bodyPr/>
          <a:lstStyle/>
          <a:p>
            <a:r>
              <a:rPr lang="ru-RU" sz="2400" b="1" dirty="0">
                <a:solidFill>
                  <a:schemeClr val="tx2"/>
                </a:solidFill>
              </a:rPr>
              <a:t>             </a:t>
            </a:r>
            <a:r>
              <a:rPr lang="ru-RU" sz="2400" b="1" dirty="0">
                <a:solidFill>
                  <a:srgbClr val="3318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ШКАЛА оценки риска падений  </a:t>
            </a:r>
            <a:r>
              <a:rPr lang="ru-RU" sz="2400" b="1" dirty="0" err="1">
                <a:solidFill>
                  <a:srgbClr val="3318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Морза</a:t>
            </a:r>
            <a:br>
              <a:rPr lang="ru-RU" sz="2400" b="1" dirty="0">
                <a:solidFill>
                  <a:schemeClr val="tx2"/>
                </a:solidFill>
              </a:rPr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A2F4-A561-4513-A90E-303C8C9CBC0D}"/>
              </a:ext>
            </a:extLst>
          </p:cNvPr>
          <p:cNvSpPr txBox="1"/>
          <p:nvPr/>
        </p:nvSpPr>
        <p:spPr>
          <a:xfrm>
            <a:off x="87188" y="1163526"/>
            <a:ext cx="8591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Наибольшее распространение получили такие методы оценки риска, как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шкала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падений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Морзе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Morse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состоит из шести переменных, которые быстро и легко заполнить;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имеет прогностическую валидность и надежность;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чаще всего используется сестринским персоналом при госпитализации пациентов</a:t>
            </a:r>
          </a:p>
          <a:p>
            <a:endParaRPr lang="ru-RU" dirty="0"/>
          </a:p>
        </p:txBody>
      </p:sp>
      <p:pic>
        <p:nvPicPr>
          <p:cNvPr id="8" name="Picture 3" descr="D:\Тамара Антюшко\Desktop\Безымянный.png">
            <a:extLst>
              <a:ext uri="{FF2B5EF4-FFF2-40B4-BE49-F238E27FC236}">
                <a16:creationId xmlns:a16="http://schemas.microsoft.com/office/drawing/2014/main" id="{750261B3-79FD-48EB-A156-10AB48CCF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182" y="2808513"/>
            <a:ext cx="6167607" cy="385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00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ARTMANN">
      <a:dk1>
        <a:srgbClr val="000000"/>
      </a:dk1>
      <a:lt1>
        <a:srgbClr val="FFFFFF"/>
      </a:lt1>
      <a:dk2>
        <a:srgbClr val="004494"/>
      </a:dk2>
      <a:lt2>
        <a:srgbClr val="7C7D7F"/>
      </a:lt2>
      <a:accent1>
        <a:srgbClr val="E53517"/>
      </a:accent1>
      <a:accent2>
        <a:srgbClr val="D20040"/>
      </a:accent2>
      <a:accent3>
        <a:srgbClr val="F6A800"/>
      </a:accent3>
      <a:accent4>
        <a:srgbClr val="00694D"/>
      </a:accent4>
      <a:accent5>
        <a:srgbClr val="0098A1"/>
      </a:accent5>
      <a:accent6>
        <a:srgbClr val="0D87D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F43A5"/>
            </a:gs>
            <a:gs pos="100000">
              <a:srgbClr val="3DC4FF"/>
            </a:gs>
          </a:gsLst>
          <a:lin ang="3300000" scaled="0"/>
          <a:tileRect/>
        </a:gradFill>
        <a:ln>
          <a:noFill/>
        </a:ln>
        <a:effectLst/>
      </a:spPr>
      <a:bodyPr lIns="0" tIns="144000" rIns="0" bIns="0" rtlCol="0" anchor="t" anchorCtr="0"/>
      <a:lstStyle>
        <a:defPPr algn="ctr">
          <a:defRPr sz="24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7D9D67868C13409E3D7659EF7BB242" ma:contentTypeVersion="1" ma:contentTypeDescription="Create a new document." ma:contentTypeScope="" ma:versionID="0e621bc7c645c4c1b34acc28aee7861f">
  <xsd:schema xmlns:xsd="http://www.w3.org/2001/XMLSchema" xmlns:xs="http://www.w3.org/2001/XMLSchema" xmlns:p="http://schemas.microsoft.com/office/2006/metadata/properties" xmlns:ns3="1f49d6e1-c69c-4634-a36c-487625b90e2b" targetNamespace="http://schemas.microsoft.com/office/2006/metadata/properties" ma:root="true" ma:fieldsID="e11cd7c11d3f05b96ad4e50a1fdcc9af" ns3:_="">
    <xsd:import namespace="1f49d6e1-c69c-4634-a36c-487625b90e2b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49d6e1-c69c-4634-a36c-487625b90e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515FD1-46A9-459F-A734-F4A73881E18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f49d6e1-c69c-4634-a36c-487625b90e2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90DACDA-A303-4627-88CC-BEA3855261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7EF6A3-312F-4D02-9DC2-720D3E848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49d6e1-c69c-4634-a36c-487625b90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3936</Words>
  <Application>Microsoft Office PowerPoint</Application>
  <PresentationFormat>Экран (4:3)</PresentationFormat>
  <Paragraphs>625</Paragraphs>
  <Slides>48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9" baseType="lpstr">
      <vt:lpstr>Arial</vt:lpstr>
      <vt:lpstr>Arial Narrow</vt:lpstr>
      <vt:lpstr>Calibri</vt:lpstr>
      <vt:lpstr>Courier New</vt:lpstr>
      <vt:lpstr>FrutigerNextLTW1G-Regular</vt:lpstr>
      <vt:lpstr>Hartmann Office</vt:lpstr>
      <vt:lpstr>Impact</vt:lpstr>
      <vt:lpstr>Times New Roman</vt:lpstr>
      <vt:lpstr>Times New Roman,Bold</vt:lpstr>
      <vt:lpstr>Wingdings</vt:lpstr>
      <vt:lpstr>Office Theme</vt:lpstr>
      <vt:lpstr>Внутренний контроль качества и безопасности медицинской деятельности Зоны ответственности главной медсестры.  </vt:lpstr>
      <vt:lpstr>Новая парадигма здравоохранения:       Непрерывное улучшение качества </vt:lpstr>
      <vt:lpstr>Презентация PowerPoint</vt:lpstr>
      <vt:lpstr>Презентация PowerPoint</vt:lpstr>
      <vt:lpstr>Безопасность среды. Профилактика падений.   Падения – глобальная проблема для здравоохранения</vt:lpstr>
      <vt:lpstr>  Определение</vt:lpstr>
      <vt:lpstr>Международный стандарт безопасности пациентов</vt:lpstr>
      <vt:lpstr>Оценка риска падений</vt:lpstr>
      <vt:lpstr>             ШКАЛА оценки риска падений  Морза </vt:lpstr>
      <vt:lpstr>Презентация PowerPoint</vt:lpstr>
      <vt:lpstr>Стандартные операционные процедуры по профилактике падений </vt:lpstr>
      <vt:lpstr>Порядок действия медицинских сестер применение шкалы Морзе</vt:lpstr>
      <vt:lpstr>Развитие компетенций медицинской сестры по снижению вероятности падений </vt:lpstr>
      <vt:lpstr>Презентация PowerPoint</vt:lpstr>
      <vt:lpstr>Частота развития пролежней</vt:lpstr>
      <vt:lpstr>Презентация PowerPoint</vt:lpstr>
      <vt:lpstr>Общая цель ухода:  предотвращение пролежней у пациентов высокого риска</vt:lpstr>
      <vt:lpstr>Презентация PowerPoint</vt:lpstr>
      <vt:lpstr>Общие подходы (принципы) профилактики пролежней: </vt:lpstr>
      <vt:lpstr>Алгоритм гигиенического ухода за пациентом. Рекомендованный ГОСТ Р 56819 – 2015 режим ухода за кожей у малоподвижных пациентов</vt:lpstr>
      <vt:lpstr>Алгоритмы ухода за пациентом. Уход за промежностью и наружными половыми органами тяжелобольного по ГОСТ Р 56819 – 2015 </vt:lpstr>
      <vt:lpstr>Рекомендуемый план ухода при риске развития пролежней по ГОСТ Р 56819 – 2015 </vt:lpstr>
      <vt:lpstr>Презентация PowerPoint</vt:lpstr>
      <vt:lpstr>Нормативные документы</vt:lpstr>
      <vt:lpstr>МИНИСТЕРСТВО труда и социальной защиты  РОССИЙСКОЙ ФЕДЕРАЦИИ    ПРИКАЗ №214н от 24 мая 2013  «Об утверждении классификации технических средств реабилитации (изделий) в рамках федерального перечня реабилитационных мероприятий, технических средств реабилитации и услуг, предоставляемых инвалиду, утверждённого распоряжением Правительства РФ от 30.12.2005 №2347-Р»</vt:lpstr>
      <vt:lpstr>Нормативные документы</vt:lpstr>
      <vt:lpstr>МИНИСТЕРСТВО ЗДРАВООХРАНЕНИЯ И СОЦИАЛЬНОГО РАЗВИТИЯ РОССИЙСКОЙ ФЕДЕРАЦИИ ПРИКАЗ  №1666н от 27.12.2011  «ОБ УТВЕРЖДЕНИИ СРОКОВ ПОЛЬЗОВАНИЯ ТЕХНИЧЕСКИМИ СРЕДСТВАМИ РЕАБИЛИТАЦИИ, ПРОТЕЗАМИ И ПРОТЕЗНО-ОРТОПЕДИЧЕСКИМИ ИЗДЕЛИЯМИ ДО ИХ ЗАМЕНЫ»</vt:lpstr>
      <vt:lpstr>Презентация PowerPoint</vt:lpstr>
      <vt:lpstr> ШКАЛА ВАТЕРЛОУ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Клиническая картина ДВН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Ведение документации для персонала, осуществляющего сестринский уход</vt:lpstr>
      <vt:lpstr>Презентация PowerPoint</vt:lpstr>
      <vt:lpstr>Презентация PowerPoint</vt:lpstr>
      <vt:lpstr>Презентация PowerPoint</vt:lpstr>
      <vt:lpstr>Внесена новая сложная услуга</vt:lpstr>
      <vt:lpstr>Презентация PowerPoint</vt:lpstr>
      <vt:lpstr>Презентация PowerPoint</vt:lpstr>
      <vt:lpstr>Спасибо! </vt:lpstr>
    </vt:vector>
  </TitlesOfParts>
  <Company>Amanda Design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Robinson</dc:creator>
  <cp:lastModifiedBy>Antjushko Tamara</cp:lastModifiedBy>
  <cp:revision>276</cp:revision>
  <dcterms:created xsi:type="dcterms:W3CDTF">2014-10-19T08:02:05Z</dcterms:created>
  <dcterms:modified xsi:type="dcterms:W3CDTF">2018-10-11T13:55:23Z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0x0101004C7D9D67868C13409E3D7659EF7BB242</vt:lpwstr>
  </property>
  <property fmtid="{D5CDD505-2E9C-101B-9397-08002B2CF9AE}" pid="3" name="IsMyDocuments">
    <vt:bool>true</vt:bool>
  </property>
</Properties>
</file>