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84" r:id="rId11"/>
    <p:sldId id="285" r:id="rId12"/>
    <p:sldId id="286" r:id="rId13"/>
    <p:sldId id="287" r:id="rId14"/>
    <p:sldId id="273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5" r:id="rId23"/>
    <p:sldId id="297" r:id="rId24"/>
    <p:sldId id="2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AB09-2C80-4609-8E39-95D296E7F34D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E2915-2B85-4661-81C6-6ED6611AC8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18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коллеги, позвольте представить Вам опыт реализации дополнительных профессиональных программ в сетевой форме с использованием дистанционных технологий при обучении специалистов со средним медицинским и фармацевтическим образованием.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00A232-7BBD-43C9-B543-ECA7943DA6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721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выявления уровня удовлетворенности качеством организации образовательного процесса в Центре среди слушателей и работодателей было проведено социологическое исследование.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исследования отразили их позитивное отношение и большую заинтересованность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6DAC950-DE67-4ACC-95BD-B44285BC877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169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реализация программ дополнительного профессионального образования в сетевой форме имеет широкие возможности.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Самыми заметными сторонами такого взаимодействия являются: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материальных ресурсов, использующихся в образовательном процессе;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подготовленных педагогических кадров к педагогической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современных информационных и имитационных технологий в качестве  средств обучения и др.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коллеги! Надеемся, что наш опыт реализации программ последипломной подготовки специалистов со средним медицинским и фармацевтическим образованием в сетевой форме с использованием элементов дистанционных образовательных технологий. Возможно он станет одним из направлений непрерывного образования специалистов среднего звена с медицинским и фармацевтическим образованием.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622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сетевая форма позволяет использовать в образовательном процессе ресурсы всех заинтересованных организаций в целях обеспечения соответствия квалификации обучающегося меняющимся условиям профессиональной деятельности и социальной среды.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Сетевая форма реализации ДПП - это организационное решение, которое позволяет использовать ресурсы одновременно нескольких образовательных и иных организаций в реализации процесса дополнительного профессионального образования в целях профессионального развития и личностного совершенствования педагогических и руководящих работников системы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00A232-7BBD-43C9-B543-ECA7943DA67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87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органы государственной власти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органы местного самоуправления, определяющие общую политику в сфере образования на различных уровнях управления образованием;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организации, осуществляющие образовательную деятельность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лице своих руководителей (ректор, директор, заведующий, начальник и др.), коллегиальных органов управления (общее собрание, конференция, ученый совет, управляющий совет и др.);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учредители организаций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осуществляющих образовательную деятельность;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заказчики образовательных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обучающиеся, реализующие образовательные потребности при участии образовательной организации;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иные заинтересованные лица (работодатели, общественные организации и т.п.).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6DAC950-DE67-4ACC-95BD-B44285BC877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523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наш Центр реализует дополнительные профессиональные программы  более чем по 40 направлениям в рамках специальностей, установленных для специалистов со средним медицинским и фармацевтическим образованием.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0A232-7BBD-43C9-B543-ECA7943DA67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322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 smtClean="0"/>
              <a:t>Вместе с тем, в договоре должны быть указаны</a:t>
            </a:r>
            <a:r>
              <a:rPr lang="ru-RU" altLang="ru-RU" b="1" baseline="0" dirty="0" smtClean="0"/>
              <a:t> </a:t>
            </a:r>
            <a:endParaRPr lang="ru-RU" altLang="ru-RU" b="1" dirty="0" smtClean="0"/>
          </a:p>
          <a:p>
            <a:r>
              <a:rPr lang="ru-RU" altLang="ru-RU" b="1" dirty="0" smtClean="0"/>
              <a:t>требования к  материально-техническому обеспечению образовательного процесса</a:t>
            </a:r>
          </a:p>
          <a:p>
            <a:r>
              <a:rPr lang="ru-RU" altLang="ru-RU" b="1" dirty="0" smtClean="0"/>
              <a:t>требования к учебно-методическому, информационному  обеспечению образовательного процесса</a:t>
            </a:r>
          </a:p>
          <a:p>
            <a:r>
              <a:rPr lang="ru-RU" altLang="ru-RU" b="1" dirty="0" smtClean="0"/>
              <a:t>требования к кадровому обеспечению образовательного процесса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CD2A-C9C0-419E-A22D-E20680ABAD3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8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CD2A-C9C0-419E-A22D-E20680ABAD3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896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разработке каждого учебного плана мы просчитываем все реальные возможности организации-партнера. Всегда получается по-разному. Из приведенной таблицы видно, что мы стараемся делить нагрузку почти</a:t>
            </a:r>
            <a:r>
              <a:rPr lang="ru-RU" baseline="0" dirty="0" smtClean="0"/>
              <a:t> пополам, все зависит от ресурсов медицинской организации: кадровых, материально-технических.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00A232-7BBD-43C9-B543-ECA7943DA67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461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итоговой аттестации осуществляется образовательной организацией, заключившей договор об образовании с заказчиком.</a:t>
            </a:r>
          </a:p>
          <a:p>
            <a:r>
              <a:rPr lang="ru-RU" dirty="0" smtClean="0"/>
              <a:t>По окончании обучения слушатели, прошедшие итоговую аттестацию, получают документ, в нашем случае, о повышении о квалификации, форму которого наша организация устанавливает самостоятельно. По соглашению между организациями, участвующими в реализации ДПП в сетевой форме, могут быть выданы несколько документов о квалификации.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500A232-7BBD-43C9-B543-ECA7943DA67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53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7967-E774-4744-AF20-3B38E14C3A0A}" type="datetimeFigureOut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A81D-8F11-4203-9B8B-14977A2D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nicinaspb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016" y="185176"/>
            <a:ext cx="9396536" cy="1656184"/>
          </a:xfrm>
        </p:spPr>
        <p:txBody>
          <a:bodyPr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600" dirty="0"/>
              <a:t>Государственное бюджетное </a:t>
            </a:r>
            <a:r>
              <a:rPr lang="ru-RU" sz="1600" dirty="0" smtClean="0"/>
              <a:t> </a:t>
            </a:r>
            <a:r>
              <a:rPr lang="ru-RU" sz="1600" dirty="0"/>
              <a:t>учреждение  </a:t>
            </a:r>
            <a:r>
              <a:rPr lang="ru-RU" sz="1600" dirty="0" smtClean="0"/>
              <a:t>здравоохранения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«Самарская областная клиническая психиатрическая больница»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628801"/>
            <a:ext cx="9144000" cy="203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3000"/>
              </a:lnSpc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Синдром профессионального выгорания у медицинских сестер психиатрического профиля.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Театротерапия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как профилактика эмоционального истощения.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9006" y="4376829"/>
            <a:ext cx="79505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Синицына Елена Михайловна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Заместитель главного врача по работе с сестринским персоналом ГБУЗ «СОКПБ»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cinicinaspb@mail.ru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6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360" y="83127"/>
            <a:ext cx="10364451" cy="1330894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Третья фаза уныние или истощение характеризуется</a:t>
            </a:r>
            <a:r>
              <a:rPr lang="ru-RU" altLang="ru-RU" b="1" dirty="0">
                <a:solidFill>
                  <a:srgbClr val="0070C0"/>
                </a:solidFill>
              </a:rPr>
              <a:t/>
            </a:r>
            <a:br>
              <a:rPr lang="ru-RU" alt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508290"/>
            <a:ext cx="10363826" cy="517531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2925" indent="-457200">
              <a:buNone/>
            </a:pPr>
            <a:endParaRPr lang="ru-RU" altLang="ru-RU" sz="2600" b="1" dirty="0"/>
          </a:p>
          <a:p>
            <a:r>
              <a:rPr lang="ru-RU" dirty="0"/>
              <a:t>Эмоциональная истощенность – остервенение (одиночество, переживаемое как достижение, утрата чувства реальности, отсутствие самокритики, сниженный контроль собственного поведении)</a:t>
            </a:r>
          </a:p>
          <a:p>
            <a:r>
              <a:rPr lang="ru-RU" dirty="0"/>
              <a:t>Деперсонализация – цинизм (манипулирование пациентами в корыстных целях, компенсация собственной ущербности за счет пациентов, жестокость, ненависть к пациентам, пренебрежение реальным потребностям пациента, директивность, властность, агрессивность)</a:t>
            </a:r>
          </a:p>
          <a:p>
            <a:r>
              <a:rPr lang="ru-RU" dirty="0"/>
              <a:t>Редукция профессиональной компетентности – профессиональная деформация (интриги, сплетни, стравливание, зависть и подозрительность, нарушение профессиональной этики, сопротивление новым знаниям, технологиям, нововведениям)</a:t>
            </a:r>
          </a:p>
          <a:p>
            <a:r>
              <a:rPr lang="ru-RU" dirty="0"/>
              <a:t>Психосоматопатология</a:t>
            </a:r>
            <a:r>
              <a:rPr lang="ru-RU" dirty="0"/>
              <a:t> – запуск механизма саморазрушения (опасность инсульта, </a:t>
            </a:r>
            <a:r>
              <a:rPr lang="ru-RU" dirty="0"/>
              <a:t>психотические</a:t>
            </a:r>
            <a:r>
              <a:rPr lang="ru-RU" dirty="0"/>
              <a:t> расстройства, онкологические заболевания психогенной этиологии)</a:t>
            </a:r>
          </a:p>
          <a:p>
            <a:pPr>
              <a:buFontTx/>
              <a:buChar char="-"/>
            </a:pPr>
            <a:endParaRPr lang="ru-RU" alt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6650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Четвертая фаза бесчувствие или апатия характеризуется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596178"/>
            <a:ext cx="10363826" cy="419502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42925" indent="-457200">
              <a:lnSpc>
                <a:spcPct val="110000"/>
              </a:lnSpc>
              <a:buNone/>
            </a:pPr>
            <a:endParaRPr lang="ru-RU" altLang="ru-RU" sz="2400" b="1" dirty="0"/>
          </a:p>
          <a:p>
            <a:r>
              <a:rPr lang="ru-RU" dirty="0"/>
              <a:t>Эмоциональная истощенность – опустошенность (невозможность регулирования собственного поведения, ослабление памяти и внимания, запущенный внешний вид, потеря внешних признаков пола, равнодушие к собственной жизни, безразличие к своей судьбе, прекращение контактов с внешним и внутренним миром)</a:t>
            </a:r>
          </a:p>
          <a:p>
            <a:r>
              <a:rPr lang="ru-RU" dirty="0"/>
              <a:t>Деперсонализация – </a:t>
            </a:r>
            <a:r>
              <a:rPr lang="ru-RU" dirty="0"/>
              <a:t>саморасщепление</a:t>
            </a:r>
            <a:r>
              <a:rPr lang="ru-RU" dirty="0"/>
              <a:t> (не различие себя и пациента, полное равнодушие к пациентам, безразличие к их судьбам)</a:t>
            </a:r>
          </a:p>
          <a:p>
            <a:r>
              <a:rPr lang="ru-RU" dirty="0"/>
              <a:t>Редукция профессиональной компетентности – профессиональная непригодность (отсутствие желаний и побуждений к работе, утрата личностной мотивации к профессиональной деятельности, невыполнение своих профессиональных обязанностей, профессиональная деградация)</a:t>
            </a:r>
          </a:p>
          <a:p>
            <a:r>
              <a:rPr lang="ru-RU" dirty="0"/>
              <a:t>Психосоматопатология</a:t>
            </a:r>
            <a:r>
              <a:rPr lang="ru-RU" dirty="0"/>
              <a:t> – дегенерация (личностная деградация и индивидуальная деградация, галлюцинации, одержимость, фобии, амнезии, регрессии, булимия, деменция, бредовые идеи, невроз навязчивых состояний, потенциально опасное состояние аффекта).</a:t>
            </a:r>
          </a:p>
          <a:p>
            <a:endParaRPr lang="ru-RU" alt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469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Всего было обследовано 20 человек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 женщин и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2 - е мужчин)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ТЕКСТ ОПРОСНИКА</a:t>
            </a:r>
          </a:p>
          <a:p>
            <a:r>
              <a:rPr lang="ru-RU" dirty="0"/>
              <a:t> Если вы являетесь профессионалом в какой-либо сфере взаимодействия с людьми, вам будет интересно увидеть, в какой степени у вас сформировалась психологическая защита в форме эмоционального выгорания. Читайте </a:t>
            </a:r>
            <a:r>
              <a:rPr lang="ru-RU" dirty="0"/>
              <a:t>по-одному</a:t>
            </a:r>
            <a:r>
              <a:rPr lang="ru-RU" dirty="0"/>
              <a:t> суждения и ставьте в бланке ответов «+», если Вы согласны с данным утверждением и «-», если нет. Примите во внимание, что, если в формулировках </a:t>
            </a:r>
            <a:r>
              <a:rPr lang="ru-RU" dirty="0"/>
              <a:t>опросника</a:t>
            </a:r>
            <a:r>
              <a:rPr lang="ru-RU" dirty="0"/>
              <a:t> идет речь о партнерах, то имеются в виду субъекты Вашей профессиональной деятельности - пациенты, клиенты, потребители, заказчики, учащиеся и другие люди, с которыми вы ежедневно работаете.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1. Организационные недостатки на работе постоянно заставляют нервничать, переживать, напрягаться. </a:t>
            </a:r>
            <a:br>
              <a:rPr lang="ru-RU" dirty="0"/>
            </a:br>
            <a:r>
              <a:rPr lang="ru-RU" dirty="0"/>
              <a:t>2. Сегодня я доволен своей профессией не меньше, чем в начале карьеры. </a:t>
            </a:r>
            <a:br>
              <a:rPr lang="ru-RU" dirty="0"/>
            </a:br>
            <a:r>
              <a:rPr lang="ru-RU" dirty="0"/>
              <a:t>3. Я ошибся в выборе профессии или профиля деятельности (занимаю не свое место). </a:t>
            </a:r>
            <a:br>
              <a:rPr lang="ru-RU" dirty="0"/>
            </a:br>
            <a:r>
              <a:rPr lang="ru-RU" dirty="0"/>
              <a:t>4. Меня беспокоит то, что я стал хуже работать (менее продуктивно, качественно, медленнее). </a:t>
            </a:r>
            <a:br>
              <a:rPr lang="ru-RU" dirty="0"/>
            </a:br>
            <a:r>
              <a:rPr lang="ru-RU" dirty="0"/>
              <a:t>5. Теплота взаимодействия с партнерами очень зависит от моего настроения - хорошего или плохого. </a:t>
            </a:r>
            <a:br>
              <a:rPr lang="ru-RU" dirty="0"/>
            </a:br>
            <a:r>
              <a:rPr lang="ru-RU" dirty="0"/>
              <a:t>6. От меня как профессионала мало зависит благополучие партнеров. </a:t>
            </a:r>
            <a:br>
              <a:rPr lang="ru-RU" dirty="0"/>
            </a:br>
            <a:r>
              <a:rPr lang="ru-RU" dirty="0"/>
              <a:t>7. Когда я прихожу с работы домой, то некоторое время (часа 2-3) мне хочется побыть наедине, чтобы со мной никто не общался. </a:t>
            </a:r>
            <a:br>
              <a:rPr lang="ru-RU" dirty="0"/>
            </a:br>
            <a:r>
              <a:rPr lang="ru-RU" dirty="0"/>
              <a:t>8. Когда я чувствую усталость или напряжение, то стараюсь поскорее решить проблемы партнера (свернуть взаимодействие). </a:t>
            </a:r>
            <a:br>
              <a:rPr lang="ru-RU" dirty="0"/>
            </a:br>
            <a:r>
              <a:rPr lang="ru-RU" dirty="0"/>
              <a:t>9. Мне кажется, что эмоционально я не могу дать партнерам того, что требует профессиональный долг. </a:t>
            </a:r>
            <a:br>
              <a:rPr lang="ru-RU" dirty="0"/>
            </a:br>
            <a:r>
              <a:rPr lang="ru-RU" dirty="0"/>
              <a:t>10. Моя работа притупляет эмоции. </a:t>
            </a:r>
            <a:br>
              <a:rPr lang="ru-RU" dirty="0"/>
            </a:br>
            <a:r>
              <a:rPr lang="ru-RU" dirty="0"/>
              <a:t>11. Я откровенно устал от человеческих проблем, с которыми приходится иметь дело на работе. </a:t>
            </a:r>
            <a:br>
              <a:rPr lang="ru-RU" dirty="0"/>
            </a:br>
            <a:r>
              <a:rPr lang="ru-RU" dirty="0"/>
              <a:t>12. Бывает, я плохо засыпаю (сплю) из-за переживаний, связанных с работой. </a:t>
            </a:r>
            <a:br>
              <a:rPr lang="ru-RU" dirty="0"/>
            </a:br>
            <a:r>
              <a:rPr lang="ru-RU" dirty="0"/>
              <a:t>13. Взаимодействие с партнерами требует от меня большого напряжения. </a:t>
            </a:r>
            <a:br>
              <a:rPr lang="ru-RU" dirty="0"/>
            </a:br>
            <a:r>
              <a:rPr lang="ru-RU" dirty="0"/>
              <a:t>14. Работа с людьми приносит все меньше удовлетворения. </a:t>
            </a:r>
            <a:br>
              <a:rPr lang="ru-RU" dirty="0"/>
            </a:br>
            <a:r>
              <a:rPr lang="ru-RU" dirty="0"/>
              <a:t>15. Я бы сменил место работы, если бы представилась возможность. </a:t>
            </a:r>
            <a:br>
              <a:rPr lang="ru-RU" dirty="0"/>
            </a:br>
            <a:r>
              <a:rPr lang="ru-RU" dirty="0"/>
              <a:t>16. Меня часто расстраивает то, что я не могу должным образом оказать партнеру профессиональную поддержку, услугу, помощь.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1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191836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Полученные данные статистически обрабатывались с помощью методик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–критерия Стьюдента .  Повторное исследование проводилось для оценки влияния занятий в театральной студии (9 человек) и 11 человек которые не занимаются в театральной студии.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3128210"/>
            <a:ext cx="10858016" cy="3219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90" y="2885324"/>
            <a:ext cx="6400799" cy="3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G:\Фото для презентации\общая беловы и артисты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410" y="2646947"/>
            <a:ext cx="6075949" cy="4050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95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Проявления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синдрома эмоционального выгорания у медицинских сестер ГБУЗ «СОКПБ»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6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84461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Синдром  отсутствует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Синдром формируется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Синдром сформирован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Всего </a:t>
                      </a:r>
                      <a:endParaRPr lang="ru-RU" sz="2400" b="1" dirty="0"/>
                    </a:p>
                  </a:txBody>
                  <a:tcPr/>
                </a:tc>
              </a:tr>
              <a:tr h="8446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Фаза напряжения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11- 55%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7-35%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2-10%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20-100%</a:t>
                      </a:r>
                      <a:endParaRPr lang="ru-RU" sz="2400" b="1" dirty="0"/>
                    </a:p>
                  </a:txBody>
                  <a:tcPr/>
                </a:tc>
              </a:tr>
              <a:tr h="8446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Фаза резистентности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7- 35%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7- 35%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6-30%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20- 100%</a:t>
                      </a:r>
                      <a:endParaRPr lang="ru-RU" sz="2400" b="1" dirty="0"/>
                    </a:p>
                  </a:txBody>
                  <a:tcPr/>
                </a:tc>
              </a:tr>
              <a:tr h="8446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Фаза истощения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13-65%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2-10%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5-25%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20-100%</a:t>
                      </a:r>
                      <a:endParaRPr lang="ru-RU" sz="2400" b="1" dirty="0"/>
                    </a:p>
                  </a:txBody>
                  <a:tcPr/>
                </a:tc>
              </a:tr>
              <a:tr h="84461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Фаза бесчувствия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20- 100%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20-100%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51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10363200" cy="1034715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ПРОФИЛАКТИКА </a:t>
            </a:r>
            <a:r>
              <a:rPr lang="ru-RU" sz="4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ЭМОЦИОНАЛЬНОГО ВЫГОРАНИЯ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926432" y="1311442"/>
            <a:ext cx="9436768" cy="432735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Прежде всего, психологи советуют периодически отвлекаться от работы в течение дня на 5-минутные перерывы, но особенно важно во внерабочее время. Дома необходимо забывать о рабочих делах и переключать свои мысли на другие темы.</a:t>
            </a:r>
          </a:p>
          <a:p>
            <a:r>
              <a:rPr lang="ru-RU" dirty="0"/>
              <a:t>Одновременно с отвлечением важно снижать значимость травмирующих событий. Ежедневно работая с пациентами, следует помнить, что настоящей причиной стресса являются не люди, а то, как вы относитесь к их действиям и словам. Учитесь применять принцип позитивности во всем.</a:t>
            </a:r>
          </a:p>
          <a:p>
            <a:r>
              <a:rPr lang="ru-RU" dirty="0"/>
              <a:t>Но чтобы легче было с позитивом относиться к стрессовым факторам, подключайте физические нагрузки. Это может быть регулярный фитнес, уборка дома, активная прогулка с собакой или просто ежевечерняя пробежка в парке, можно просто побить дома подушку или специальную грушу. Все эти действия играют роль громоотвода для такого сильного источника энергии, как стресс, и способствуют профилактике профессионального эмоционального выгорания.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6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659" y="96005"/>
            <a:ext cx="10786719" cy="149216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4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ТВОРЧЕСТВО, КАК ПРОФИЛАКТИКА ЭМОЦИОНАЛЬНОГО ВЫГОРАНИЯ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G:\Фото для презентации\Мы с барабан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175" y="2363153"/>
            <a:ext cx="5775246" cy="3002932"/>
          </a:xfrm>
          <a:prstGeom prst="rect">
            <a:avLst/>
          </a:prstGeom>
          <a:noFill/>
        </p:spPr>
      </p:pic>
      <p:pic>
        <p:nvPicPr>
          <p:cNvPr id="4100" name="Picture 4" descr="G:\Фото для презентации\общая запись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2" y="1997242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80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3917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2012 году в СОКПБ открыта театральная студия «Счастливый случай» под руководством Заслуженного артиста РФ, Народного артиста Самарской области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О.К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Белова.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11" y="2253917"/>
            <a:ext cx="2834379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Москва Театр\IMG_20141112_161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0790" y="2141620"/>
            <a:ext cx="4572000" cy="4415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8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48916"/>
            <a:ext cx="10363200" cy="9865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Красное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вино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победы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383632"/>
            <a:ext cx="8534400" cy="4255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0842" y="3940477"/>
            <a:ext cx="1973178" cy="27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F:\фото с конференции 17.05.2017\DSCN5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2017"/>
            <a:ext cx="4515310" cy="4063541"/>
          </a:xfrm>
          <a:prstGeom prst="rect">
            <a:avLst/>
          </a:prstGeom>
          <a:noFill/>
        </p:spPr>
      </p:pic>
      <p:pic>
        <p:nvPicPr>
          <p:cNvPr id="61446" name="Picture 6" descr="F:\фото с конференции 17.05.2017\DSCN5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9594" y="3081467"/>
            <a:ext cx="4787702" cy="3591182"/>
          </a:xfrm>
          <a:prstGeom prst="rect">
            <a:avLst/>
          </a:prstGeom>
          <a:noFill/>
        </p:spPr>
      </p:pic>
      <p:pic>
        <p:nvPicPr>
          <p:cNvPr id="61447" name="Picture 7" descr="F:\фото с конференции 17.05.2017\DSCN5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0396" y="1075038"/>
            <a:ext cx="4283192" cy="3212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348917"/>
            <a:ext cx="10363200" cy="9745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СЦЕНА ИЗ СПЕКТАКЛЯ «ДАЕШЬ СЕРДЦЕ»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28800" y="1275347"/>
            <a:ext cx="8534400" cy="43634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2467" name="Picture 3" descr="G:\Фото для презентации\Даешь серд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48" y="1136651"/>
            <a:ext cx="8327356" cy="555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195309"/>
            <a:ext cx="11975975" cy="1775534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7" name="Picture 11" descr="http://www.xx-centure.com.ua/wp-content/uploads/2018/05/Causes-of-headache-450x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222" y="238960"/>
            <a:ext cx="4286250" cy="2514600"/>
          </a:xfrm>
          <a:prstGeom prst="rect">
            <a:avLst/>
          </a:prstGeom>
          <a:noFill/>
        </p:spPr>
      </p:pic>
      <p:sp>
        <p:nvSpPr>
          <p:cNvPr id="45058" name="AutoShape 2" descr="https://www.abp.org/sites/abp/files/images/thinking_doctor_we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60" name="AutoShape 4" descr="https://www.abp.org/sites/abp/files/images/thinking_doctor_we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5065" name="Picture 9" descr="https://st03.kakprosto.ru/tumb/550/images/article/2018/7/29/302406_5b5dcb5975cfb5b5dcb5975d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54" y="3152022"/>
            <a:ext cx="5238750" cy="2809876"/>
          </a:xfrm>
          <a:prstGeom prst="rect">
            <a:avLst/>
          </a:prstGeom>
          <a:noFill/>
        </p:spPr>
      </p:pic>
      <p:pic>
        <p:nvPicPr>
          <p:cNvPr id="45069" name="Picture 13" descr="https://www.dw.com/image/6265701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228" y="367046"/>
            <a:ext cx="3143250" cy="2324101"/>
          </a:xfrm>
          <a:prstGeom prst="rect">
            <a:avLst/>
          </a:prstGeom>
          <a:noFill/>
        </p:spPr>
      </p:pic>
      <p:pic>
        <p:nvPicPr>
          <p:cNvPr id="45071" name="Picture 15" descr="https://lh6.googleusercontent.com/proxy/bix_7E-Ps6w2q1JZpGgJRYim-P7kHc_NLwT7JyzJEUpEeLrIxRHT7Gd5rYWAvUky7QIXPsQ0JCn4Kqf68hAzBTb3DVpL0vI_Nw=w1200-h630-p-k-no-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734" y="3296652"/>
            <a:ext cx="4343400" cy="2590800"/>
          </a:xfrm>
          <a:prstGeom prst="rect">
            <a:avLst/>
          </a:prstGeom>
          <a:noFill/>
        </p:spPr>
      </p:pic>
      <p:sp>
        <p:nvSpPr>
          <p:cNvPr id="45075" name="AutoShape 19" descr="https://psy-ask.ru/wp-content/uploads/ehmocionalnoe-vygoranie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77" name="AutoShape 21" descr="https://psy-ask.ru/wp-content/uploads/ehmocionalnoe-vygoranie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79" name="AutoShape 23" descr="https://psy-ask.ru/wp-content/uploads/ehmocionalnoe-vygoranie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95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85012"/>
            <a:ext cx="10363200" cy="17205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ПОВТОРНЫЕ РЕЗУЛЬТАТЫ ИССЛЕДОВАНИЯ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792705"/>
            <a:ext cx="8534400" cy="384609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-   проявления синдрома уменьшились </a:t>
            </a:r>
            <a:r>
              <a:rPr lang="ru-RU" dirty="0" smtClean="0"/>
              <a:t>у    </a:t>
            </a:r>
          </a:p>
          <a:p>
            <a:pPr algn="l"/>
            <a:r>
              <a:rPr lang="ru-RU" dirty="0" smtClean="0"/>
              <a:t>     5 </a:t>
            </a:r>
            <a:r>
              <a:rPr lang="ru-RU" dirty="0"/>
              <a:t>человек (9 %),</a:t>
            </a:r>
          </a:p>
          <a:p>
            <a:pPr algn="l"/>
            <a:r>
              <a:rPr lang="ru-RU" dirty="0"/>
              <a:t>-   проявления синдрома усилились  (0 </a:t>
            </a:r>
            <a:r>
              <a:rPr lang="ru-RU" dirty="0" smtClean="0"/>
              <a:t>%),</a:t>
            </a:r>
          </a:p>
          <a:p>
            <a:pPr algn="l"/>
            <a:r>
              <a:rPr lang="ru-RU" dirty="0"/>
              <a:t>-   проявления синдрома остались без </a:t>
            </a:r>
            <a:r>
              <a:rPr lang="ru-RU" dirty="0" smtClean="0"/>
              <a:t>                                            изменений </a:t>
            </a:r>
            <a:r>
              <a:rPr lang="ru-RU" dirty="0"/>
              <a:t>у 8 человек (20 %).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52665"/>
            <a:ext cx="10363200" cy="8903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СЦЕНЫ ИЗ СПЕКТАКЛЯ «СЕЛЬСКИЕ ЖИТЕЛИ»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311442"/>
            <a:ext cx="8534400" cy="43273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4514" name="Picture 2" descr="G:\Фото для презентации\сель жи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217" y="995164"/>
            <a:ext cx="4417930" cy="5862836"/>
          </a:xfrm>
          <a:prstGeom prst="rect">
            <a:avLst/>
          </a:prstGeom>
          <a:noFill/>
        </p:spPr>
      </p:pic>
      <p:pic>
        <p:nvPicPr>
          <p:cNvPr id="64515" name="Picture 3" descr="G:\Фото для презентации\Сельск жи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7" y="1211332"/>
            <a:ext cx="6899881" cy="45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14400" y="288759"/>
            <a:ext cx="103632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СЦЕНА ИЗ СПЕКТАКЛЯ «СВЕТЛЫЕ ДУШИ»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28800" y="1287379"/>
            <a:ext cx="8534400" cy="43514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3491" name="Picture 3" descr="G:\Фото для презентации\свет душ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265" y="1132639"/>
            <a:ext cx="8263188" cy="550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5438"/>
            <a:ext cx="10972800" cy="14414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Пытаться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скрывать эмоции, загонять их внутрь очень вредно.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Учитесь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их показывать: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lvl="1"/>
            <a:r>
              <a:rPr lang="ru-RU" dirty="0"/>
              <a:t>рвите, мните бумагу;</a:t>
            </a:r>
            <a:endParaRPr lang="ru-RU" sz="2000" dirty="0"/>
          </a:p>
          <a:p>
            <a:pPr lvl="1"/>
            <a:r>
              <a:rPr lang="ru-RU" dirty="0"/>
              <a:t>давайте выход эмоциям с помощью мимики, жестов, голоса;</a:t>
            </a:r>
            <a:endParaRPr lang="ru-RU" sz="2000" dirty="0"/>
          </a:p>
          <a:p>
            <a:pPr lvl="1"/>
            <a:r>
              <a:rPr lang="ru-RU" dirty="0"/>
              <a:t>сделайте мишень на стене и кидайте в нее предметы;</a:t>
            </a:r>
            <a:endParaRPr lang="ru-RU" sz="2000" dirty="0"/>
          </a:p>
          <a:p>
            <a:pPr lvl="1"/>
            <a:r>
              <a:rPr lang="ru-RU" dirty="0"/>
              <a:t>нарисуйте свою эмоцию как угодно в красках на бумаге, постарайтесь сделать ее смешной или просто порвите листок;</a:t>
            </a:r>
            <a:endParaRPr lang="ru-RU" sz="2000" dirty="0"/>
          </a:p>
          <a:p>
            <a:pPr lvl="1"/>
            <a:r>
              <a:rPr lang="ru-RU" dirty="0"/>
              <a:t>если есть возможность, поговорите с кем-нибудь, акцентируя внимание на своих эмоциях («Меня это обидело..», «Я расстроена</a:t>
            </a:r>
            <a:r>
              <a:rPr lang="ru-RU" dirty="0" smtClean="0"/>
              <a:t>..»).</a:t>
            </a:r>
          </a:p>
          <a:p>
            <a:pPr lvl="1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БУДЬТЕ ЗДОРОВЫ!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483878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760" y="173341"/>
            <a:ext cx="10116767" cy="127781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ВОЗ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3177" y="1736324"/>
            <a:ext cx="9942142" cy="469998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 smtClean="0"/>
              <a:t> «Синдром выгорания» - это физическое, эмоциональное или мотивационное истощение, характеризующееся нарушением продуктивностью в работе и усталостью, бессонницей, повышенной подверженностью соматическим заболеваниям. Синдром выгорания считается долговременной стрессовой реакцией, возникающей в ответ на чрезмерные производственные и эмоциональные перегрузки у специалистов, в том числе медицинских работников, непосредственно контактирующих с людьми.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155" y="311285"/>
            <a:ext cx="11259845" cy="1167319"/>
          </a:xfrm>
        </p:spPr>
        <p:txBody>
          <a:bodyPr>
            <a:no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1986" name="Picture 2" descr="C:\Documents and Settings\Admin\Рабочий стол\img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759" y="79516"/>
            <a:ext cx="10551694" cy="669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9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76" y="201267"/>
            <a:ext cx="11754034" cy="19403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Труд медицинской сестры психиатрической службы связан с большой эмоциональной и психической нагрузкой при работе с пациентами, а так же сложными, порой опасными условиями труда.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5221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Отмечается, что у медицинских сестер нередко появляется необоснованное чувство вины, серьезные психологические и иные последствия работы в психиатрических коллективах, наблюдается развитие различных психосоматических заболеваний, стрессовых реакций, психических нарушениях, формирование высокого суицидального риска, высокие показатели распространенности депрессии по сравнению с другими специальностями.</a:t>
            </a:r>
          </a:p>
          <a:p>
            <a:pPr>
              <a:buNone/>
            </a:pPr>
            <a:endParaRPr lang="ru-RU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4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75" y="124287"/>
            <a:ext cx="11825056" cy="1384917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/>
            </a:r>
            <a:br>
              <a:rPr lang="ru-RU" altLang="ru-RU" b="1" dirty="0" smtClean="0">
                <a:solidFill>
                  <a:srgbClr val="0070C0"/>
                </a:solidFill>
              </a:rPr>
            </a:br>
            <a:r>
              <a:rPr lang="ru-RU" dirty="0"/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Одной из центральных мест в деятельности психиатрического коллектива, занимает работа медицинской сестры.</a:t>
            </a:r>
            <a:r>
              <a:rPr lang="ru-RU" altLang="ru-RU" b="1" dirty="0">
                <a:solidFill>
                  <a:srgbClr val="0070C0"/>
                </a:solidFill>
              </a:rPr>
              <a:t/>
            </a:r>
            <a:br>
              <a:rPr lang="ru-RU" alt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889" name="Picture 1" descr="F:\фото для базы данных\Самарская психиатрическая больница\IMG_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24" y="1581902"/>
            <a:ext cx="3661520" cy="4902200"/>
          </a:xfrm>
          <a:prstGeom prst="rect">
            <a:avLst/>
          </a:prstGeom>
          <a:noFill/>
        </p:spPr>
      </p:pic>
      <p:pic>
        <p:nvPicPr>
          <p:cNvPr id="37891" name="Picture 3" descr="F:\фото для базы данных\Самарская психиатрическая больница\IMG_20160419_094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140" y="2029834"/>
            <a:ext cx="5875449" cy="4601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97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82" y="575487"/>
            <a:ext cx="10804890" cy="1596177"/>
          </a:xfrm>
        </p:spPr>
        <p:txBody>
          <a:bodyPr>
            <a:no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/>
            </a:r>
            <a:br>
              <a:rPr lang="ru-RU" alt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Несмотря на это в работе медицинских сестер существует круг проблем, связанных с возникновением ощущения профессиональной нереализованности, чрезмерной нагрузки, недостаточной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статосностью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профессии.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80475"/>
            <a:ext cx="9758237" cy="211755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altLang="ru-RU" sz="3600" b="1" dirty="0"/>
          </a:p>
          <a:p>
            <a:endParaRPr lang="ru-RU" dirty="0"/>
          </a:p>
        </p:txBody>
      </p:sp>
      <p:pic>
        <p:nvPicPr>
          <p:cNvPr id="36868" name="Picture 4" descr="F:\Трудовая династия\Романюк\Foto8Otdel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95" y="3086887"/>
            <a:ext cx="3481137" cy="3518449"/>
          </a:xfrm>
          <a:prstGeom prst="rect">
            <a:avLst/>
          </a:prstGeom>
          <a:noFill/>
        </p:spPr>
      </p:pic>
      <p:pic>
        <p:nvPicPr>
          <p:cNvPr id="36869" name="Picture 5" descr="F:\Трудовая династия\фото династии 25.05.16\Леонова К.Б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50068"/>
            <a:ext cx="5474368" cy="307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9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Первая фаза разочарования или напряжения характеризуется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altLang="ru-RU" sz="4000" b="1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характеризуется эмоциональной истощенностью - раздражительность (упадок эмоционального тонуса, формирование комплекса личной вины на фоне дефицита позитивных эмоций)</a:t>
            </a:r>
          </a:p>
          <a:p>
            <a:r>
              <a:rPr lang="ru-RU" dirty="0"/>
              <a:t>Деперсонализация – разочарованность (раздражение на запросы пациента и негодование на неблагодарность пациентов и родственников) симптом сложился 56%, формируется 0%, не сформирован 44% </a:t>
            </a:r>
          </a:p>
          <a:p>
            <a:r>
              <a:rPr lang="ru-RU" dirty="0"/>
              <a:t>Редукция профессиональной компетентности – растерянность (сомнение в профессиональном мастерстве, обесценивание своих личностных достижений, раздражение на коллег и на профессиональные обязанности, нарушение ритмов рабочего дня, хронические опоздания, ранний уход с работы, частые перерывы)сложился 0%, не сложился 89%, формируется 11%</a:t>
            </a:r>
          </a:p>
          <a:p>
            <a:r>
              <a:rPr lang="ru-RU" dirty="0"/>
              <a:t>Психосоматопатология</a:t>
            </a:r>
            <a:r>
              <a:rPr lang="ru-RU" dirty="0"/>
              <a:t>  - разбалансированность (астенический синдром недостаток сил, бессилие, слабость, </a:t>
            </a:r>
            <a:r>
              <a:rPr lang="ru-RU" dirty="0"/>
              <a:t>метеолабильность</a:t>
            </a:r>
            <a:r>
              <a:rPr lang="ru-RU" dirty="0"/>
              <a:t>, мнимые соматические заболевания – ОРЗ, аллергии, нарушение базовых биоритмов гормональные циклы, сон – бодрствование). Не сформирован 67%, формируется 11%, сформирован 22%</a:t>
            </a:r>
          </a:p>
        </p:txBody>
      </p:sp>
    </p:spTree>
    <p:extLst>
      <p:ext uri="{BB962C8B-B14F-4D97-AF65-F5344CB8AC3E}">
        <p14:creationId xmlns="" xmlns:p14="http://schemas.microsoft.com/office/powerpoint/2010/main" val="10751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Вторая фаза застой или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резистенция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характеризуется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Эмоциональная истощенность – неудовлетворенность (депрессивное поведение, ощущение бессмысленности личной жизни, формирование комплекса личной неполноценности, заниженная самооценка, чувство </a:t>
            </a:r>
            <a:r>
              <a:rPr lang="ru-RU" dirty="0" smtClean="0"/>
              <a:t>невостребованости</a:t>
            </a:r>
            <a:r>
              <a:rPr lang="ru-RU" dirty="0"/>
              <a:t>). Сформирован 45%, формируется 44%, не сформирован 11%</a:t>
            </a:r>
          </a:p>
          <a:p>
            <a:r>
              <a:rPr lang="ru-RU" dirty="0"/>
              <a:t>Деперсонализация – безразличие (скрытое обвинение пациентов в причинах неудачного исполнения своих обязанностей, избегание контактов с пациентами, страх смешаться с пациентами, выглядеть как пациенты, не отличаться от пациентов, невнимательность и равнодушие к запросам пациентов, нежелание работать с индивидуальностью пациентов). Сформирован 11%, формируется 33%, не сформирован 56%</a:t>
            </a:r>
          </a:p>
          <a:p>
            <a:r>
              <a:rPr lang="ru-RU" dirty="0"/>
              <a:t>Редукция профессиональной компетентности – профессиональный кризис (фиксация на профессиональных неудачах, механическое, стереотипное исполнение служебных обязанностей, нежелание принимать решения и нести за них ответственность, перенос ответственности за принятие решений на коллег, безразличное отношение к служебной карьере, желание сменить профессию). Сформирован 78%, формируется 0%, не сформирован 22%</a:t>
            </a:r>
          </a:p>
          <a:p>
            <a:r>
              <a:rPr lang="ru-RU" dirty="0"/>
              <a:t>Психосоматопатология</a:t>
            </a:r>
            <a:r>
              <a:rPr lang="ru-RU" dirty="0"/>
              <a:t> – болезненность (формирование химических зависимостей, быстрая утомляемость, опустошенность, деформация либидо, </a:t>
            </a:r>
            <a:r>
              <a:rPr lang="ru-RU" dirty="0"/>
              <a:t>метеоневроз</a:t>
            </a:r>
            <a:r>
              <a:rPr lang="ru-RU" dirty="0"/>
              <a:t>, частые соматические заболевания СС, ЖКТ, кожные покровы).нет 67%, формируется11%, есть 22%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1497</Words>
  <Application>Microsoft Office PowerPoint</Application>
  <PresentationFormat>Произвольный</PresentationFormat>
  <Paragraphs>134</Paragraphs>
  <Slides>24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Государственное бюджетное  учреждение  здравоохранения  «Самарская областная клиническая психиатрическая больница» </vt:lpstr>
      <vt:lpstr> </vt:lpstr>
      <vt:lpstr>Определение ВОЗ</vt:lpstr>
      <vt:lpstr>Слайд 4</vt:lpstr>
      <vt:lpstr>Труд медицинской сестры психиатрической службы связан с большой эмоциональной и психической нагрузкой при работе с пациентами, а так же сложными, порой опасными условиями труда. </vt:lpstr>
      <vt:lpstr>  Одной из центральных мест в деятельности психиатрического коллектива, занимает работа медицинской сестры. </vt:lpstr>
      <vt:lpstr>  Несмотря на это в работе медицинских сестер существует круг проблем, связанных с возникновением ощущения профессиональной нереализованности, чрезмерной нагрузки, недостаточной статосностью профессии.</vt:lpstr>
      <vt:lpstr>Первая фаза разочарования или напряжения характеризуется </vt:lpstr>
      <vt:lpstr> Вторая фаза застой или резистенция характеризуется</vt:lpstr>
      <vt:lpstr>  Третья фаза уныние или истощение характеризуется </vt:lpstr>
      <vt:lpstr>Четвертая фаза бесчувствие или апатия характеризуется</vt:lpstr>
      <vt:lpstr>Всего было обследовано 20 человек  (18 женщин и 2 - е мужчин)</vt:lpstr>
      <vt:lpstr> Полученные данные статистически обрабатывались с помощью методик t–критерия Стьюдента .  Повторное исследование проводилось для оценки влияния занятий в театральной студии (9 человек) и 11 человек которые не занимаются в театральной студии.</vt:lpstr>
      <vt:lpstr> Проявления синдрома эмоционального выгорания у медицинских сестер ГБУЗ «СОКПБ» </vt:lpstr>
      <vt:lpstr>ПРОФИЛАКТИКА ЭМОЦИОНАЛЬНОГО ВЫГОРАНИЯ </vt:lpstr>
      <vt:lpstr> ТВОРЧЕСТВО, КАК ПРОФИЛАКТИКА ЭМОЦИОНАЛЬНОГО ВЫГОРАНИЯ </vt:lpstr>
      <vt:lpstr>В 2012 году в СОКПБ открыта театральная студия «Счастливый случай» под руководством Заслуженного артиста РФ, Народного артиста Самарской области  О.К. Белова. </vt:lpstr>
      <vt:lpstr>Красное вино победы</vt:lpstr>
      <vt:lpstr>СЦЕНА ИЗ СПЕКТАКЛЯ «ДАЕШЬ СЕРДЦЕ»</vt:lpstr>
      <vt:lpstr>ПОВТОРНЫЕ РЕЗУЛЬТАТЫ ИССЛЕДОВАНИЯ</vt:lpstr>
      <vt:lpstr>СЦЕНЫ ИЗ СПЕКТАКЛЯ «СЕЛЬСКИЕ ЖИТЕЛИ»</vt:lpstr>
      <vt:lpstr>СЦЕНА ИЗ СПЕКТАКЛЯ «СВЕТЛЫЕ ДУШИ»</vt:lpstr>
      <vt:lpstr> Пытаться скрывать эмоции, загонять их внутрь очень вредно.  Учитесь их показывать: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дополнительного профессионального образования  «Всероссийский учебно-научно-методический центр по непрерывному медицинскому и фармацевтическому образованию»  Министерства здравоохранения Российской Федерации </dc:title>
  <dc:creator>Bojcova</dc:creator>
  <cp:lastModifiedBy>Admin</cp:lastModifiedBy>
  <cp:revision>52</cp:revision>
  <dcterms:created xsi:type="dcterms:W3CDTF">2016-10-20T12:34:33Z</dcterms:created>
  <dcterms:modified xsi:type="dcterms:W3CDTF">2018-11-29T16:14:19Z</dcterms:modified>
</cp:coreProperties>
</file>