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60" r:id="rId4"/>
    <p:sldId id="269" r:id="rId5"/>
    <p:sldId id="259" r:id="rId6"/>
    <p:sldId id="278" r:id="rId7"/>
    <p:sldId id="277" r:id="rId8"/>
    <p:sldId id="275" r:id="rId9"/>
    <p:sldId id="274" r:id="rId10"/>
    <p:sldId id="273" r:id="rId11"/>
    <p:sldId id="283" r:id="rId12"/>
    <p:sldId id="282" r:id="rId13"/>
    <p:sldId id="281" r:id="rId14"/>
    <p:sldId id="291" r:id="rId15"/>
    <p:sldId id="293" r:id="rId16"/>
    <p:sldId id="292" r:id="rId17"/>
    <p:sldId id="270" r:id="rId18"/>
    <p:sldId id="272" r:id="rId19"/>
    <p:sldId id="289" r:id="rId20"/>
    <p:sldId id="295" r:id="rId21"/>
    <p:sldId id="294" r:id="rId22"/>
    <p:sldId id="300" r:id="rId23"/>
    <p:sldId id="298" r:id="rId24"/>
    <p:sldId id="299" r:id="rId25"/>
    <p:sldId id="301" r:id="rId26"/>
    <p:sldId id="288" r:id="rId27"/>
    <p:sldId id="287" r:id="rId28"/>
    <p:sldId id="280" r:id="rId29"/>
    <p:sldId id="266" r:id="rId30"/>
    <p:sldId id="268" r:id="rId31"/>
    <p:sldId id="286" r:id="rId32"/>
    <p:sldId id="267" r:id="rId33"/>
    <p:sldId id="261" r:id="rId34"/>
    <p:sldId id="262" r:id="rId35"/>
    <p:sldId id="28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5" autoAdjust="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82322-82AA-4DD9-9E2E-126F79355CB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A364B0-FD34-498B-8110-0EED90DBCEFB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Шаг 1</a:t>
          </a:r>
          <a:endParaRPr lang="ru-RU" b="1" dirty="0">
            <a:solidFill>
              <a:srgbClr val="FFFF00"/>
            </a:solidFill>
          </a:endParaRPr>
        </a:p>
      </dgm:t>
    </dgm:pt>
    <dgm:pt modelId="{4B176A87-9C7B-49D3-AEAF-B014E493035D}" type="parTrans" cxnId="{E37E6B5A-5C40-4B3C-8E1A-A8603D8992C1}">
      <dgm:prSet/>
      <dgm:spPr/>
      <dgm:t>
        <a:bodyPr/>
        <a:lstStyle/>
        <a:p>
          <a:endParaRPr lang="ru-RU"/>
        </a:p>
      </dgm:t>
    </dgm:pt>
    <dgm:pt modelId="{BC3B1E03-A17E-414F-B9DE-4C0BC755FA49}" type="sibTrans" cxnId="{E37E6B5A-5C40-4B3C-8E1A-A8603D8992C1}">
      <dgm:prSet/>
      <dgm:spPr/>
      <dgm:t>
        <a:bodyPr/>
        <a:lstStyle/>
        <a:p>
          <a:endParaRPr lang="ru-RU"/>
        </a:p>
      </dgm:t>
    </dgm:pt>
    <dgm:pt modelId="{462C06AE-834E-4774-B696-218679807D33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Шаг 2</a:t>
          </a:r>
          <a:endParaRPr lang="ru-RU" b="1" dirty="0">
            <a:solidFill>
              <a:srgbClr val="FFFF00"/>
            </a:solidFill>
          </a:endParaRPr>
        </a:p>
      </dgm:t>
    </dgm:pt>
    <dgm:pt modelId="{E37881AC-0D6C-4DD1-9FB0-36A1E0193AC9}" type="parTrans" cxnId="{C2A23BC4-8741-4D3B-9DC6-09D85EF0B93C}">
      <dgm:prSet/>
      <dgm:spPr/>
      <dgm:t>
        <a:bodyPr/>
        <a:lstStyle/>
        <a:p>
          <a:endParaRPr lang="ru-RU"/>
        </a:p>
      </dgm:t>
    </dgm:pt>
    <dgm:pt modelId="{EA129AD0-D6EF-4845-B6B0-AEBB3565F6A3}" type="sibTrans" cxnId="{C2A23BC4-8741-4D3B-9DC6-09D85EF0B93C}">
      <dgm:prSet/>
      <dgm:spPr/>
      <dgm:t>
        <a:bodyPr/>
        <a:lstStyle/>
        <a:p>
          <a:endParaRPr lang="ru-RU"/>
        </a:p>
      </dgm:t>
    </dgm:pt>
    <dgm:pt modelId="{0D6A6CAD-ADB4-44BF-AEED-51EDD98F9F55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Шаг 3</a:t>
          </a:r>
          <a:endParaRPr lang="ru-RU" b="1" dirty="0">
            <a:solidFill>
              <a:srgbClr val="FFFF00"/>
            </a:solidFill>
          </a:endParaRPr>
        </a:p>
      </dgm:t>
    </dgm:pt>
    <dgm:pt modelId="{FE022187-9CBA-45FA-BD70-056ED9BC2A18}" type="parTrans" cxnId="{D539FE55-E404-463C-9F7B-421670160F3D}">
      <dgm:prSet/>
      <dgm:spPr/>
      <dgm:t>
        <a:bodyPr/>
        <a:lstStyle/>
        <a:p>
          <a:endParaRPr lang="ru-RU"/>
        </a:p>
      </dgm:t>
    </dgm:pt>
    <dgm:pt modelId="{B41E28D0-4B34-4D18-BA5F-1AEE91614CEA}" type="sibTrans" cxnId="{D539FE55-E404-463C-9F7B-421670160F3D}">
      <dgm:prSet/>
      <dgm:spPr/>
      <dgm:t>
        <a:bodyPr/>
        <a:lstStyle/>
        <a:p>
          <a:endParaRPr lang="ru-RU"/>
        </a:p>
      </dgm:t>
    </dgm:pt>
    <dgm:pt modelId="{7DEC536E-6833-48D7-AA22-FC75271DE45E}" type="pres">
      <dgm:prSet presAssocID="{41682322-82AA-4DD9-9E2E-126F79355CB3}" presName="outerComposite" presStyleCnt="0">
        <dgm:presLayoutVars>
          <dgm:chMax val="5"/>
          <dgm:dir/>
          <dgm:resizeHandles val="exact"/>
        </dgm:presLayoutVars>
      </dgm:prSet>
      <dgm:spPr/>
    </dgm:pt>
    <dgm:pt modelId="{BBC31920-73F1-4209-846D-88658D2895E0}" type="pres">
      <dgm:prSet presAssocID="{41682322-82AA-4DD9-9E2E-126F79355CB3}" presName="dummyMaxCanvas" presStyleCnt="0">
        <dgm:presLayoutVars/>
      </dgm:prSet>
      <dgm:spPr/>
    </dgm:pt>
    <dgm:pt modelId="{CA27106B-E168-44ED-8D96-708CB8BF9128}" type="pres">
      <dgm:prSet presAssocID="{41682322-82AA-4DD9-9E2E-126F79355CB3}" presName="ThreeNodes_1" presStyleLbl="node1" presStyleIdx="0" presStyleCnt="3" custScaleX="109898" custLinFactNeighborX="2474" custLinFactNeighborY="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FF052-6B14-4229-9C51-7C178A9C19E2}" type="pres">
      <dgm:prSet presAssocID="{41682322-82AA-4DD9-9E2E-126F79355CB3}" presName="ThreeNodes_2" presStyleLbl="node1" presStyleIdx="1" presStyleCnt="3">
        <dgm:presLayoutVars>
          <dgm:bulletEnabled val="1"/>
        </dgm:presLayoutVars>
      </dgm:prSet>
      <dgm:spPr/>
    </dgm:pt>
    <dgm:pt modelId="{57C78EB6-D33F-46E6-885C-009E41DC4C76}" type="pres">
      <dgm:prSet presAssocID="{41682322-82AA-4DD9-9E2E-126F79355CB3}" presName="ThreeNodes_3" presStyleLbl="node1" presStyleIdx="2" presStyleCnt="3">
        <dgm:presLayoutVars>
          <dgm:bulletEnabled val="1"/>
        </dgm:presLayoutVars>
      </dgm:prSet>
      <dgm:spPr/>
    </dgm:pt>
    <dgm:pt modelId="{4B0426C1-C7F3-47E8-AB01-17F33CC8E171}" type="pres">
      <dgm:prSet presAssocID="{41682322-82AA-4DD9-9E2E-126F79355CB3}" presName="ThreeConn_1-2" presStyleLbl="fgAccFollowNode1" presStyleIdx="0" presStyleCnt="2">
        <dgm:presLayoutVars>
          <dgm:bulletEnabled val="1"/>
        </dgm:presLayoutVars>
      </dgm:prSet>
      <dgm:spPr/>
    </dgm:pt>
    <dgm:pt modelId="{75947029-1500-4592-8F57-9FE2997BE0A2}" type="pres">
      <dgm:prSet presAssocID="{41682322-82AA-4DD9-9E2E-126F79355CB3}" presName="ThreeConn_2-3" presStyleLbl="fgAccFollowNode1" presStyleIdx="1" presStyleCnt="2">
        <dgm:presLayoutVars>
          <dgm:bulletEnabled val="1"/>
        </dgm:presLayoutVars>
      </dgm:prSet>
      <dgm:spPr/>
    </dgm:pt>
    <dgm:pt modelId="{D25EE357-139F-4794-83DE-A2906EA52C11}" type="pres">
      <dgm:prSet presAssocID="{41682322-82AA-4DD9-9E2E-126F79355CB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E4F29-D948-412C-BF55-5B8C9EDAF874}" type="pres">
      <dgm:prSet presAssocID="{41682322-82AA-4DD9-9E2E-126F79355CB3}" presName="ThreeNodes_2_text" presStyleLbl="node1" presStyleIdx="2" presStyleCnt="3">
        <dgm:presLayoutVars>
          <dgm:bulletEnabled val="1"/>
        </dgm:presLayoutVars>
      </dgm:prSet>
      <dgm:spPr/>
    </dgm:pt>
    <dgm:pt modelId="{4746C037-3077-4B18-B6B1-0FBB30BF87A8}" type="pres">
      <dgm:prSet presAssocID="{41682322-82AA-4DD9-9E2E-126F79355CB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0F2B785-023F-4B85-8018-882F01181D53}" type="presOf" srcId="{08A364B0-FD34-498B-8110-0EED90DBCEFB}" destId="{D25EE357-139F-4794-83DE-A2906EA52C11}" srcOrd="1" destOrd="0" presId="urn:microsoft.com/office/officeart/2005/8/layout/vProcess5"/>
    <dgm:cxn modelId="{271053A3-E6BD-4052-A3BA-EB45E1B85BEB}" type="presOf" srcId="{08A364B0-FD34-498B-8110-0EED90DBCEFB}" destId="{CA27106B-E168-44ED-8D96-708CB8BF9128}" srcOrd="0" destOrd="0" presId="urn:microsoft.com/office/officeart/2005/8/layout/vProcess5"/>
    <dgm:cxn modelId="{EC1ECE7B-E99B-44ED-A316-E677019FD41F}" type="presOf" srcId="{0D6A6CAD-ADB4-44BF-AEED-51EDD98F9F55}" destId="{4746C037-3077-4B18-B6B1-0FBB30BF87A8}" srcOrd="1" destOrd="0" presId="urn:microsoft.com/office/officeart/2005/8/layout/vProcess5"/>
    <dgm:cxn modelId="{7769D8F7-5E70-42EA-9EF7-9F97CBC4E95A}" type="presOf" srcId="{EA129AD0-D6EF-4845-B6B0-AEBB3565F6A3}" destId="{75947029-1500-4592-8F57-9FE2997BE0A2}" srcOrd="0" destOrd="0" presId="urn:microsoft.com/office/officeart/2005/8/layout/vProcess5"/>
    <dgm:cxn modelId="{E37E6B5A-5C40-4B3C-8E1A-A8603D8992C1}" srcId="{41682322-82AA-4DD9-9E2E-126F79355CB3}" destId="{08A364B0-FD34-498B-8110-0EED90DBCEFB}" srcOrd="0" destOrd="0" parTransId="{4B176A87-9C7B-49D3-AEAF-B014E493035D}" sibTransId="{BC3B1E03-A17E-414F-B9DE-4C0BC755FA49}"/>
    <dgm:cxn modelId="{C2A23BC4-8741-4D3B-9DC6-09D85EF0B93C}" srcId="{41682322-82AA-4DD9-9E2E-126F79355CB3}" destId="{462C06AE-834E-4774-B696-218679807D33}" srcOrd="1" destOrd="0" parTransId="{E37881AC-0D6C-4DD1-9FB0-36A1E0193AC9}" sibTransId="{EA129AD0-D6EF-4845-B6B0-AEBB3565F6A3}"/>
    <dgm:cxn modelId="{D539FE55-E404-463C-9F7B-421670160F3D}" srcId="{41682322-82AA-4DD9-9E2E-126F79355CB3}" destId="{0D6A6CAD-ADB4-44BF-AEED-51EDD98F9F55}" srcOrd="2" destOrd="0" parTransId="{FE022187-9CBA-45FA-BD70-056ED9BC2A18}" sibTransId="{B41E28D0-4B34-4D18-BA5F-1AEE91614CEA}"/>
    <dgm:cxn modelId="{AAABB1A4-B7F6-4537-8F5B-6FE3FA33A44D}" type="presOf" srcId="{462C06AE-834E-4774-B696-218679807D33}" destId="{5B6E4F29-D948-412C-BF55-5B8C9EDAF874}" srcOrd="1" destOrd="0" presId="urn:microsoft.com/office/officeart/2005/8/layout/vProcess5"/>
    <dgm:cxn modelId="{04F1FF03-A9C3-45C6-A708-DA13E92F3AC3}" type="presOf" srcId="{462C06AE-834E-4774-B696-218679807D33}" destId="{299FF052-6B14-4229-9C51-7C178A9C19E2}" srcOrd="0" destOrd="0" presId="urn:microsoft.com/office/officeart/2005/8/layout/vProcess5"/>
    <dgm:cxn modelId="{63BBE89F-EE20-46A7-B907-77F01EF260DA}" type="presOf" srcId="{0D6A6CAD-ADB4-44BF-AEED-51EDD98F9F55}" destId="{57C78EB6-D33F-46E6-885C-009E41DC4C76}" srcOrd="0" destOrd="0" presId="urn:microsoft.com/office/officeart/2005/8/layout/vProcess5"/>
    <dgm:cxn modelId="{04FBEF15-2F1A-47FC-96B0-858E820CE350}" type="presOf" srcId="{BC3B1E03-A17E-414F-B9DE-4C0BC755FA49}" destId="{4B0426C1-C7F3-47E8-AB01-17F33CC8E171}" srcOrd="0" destOrd="0" presId="urn:microsoft.com/office/officeart/2005/8/layout/vProcess5"/>
    <dgm:cxn modelId="{891A13FF-5159-42B9-8943-D57205D80B6E}" type="presOf" srcId="{41682322-82AA-4DD9-9E2E-126F79355CB3}" destId="{7DEC536E-6833-48D7-AA22-FC75271DE45E}" srcOrd="0" destOrd="0" presId="urn:microsoft.com/office/officeart/2005/8/layout/vProcess5"/>
    <dgm:cxn modelId="{7D6AC5D1-6643-4E30-9254-8A0A0C339C6A}" type="presParOf" srcId="{7DEC536E-6833-48D7-AA22-FC75271DE45E}" destId="{BBC31920-73F1-4209-846D-88658D2895E0}" srcOrd="0" destOrd="0" presId="urn:microsoft.com/office/officeart/2005/8/layout/vProcess5"/>
    <dgm:cxn modelId="{4FD504F6-9F1D-434D-BE00-7B577E79775A}" type="presParOf" srcId="{7DEC536E-6833-48D7-AA22-FC75271DE45E}" destId="{CA27106B-E168-44ED-8D96-708CB8BF9128}" srcOrd="1" destOrd="0" presId="urn:microsoft.com/office/officeart/2005/8/layout/vProcess5"/>
    <dgm:cxn modelId="{D251BAF8-3080-4C3A-87F3-B1E46DBEA59D}" type="presParOf" srcId="{7DEC536E-6833-48D7-AA22-FC75271DE45E}" destId="{299FF052-6B14-4229-9C51-7C178A9C19E2}" srcOrd="2" destOrd="0" presId="urn:microsoft.com/office/officeart/2005/8/layout/vProcess5"/>
    <dgm:cxn modelId="{43585038-0DCE-43EE-8684-2529571712F3}" type="presParOf" srcId="{7DEC536E-6833-48D7-AA22-FC75271DE45E}" destId="{57C78EB6-D33F-46E6-885C-009E41DC4C76}" srcOrd="3" destOrd="0" presId="urn:microsoft.com/office/officeart/2005/8/layout/vProcess5"/>
    <dgm:cxn modelId="{78A9CECE-C24F-416E-A707-28D622EB0431}" type="presParOf" srcId="{7DEC536E-6833-48D7-AA22-FC75271DE45E}" destId="{4B0426C1-C7F3-47E8-AB01-17F33CC8E171}" srcOrd="4" destOrd="0" presId="urn:microsoft.com/office/officeart/2005/8/layout/vProcess5"/>
    <dgm:cxn modelId="{B5A31F13-4B96-4C79-BAE0-9AC6F2CF4311}" type="presParOf" srcId="{7DEC536E-6833-48D7-AA22-FC75271DE45E}" destId="{75947029-1500-4592-8F57-9FE2997BE0A2}" srcOrd="5" destOrd="0" presId="urn:microsoft.com/office/officeart/2005/8/layout/vProcess5"/>
    <dgm:cxn modelId="{6E467E5A-94CE-4221-BEC9-58C9D429604B}" type="presParOf" srcId="{7DEC536E-6833-48D7-AA22-FC75271DE45E}" destId="{D25EE357-139F-4794-83DE-A2906EA52C11}" srcOrd="6" destOrd="0" presId="urn:microsoft.com/office/officeart/2005/8/layout/vProcess5"/>
    <dgm:cxn modelId="{D4377616-1748-427C-AA1F-4FC6EA0DC1E8}" type="presParOf" srcId="{7DEC536E-6833-48D7-AA22-FC75271DE45E}" destId="{5B6E4F29-D948-412C-BF55-5B8C9EDAF874}" srcOrd="7" destOrd="0" presId="urn:microsoft.com/office/officeart/2005/8/layout/vProcess5"/>
    <dgm:cxn modelId="{E3072BAF-6F48-451C-9840-F4268BDCE5C5}" type="presParOf" srcId="{7DEC536E-6833-48D7-AA22-FC75271DE45E}" destId="{4746C037-3077-4B18-B6B1-0FBB30BF87A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31BCE-B2D6-44BF-9582-CBBF8C5413B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9856D5-DF5C-4F50-8D56-6C844790454C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1</a:t>
          </a:r>
          <a:endParaRPr lang="ru-RU" b="1" dirty="0">
            <a:solidFill>
              <a:srgbClr val="FFFF00"/>
            </a:solidFill>
          </a:endParaRPr>
        </a:p>
      </dgm:t>
    </dgm:pt>
    <dgm:pt modelId="{0EC6F951-C11F-49DB-84E8-626C23B359F0}" type="parTrans" cxnId="{CAB41383-5799-4D36-95F9-82C58E62810F}">
      <dgm:prSet/>
      <dgm:spPr/>
      <dgm:t>
        <a:bodyPr/>
        <a:lstStyle/>
        <a:p>
          <a:endParaRPr lang="ru-RU"/>
        </a:p>
      </dgm:t>
    </dgm:pt>
    <dgm:pt modelId="{241E20CF-319F-490B-B4CA-A1884D899E81}" type="sibTrans" cxnId="{CAB41383-5799-4D36-95F9-82C58E62810F}">
      <dgm:prSet/>
      <dgm:spPr/>
      <dgm:t>
        <a:bodyPr/>
        <a:lstStyle/>
        <a:p>
          <a:endParaRPr lang="ru-RU"/>
        </a:p>
      </dgm:t>
    </dgm:pt>
    <dgm:pt modelId="{2442F847-9D92-4DCB-AF00-2E979D3AAD39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2</a:t>
          </a:r>
          <a:endParaRPr lang="ru-RU" b="1" dirty="0">
            <a:solidFill>
              <a:srgbClr val="FFFF00"/>
            </a:solidFill>
          </a:endParaRPr>
        </a:p>
      </dgm:t>
    </dgm:pt>
    <dgm:pt modelId="{C1E00197-A874-4D87-B8E1-B67579F5E514}" type="parTrans" cxnId="{5B261B32-B6E6-4D02-9A46-B357B4D4A6CF}">
      <dgm:prSet/>
      <dgm:spPr/>
      <dgm:t>
        <a:bodyPr/>
        <a:lstStyle/>
        <a:p>
          <a:endParaRPr lang="ru-RU"/>
        </a:p>
      </dgm:t>
    </dgm:pt>
    <dgm:pt modelId="{33ED9489-8C7B-4387-89A7-2191793D98C3}" type="sibTrans" cxnId="{5B261B32-B6E6-4D02-9A46-B357B4D4A6CF}">
      <dgm:prSet/>
      <dgm:spPr/>
      <dgm:t>
        <a:bodyPr/>
        <a:lstStyle/>
        <a:p>
          <a:endParaRPr lang="ru-RU"/>
        </a:p>
      </dgm:t>
    </dgm:pt>
    <dgm:pt modelId="{F396FC2E-6D16-4F71-AF3D-EDB4A0508370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2а</a:t>
          </a:r>
          <a:endParaRPr lang="ru-RU" b="1" dirty="0">
            <a:solidFill>
              <a:srgbClr val="FFFF00"/>
            </a:solidFill>
          </a:endParaRPr>
        </a:p>
      </dgm:t>
    </dgm:pt>
    <dgm:pt modelId="{4845A28B-44DA-4641-9EB5-223996D7B5ED}" type="parTrans" cxnId="{5D251B99-6A37-4F45-AE08-AF705DD9FEAD}">
      <dgm:prSet/>
      <dgm:spPr/>
      <dgm:t>
        <a:bodyPr/>
        <a:lstStyle/>
        <a:p>
          <a:endParaRPr lang="ru-RU"/>
        </a:p>
      </dgm:t>
    </dgm:pt>
    <dgm:pt modelId="{0CC995AC-F7C6-4FFB-AD4E-C63F31877219}" type="sibTrans" cxnId="{5D251B99-6A37-4F45-AE08-AF705DD9FEAD}">
      <dgm:prSet/>
      <dgm:spPr/>
      <dgm:t>
        <a:bodyPr/>
        <a:lstStyle/>
        <a:p>
          <a:endParaRPr lang="ru-RU"/>
        </a:p>
      </dgm:t>
    </dgm:pt>
    <dgm:pt modelId="{05E78640-7749-41A0-B4DE-5B77E63D73AC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2б</a:t>
          </a:r>
          <a:endParaRPr lang="ru-RU" b="1" dirty="0">
            <a:solidFill>
              <a:srgbClr val="FFFF00"/>
            </a:solidFill>
          </a:endParaRPr>
        </a:p>
      </dgm:t>
    </dgm:pt>
    <dgm:pt modelId="{52EEDBAB-D1C8-4ED9-BDE4-8D9B44F2AAE4}" type="parTrans" cxnId="{32E55E84-D630-4840-9286-2BF66EF4B676}">
      <dgm:prSet/>
      <dgm:spPr/>
      <dgm:t>
        <a:bodyPr/>
        <a:lstStyle/>
        <a:p>
          <a:endParaRPr lang="ru-RU"/>
        </a:p>
      </dgm:t>
    </dgm:pt>
    <dgm:pt modelId="{5BC3B584-63D8-4A23-BC04-F116C563542D}" type="sibTrans" cxnId="{32E55E84-D630-4840-9286-2BF66EF4B676}">
      <dgm:prSet/>
      <dgm:spPr/>
      <dgm:t>
        <a:bodyPr/>
        <a:lstStyle/>
        <a:p>
          <a:endParaRPr lang="ru-RU"/>
        </a:p>
      </dgm:t>
    </dgm:pt>
    <dgm:pt modelId="{C630C855-1650-40DC-BA57-E755C5E69980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3</a:t>
          </a:r>
          <a:endParaRPr lang="ru-RU" b="1" dirty="0">
            <a:solidFill>
              <a:srgbClr val="FFFF00"/>
            </a:solidFill>
          </a:endParaRPr>
        </a:p>
      </dgm:t>
    </dgm:pt>
    <dgm:pt modelId="{C9A41B65-E44B-44F4-80A2-B7C4F99338D2}" type="parTrans" cxnId="{80D01BC6-A93D-487D-8F9A-9930C8249A06}">
      <dgm:prSet/>
      <dgm:spPr/>
      <dgm:t>
        <a:bodyPr/>
        <a:lstStyle/>
        <a:p>
          <a:endParaRPr lang="ru-RU"/>
        </a:p>
      </dgm:t>
    </dgm:pt>
    <dgm:pt modelId="{E59BBE30-7175-418E-888C-749845CF8C7D}" type="sibTrans" cxnId="{80D01BC6-A93D-487D-8F9A-9930C8249A06}">
      <dgm:prSet/>
      <dgm:spPr/>
      <dgm:t>
        <a:bodyPr/>
        <a:lstStyle/>
        <a:p>
          <a:endParaRPr lang="ru-RU"/>
        </a:p>
      </dgm:t>
    </dgm:pt>
    <dgm:pt modelId="{2E9017B5-080B-45F4-A633-FC0A572617BB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3а</a:t>
          </a:r>
          <a:endParaRPr lang="ru-RU" b="1" dirty="0">
            <a:solidFill>
              <a:srgbClr val="FFFF00"/>
            </a:solidFill>
          </a:endParaRPr>
        </a:p>
      </dgm:t>
    </dgm:pt>
    <dgm:pt modelId="{2CFA7AAE-0B7E-4E4B-8DA1-9354F8F8A791}" type="parTrans" cxnId="{FDEF2212-3E52-42C9-A09F-B666E98E1AA3}">
      <dgm:prSet/>
      <dgm:spPr/>
      <dgm:t>
        <a:bodyPr/>
        <a:lstStyle/>
        <a:p>
          <a:endParaRPr lang="ru-RU"/>
        </a:p>
      </dgm:t>
    </dgm:pt>
    <dgm:pt modelId="{94B3E149-ED76-4BD9-B289-E043DA9DC68F}" type="sibTrans" cxnId="{FDEF2212-3E52-42C9-A09F-B666E98E1AA3}">
      <dgm:prSet/>
      <dgm:spPr/>
      <dgm:t>
        <a:bodyPr/>
        <a:lstStyle/>
        <a:p>
          <a:endParaRPr lang="ru-RU"/>
        </a:p>
      </dgm:t>
    </dgm:pt>
    <dgm:pt modelId="{653368C8-199A-4BCF-BAF9-C70B10A54E4F}" type="pres">
      <dgm:prSet presAssocID="{50131BCE-B2D6-44BF-9582-CBBF8C5413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0357CE-FD10-47BB-B1E3-DABF59A610A2}" type="pres">
      <dgm:prSet presAssocID="{BC9856D5-DF5C-4F50-8D56-6C844790454C}" presName="root1" presStyleCnt="0"/>
      <dgm:spPr/>
    </dgm:pt>
    <dgm:pt modelId="{51BDE816-CAE4-4A87-A1A4-544562B8ADA8}" type="pres">
      <dgm:prSet presAssocID="{BC9856D5-DF5C-4F50-8D56-6C844790454C}" presName="LevelOneTextNode" presStyleLbl="node0" presStyleIdx="0" presStyleCnt="1">
        <dgm:presLayoutVars>
          <dgm:chPref val="3"/>
        </dgm:presLayoutVars>
      </dgm:prSet>
      <dgm:spPr/>
    </dgm:pt>
    <dgm:pt modelId="{B329A9F2-02E9-4351-9AD3-395D9CA8A0A0}" type="pres">
      <dgm:prSet presAssocID="{BC9856D5-DF5C-4F50-8D56-6C844790454C}" presName="level2hierChild" presStyleCnt="0"/>
      <dgm:spPr/>
    </dgm:pt>
    <dgm:pt modelId="{FF73B942-16AF-4A2E-876B-A69F622F3BC6}" type="pres">
      <dgm:prSet presAssocID="{C1E00197-A874-4D87-B8E1-B67579F5E514}" presName="conn2-1" presStyleLbl="parChTrans1D2" presStyleIdx="0" presStyleCnt="2"/>
      <dgm:spPr/>
    </dgm:pt>
    <dgm:pt modelId="{806D8F89-D725-40EA-975C-797F3E5DF0CC}" type="pres">
      <dgm:prSet presAssocID="{C1E00197-A874-4D87-B8E1-B67579F5E514}" presName="connTx" presStyleLbl="parChTrans1D2" presStyleIdx="0" presStyleCnt="2"/>
      <dgm:spPr/>
    </dgm:pt>
    <dgm:pt modelId="{DE957F0D-6EAC-48AE-A96E-0B51BD8F0DB5}" type="pres">
      <dgm:prSet presAssocID="{2442F847-9D92-4DCB-AF00-2E979D3AAD39}" presName="root2" presStyleCnt="0"/>
      <dgm:spPr/>
    </dgm:pt>
    <dgm:pt modelId="{86303C33-9D8E-4B4C-BEC5-2F47208583E8}" type="pres">
      <dgm:prSet presAssocID="{2442F847-9D92-4DCB-AF00-2E979D3AAD39}" presName="LevelTwoTextNode" presStyleLbl="node2" presStyleIdx="0" presStyleCnt="2">
        <dgm:presLayoutVars>
          <dgm:chPref val="3"/>
        </dgm:presLayoutVars>
      </dgm:prSet>
      <dgm:spPr/>
    </dgm:pt>
    <dgm:pt modelId="{3C1B0413-9FC0-4E6D-B499-0A70297CFF86}" type="pres">
      <dgm:prSet presAssocID="{2442F847-9D92-4DCB-AF00-2E979D3AAD39}" presName="level3hierChild" presStyleCnt="0"/>
      <dgm:spPr/>
    </dgm:pt>
    <dgm:pt modelId="{43C6CF60-90A6-41C4-BCA6-9F35BCEAD114}" type="pres">
      <dgm:prSet presAssocID="{4845A28B-44DA-4641-9EB5-223996D7B5ED}" presName="conn2-1" presStyleLbl="parChTrans1D3" presStyleIdx="0" presStyleCnt="3"/>
      <dgm:spPr/>
    </dgm:pt>
    <dgm:pt modelId="{E48E3F2E-F618-4108-B91B-097C663863B9}" type="pres">
      <dgm:prSet presAssocID="{4845A28B-44DA-4641-9EB5-223996D7B5ED}" presName="connTx" presStyleLbl="parChTrans1D3" presStyleIdx="0" presStyleCnt="3"/>
      <dgm:spPr/>
    </dgm:pt>
    <dgm:pt modelId="{03BD19B0-9DC6-4BA3-BD68-73512A5FE2EC}" type="pres">
      <dgm:prSet presAssocID="{F396FC2E-6D16-4F71-AF3D-EDB4A0508370}" presName="root2" presStyleCnt="0"/>
      <dgm:spPr/>
    </dgm:pt>
    <dgm:pt modelId="{4742ECC6-8059-4A56-B911-30E8CA4965AB}" type="pres">
      <dgm:prSet presAssocID="{F396FC2E-6D16-4F71-AF3D-EDB4A0508370}" presName="LevelTwoTextNode" presStyleLbl="node3" presStyleIdx="0" presStyleCnt="3">
        <dgm:presLayoutVars>
          <dgm:chPref val="3"/>
        </dgm:presLayoutVars>
      </dgm:prSet>
      <dgm:spPr/>
    </dgm:pt>
    <dgm:pt modelId="{2DE759ED-4C2F-47CF-AFBE-59C85D261458}" type="pres">
      <dgm:prSet presAssocID="{F396FC2E-6D16-4F71-AF3D-EDB4A0508370}" presName="level3hierChild" presStyleCnt="0"/>
      <dgm:spPr/>
    </dgm:pt>
    <dgm:pt modelId="{3BB29ABA-6116-4F65-958F-C762F694D061}" type="pres">
      <dgm:prSet presAssocID="{52EEDBAB-D1C8-4ED9-BDE4-8D9B44F2AAE4}" presName="conn2-1" presStyleLbl="parChTrans1D3" presStyleIdx="1" presStyleCnt="3"/>
      <dgm:spPr/>
    </dgm:pt>
    <dgm:pt modelId="{D1E5BCF4-686F-4136-94A3-493039F23459}" type="pres">
      <dgm:prSet presAssocID="{52EEDBAB-D1C8-4ED9-BDE4-8D9B44F2AAE4}" presName="connTx" presStyleLbl="parChTrans1D3" presStyleIdx="1" presStyleCnt="3"/>
      <dgm:spPr/>
    </dgm:pt>
    <dgm:pt modelId="{F3D16602-B0CD-40CD-B3C4-D86520DEA0F2}" type="pres">
      <dgm:prSet presAssocID="{05E78640-7749-41A0-B4DE-5B77E63D73AC}" presName="root2" presStyleCnt="0"/>
      <dgm:spPr/>
    </dgm:pt>
    <dgm:pt modelId="{49FFF1D7-A1E8-49D6-8E18-C4981B3E6493}" type="pres">
      <dgm:prSet presAssocID="{05E78640-7749-41A0-B4DE-5B77E63D73AC}" presName="LevelTwoTextNode" presStyleLbl="node3" presStyleIdx="1" presStyleCnt="3">
        <dgm:presLayoutVars>
          <dgm:chPref val="3"/>
        </dgm:presLayoutVars>
      </dgm:prSet>
      <dgm:spPr/>
    </dgm:pt>
    <dgm:pt modelId="{F13AF6CF-622C-4A0D-A415-BE0136A69902}" type="pres">
      <dgm:prSet presAssocID="{05E78640-7749-41A0-B4DE-5B77E63D73AC}" presName="level3hierChild" presStyleCnt="0"/>
      <dgm:spPr/>
    </dgm:pt>
    <dgm:pt modelId="{A274E1BA-102A-4A34-9044-CD496205367B}" type="pres">
      <dgm:prSet presAssocID="{C9A41B65-E44B-44F4-80A2-B7C4F99338D2}" presName="conn2-1" presStyleLbl="parChTrans1D2" presStyleIdx="1" presStyleCnt="2"/>
      <dgm:spPr/>
    </dgm:pt>
    <dgm:pt modelId="{8879EC38-2041-4E28-BD5F-E9EE0ABF4CD7}" type="pres">
      <dgm:prSet presAssocID="{C9A41B65-E44B-44F4-80A2-B7C4F99338D2}" presName="connTx" presStyleLbl="parChTrans1D2" presStyleIdx="1" presStyleCnt="2"/>
      <dgm:spPr/>
    </dgm:pt>
    <dgm:pt modelId="{E1B83FEC-A803-443F-9619-49E1D049D306}" type="pres">
      <dgm:prSet presAssocID="{C630C855-1650-40DC-BA57-E755C5E69980}" presName="root2" presStyleCnt="0"/>
      <dgm:spPr/>
    </dgm:pt>
    <dgm:pt modelId="{BD01FE2A-E3BB-4BCC-9BFC-54646EEB48B3}" type="pres">
      <dgm:prSet presAssocID="{C630C855-1650-40DC-BA57-E755C5E69980}" presName="LevelTwoTextNode" presStyleLbl="node2" presStyleIdx="1" presStyleCnt="2">
        <dgm:presLayoutVars>
          <dgm:chPref val="3"/>
        </dgm:presLayoutVars>
      </dgm:prSet>
      <dgm:spPr/>
    </dgm:pt>
    <dgm:pt modelId="{7C0058AF-0265-4B2B-A397-9C73AA70B1E5}" type="pres">
      <dgm:prSet presAssocID="{C630C855-1650-40DC-BA57-E755C5E69980}" presName="level3hierChild" presStyleCnt="0"/>
      <dgm:spPr/>
    </dgm:pt>
    <dgm:pt modelId="{2226C16F-7113-4AF4-99FD-C221FE1C604C}" type="pres">
      <dgm:prSet presAssocID="{2CFA7AAE-0B7E-4E4B-8DA1-9354F8F8A791}" presName="conn2-1" presStyleLbl="parChTrans1D3" presStyleIdx="2" presStyleCnt="3"/>
      <dgm:spPr/>
    </dgm:pt>
    <dgm:pt modelId="{FF162703-7179-4573-84C8-6465C1204C71}" type="pres">
      <dgm:prSet presAssocID="{2CFA7AAE-0B7E-4E4B-8DA1-9354F8F8A791}" presName="connTx" presStyleLbl="parChTrans1D3" presStyleIdx="2" presStyleCnt="3"/>
      <dgm:spPr/>
    </dgm:pt>
    <dgm:pt modelId="{AEC63690-4EC2-446C-A12A-282CA4275A4B}" type="pres">
      <dgm:prSet presAssocID="{2E9017B5-080B-45F4-A633-FC0A572617BB}" presName="root2" presStyleCnt="0"/>
      <dgm:spPr/>
    </dgm:pt>
    <dgm:pt modelId="{460393EC-0B77-4C2E-8F6A-2BC03DB26B74}" type="pres">
      <dgm:prSet presAssocID="{2E9017B5-080B-45F4-A633-FC0A572617BB}" presName="LevelTwoTextNode" presStyleLbl="node3" presStyleIdx="2" presStyleCnt="3">
        <dgm:presLayoutVars>
          <dgm:chPref val="3"/>
        </dgm:presLayoutVars>
      </dgm:prSet>
      <dgm:spPr/>
    </dgm:pt>
    <dgm:pt modelId="{2E32B113-4705-4B7B-9A97-51DFA14451EB}" type="pres">
      <dgm:prSet presAssocID="{2E9017B5-080B-45F4-A633-FC0A572617BB}" presName="level3hierChild" presStyleCnt="0"/>
      <dgm:spPr/>
    </dgm:pt>
  </dgm:ptLst>
  <dgm:cxnLst>
    <dgm:cxn modelId="{5B261B32-B6E6-4D02-9A46-B357B4D4A6CF}" srcId="{BC9856D5-DF5C-4F50-8D56-6C844790454C}" destId="{2442F847-9D92-4DCB-AF00-2E979D3AAD39}" srcOrd="0" destOrd="0" parTransId="{C1E00197-A874-4D87-B8E1-B67579F5E514}" sibTransId="{33ED9489-8C7B-4387-89A7-2191793D98C3}"/>
    <dgm:cxn modelId="{5D251B99-6A37-4F45-AE08-AF705DD9FEAD}" srcId="{2442F847-9D92-4DCB-AF00-2E979D3AAD39}" destId="{F396FC2E-6D16-4F71-AF3D-EDB4A0508370}" srcOrd="0" destOrd="0" parTransId="{4845A28B-44DA-4641-9EB5-223996D7B5ED}" sibTransId="{0CC995AC-F7C6-4FFB-AD4E-C63F31877219}"/>
    <dgm:cxn modelId="{0EEEEB58-70CB-4A47-93D2-51658A27608E}" type="presOf" srcId="{52EEDBAB-D1C8-4ED9-BDE4-8D9B44F2AAE4}" destId="{D1E5BCF4-686F-4136-94A3-493039F23459}" srcOrd="1" destOrd="0" presId="urn:microsoft.com/office/officeart/2005/8/layout/hierarchy2"/>
    <dgm:cxn modelId="{4207DCBD-1166-4591-8C1E-432E88DBA953}" type="presOf" srcId="{50131BCE-B2D6-44BF-9582-CBBF8C5413BD}" destId="{653368C8-199A-4BCF-BAF9-C70B10A54E4F}" srcOrd="0" destOrd="0" presId="urn:microsoft.com/office/officeart/2005/8/layout/hierarchy2"/>
    <dgm:cxn modelId="{F8CAA8A1-6888-4AC2-A2A5-A0CE7D1B8307}" type="presOf" srcId="{2442F847-9D92-4DCB-AF00-2E979D3AAD39}" destId="{86303C33-9D8E-4B4C-BEC5-2F47208583E8}" srcOrd="0" destOrd="0" presId="urn:microsoft.com/office/officeart/2005/8/layout/hierarchy2"/>
    <dgm:cxn modelId="{32E55E84-D630-4840-9286-2BF66EF4B676}" srcId="{2442F847-9D92-4DCB-AF00-2E979D3AAD39}" destId="{05E78640-7749-41A0-B4DE-5B77E63D73AC}" srcOrd="1" destOrd="0" parTransId="{52EEDBAB-D1C8-4ED9-BDE4-8D9B44F2AAE4}" sibTransId="{5BC3B584-63D8-4A23-BC04-F116C563542D}"/>
    <dgm:cxn modelId="{093F4E93-C9B4-4FF3-994B-9B1884DB81CC}" type="presOf" srcId="{2CFA7AAE-0B7E-4E4B-8DA1-9354F8F8A791}" destId="{FF162703-7179-4573-84C8-6465C1204C71}" srcOrd="1" destOrd="0" presId="urn:microsoft.com/office/officeart/2005/8/layout/hierarchy2"/>
    <dgm:cxn modelId="{F9FF79D5-A5E2-47D8-90CE-BA6CD91F9DB7}" type="presOf" srcId="{C1E00197-A874-4D87-B8E1-B67579F5E514}" destId="{806D8F89-D725-40EA-975C-797F3E5DF0CC}" srcOrd="1" destOrd="0" presId="urn:microsoft.com/office/officeart/2005/8/layout/hierarchy2"/>
    <dgm:cxn modelId="{80D01BC6-A93D-487D-8F9A-9930C8249A06}" srcId="{BC9856D5-DF5C-4F50-8D56-6C844790454C}" destId="{C630C855-1650-40DC-BA57-E755C5E69980}" srcOrd="1" destOrd="0" parTransId="{C9A41B65-E44B-44F4-80A2-B7C4F99338D2}" sibTransId="{E59BBE30-7175-418E-888C-749845CF8C7D}"/>
    <dgm:cxn modelId="{7C62A59E-6B55-4D0A-90CB-728D0F615578}" type="presOf" srcId="{05E78640-7749-41A0-B4DE-5B77E63D73AC}" destId="{49FFF1D7-A1E8-49D6-8E18-C4981B3E6493}" srcOrd="0" destOrd="0" presId="urn:microsoft.com/office/officeart/2005/8/layout/hierarchy2"/>
    <dgm:cxn modelId="{4A38E594-D82A-488C-A34A-4AB6119B8C07}" type="presOf" srcId="{C630C855-1650-40DC-BA57-E755C5E69980}" destId="{BD01FE2A-E3BB-4BCC-9BFC-54646EEB48B3}" srcOrd="0" destOrd="0" presId="urn:microsoft.com/office/officeart/2005/8/layout/hierarchy2"/>
    <dgm:cxn modelId="{FDEF2212-3E52-42C9-A09F-B666E98E1AA3}" srcId="{C630C855-1650-40DC-BA57-E755C5E69980}" destId="{2E9017B5-080B-45F4-A633-FC0A572617BB}" srcOrd="0" destOrd="0" parTransId="{2CFA7AAE-0B7E-4E4B-8DA1-9354F8F8A791}" sibTransId="{94B3E149-ED76-4BD9-B289-E043DA9DC68F}"/>
    <dgm:cxn modelId="{2334A3DE-D8C9-493A-8A1B-4BFC08A0F914}" type="presOf" srcId="{2E9017B5-080B-45F4-A633-FC0A572617BB}" destId="{460393EC-0B77-4C2E-8F6A-2BC03DB26B74}" srcOrd="0" destOrd="0" presId="urn:microsoft.com/office/officeart/2005/8/layout/hierarchy2"/>
    <dgm:cxn modelId="{8A8FFA68-8C75-4674-AEEC-8ADD069EE757}" type="presOf" srcId="{C9A41B65-E44B-44F4-80A2-B7C4F99338D2}" destId="{8879EC38-2041-4E28-BD5F-E9EE0ABF4CD7}" srcOrd="1" destOrd="0" presId="urn:microsoft.com/office/officeart/2005/8/layout/hierarchy2"/>
    <dgm:cxn modelId="{DE241F02-49B6-458B-A2E1-2429985F8B86}" type="presOf" srcId="{4845A28B-44DA-4641-9EB5-223996D7B5ED}" destId="{43C6CF60-90A6-41C4-BCA6-9F35BCEAD114}" srcOrd="0" destOrd="0" presId="urn:microsoft.com/office/officeart/2005/8/layout/hierarchy2"/>
    <dgm:cxn modelId="{1224A717-DB09-4495-8519-F5A40868D71F}" type="presOf" srcId="{C9A41B65-E44B-44F4-80A2-B7C4F99338D2}" destId="{A274E1BA-102A-4A34-9044-CD496205367B}" srcOrd="0" destOrd="0" presId="urn:microsoft.com/office/officeart/2005/8/layout/hierarchy2"/>
    <dgm:cxn modelId="{B4AB3A5C-910D-46D9-B735-442023855812}" type="presOf" srcId="{BC9856D5-DF5C-4F50-8D56-6C844790454C}" destId="{51BDE816-CAE4-4A87-A1A4-544562B8ADA8}" srcOrd="0" destOrd="0" presId="urn:microsoft.com/office/officeart/2005/8/layout/hierarchy2"/>
    <dgm:cxn modelId="{907A7E72-6E39-4D9A-A776-AF7A70ADA2CE}" type="presOf" srcId="{F396FC2E-6D16-4F71-AF3D-EDB4A0508370}" destId="{4742ECC6-8059-4A56-B911-30E8CA4965AB}" srcOrd="0" destOrd="0" presId="urn:microsoft.com/office/officeart/2005/8/layout/hierarchy2"/>
    <dgm:cxn modelId="{1FD1AF2A-A9E0-4328-885F-D1451A914AF9}" type="presOf" srcId="{52EEDBAB-D1C8-4ED9-BDE4-8D9B44F2AAE4}" destId="{3BB29ABA-6116-4F65-958F-C762F694D061}" srcOrd="0" destOrd="0" presId="urn:microsoft.com/office/officeart/2005/8/layout/hierarchy2"/>
    <dgm:cxn modelId="{EE102C93-956C-41E6-B083-12BC25C4C2C8}" type="presOf" srcId="{4845A28B-44DA-4641-9EB5-223996D7B5ED}" destId="{E48E3F2E-F618-4108-B91B-097C663863B9}" srcOrd="1" destOrd="0" presId="urn:microsoft.com/office/officeart/2005/8/layout/hierarchy2"/>
    <dgm:cxn modelId="{5A129678-F3EA-4E44-A87D-9EEE0484275C}" type="presOf" srcId="{2CFA7AAE-0B7E-4E4B-8DA1-9354F8F8A791}" destId="{2226C16F-7113-4AF4-99FD-C221FE1C604C}" srcOrd="0" destOrd="0" presId="urn:microsoft.com/office/officeart/2005/8/layout/hierarchy2"/>
    <dgm:cxn modelId="{CAB41383-5799-4D36-95F9-82C58E62810F}" srcId="{50131BCE-B2D6-44BF-9582-CBBF8C5413BD}" destId="{BC9856D5-DF5C-4F50-8D56-6C844790454C}" srcOrd="0" destOrd="0" parTransId="{0EC6F951-C11F-49DB-84E8-626C23B359F0}" sibTransId="{241E20CF-319F-490B-B4CA-A1884D899E81}"/>
    <dgm:cxn modelId="{807451F5-5AEC-4677-B14F-36044FFBE674}" type="presOf" srcId="{C1E00197-A874-4D87-B8E1-B67579F5E514}" destId="{FF73B942-16AF-4A2E-876B-A69F622F3BC6}" srcOrd="0" destOrd="0" presId="urn:microsoft.com/office/officeart/2005/8/layout/hierarchy2"/>
    <dgm:cxn modelId="{EE11354F-F26F-422D-A543-CF68B4B5D9BA}" type="presParOf" srcId="{653368C8-199A-4BCF-BAF9-C70B10A54E4F}" destId="{E70357CE-FD10-47BB-B1E3-DABF59A610A2}" srcOrd="0" destOrd="0" presId="urn:microsoft.com/office/officeart/2005/8/layout/hierarchy2"/>
    <dgm:cxn modelId="{26152D76-7DC9-490E-A1C0-BA809FBAED79}" type="presParOf" srcId="{E70357CE-FD10-47BB-B1E3-DABF59A610A2}" destId="{51BDE816-CAE4-4A87-A1A4-544562B8ADA8}" srcOrd="0" destOrd="0" presId="urn:microsoft.com/office/officeart/2005/8/layout/hierarchy2"/>
    <dgm:cxn modelId="{6B5728C7-6856-4181-AE1C-72E367378905}" type="presParOf" srcId="{E70357CE-FD10-47BB-B1E3-DABF59A610A2}" destId="{B329A9F2-02E9-4351-9AD3-395D9CA8A0A0}" srcOrd="1" destOrd="0" presId="urn:microsoft.com/office/officeart/2005/8/layout/hierarchy2"/>
    <dgm:cxn modelId="{53B62D7D-7FBC-4C5C-ABB7-77BCB697BDA5}" type="presParOf" srcId="{B329A9F2-02E9-4351-9AD3-395D9CA8A0A0}" destId="{FF73B942-16AF-4A2E-876B-A69F622F3BC6}" srcOrd="0" destOrd="0" presId="urn:microsoft.com/office/officeart/2005/8/layout/hierarchy2"/>
    <dgm:cxn modelId="{B63EAD37-DFE0-40A9-888A-5FE1D6C06EA4}" type="presParOf" srcId="{FF73B942-16AF-4A2E-876B-A69F622F3BC6}" destId="{806D8F89-D725-40EA-975C-797F3E5DF0CC}" srcOrd="0" destOrd="0" presId="urn:microsoft.com/office/officeart/2005/8/layout/hierarchy2"/>
    <dgm:cxn modelId="{BF253A9C-8F28-4425-9C76-A7DD29C05ECA}" type="presParOf" srcId="{B329A9F2-02E9-4351-9AD3-395D9CA8A0A0}" destId="{DE957F0D-6EAC-48AE-A96E-0B51BD8F0DB5}" srcOrd="1" destOrd="0" presId="urn:microsoft.com/office/officeart/2005/8/layout/hierarchy2"/>
    <dgm:cxn modelId="{17B163F3-72F1-4CB4-B4CD-40C901D14B10}" type="presParOf" srcId="{DE957F0D-6EAC-48AE-A96E-0B51BD8F0DB5}" destId="{86303C33-9D8E-4B4C-BEC5-2F47208583E8}" srcOrd="0" destOrd="0" presId="urn:microsoft.com/office/officeart/2005/8/layout/hierarchy2"/>
    <dgm:cxn modelId="{A29B4C81-8E31-4C85-8197-3DD9D7DF6A62}" type="presParOf" srcId="{DE957F0D-6EAC-48AE-A96E-0B51BD8F0DB5}" destId="{3C1B0413-9FC0-4E6D-B499-0A70297CFF86}" srcOrd="1" destOrd="0" presId="urn:microsoft.com/office/officeart/2005/8/layout/hierarchy2"/>
    <dgm:cxn modelId="{F00223FD-7C5E-4611-BACA-0ECEC03793B6}" type="presParOf" srcId="{3C1B0413-9FC0-4E6D-B499-0A70297CFF86}" destId="{43C6CF60-90A6-41C4-BCA6-9F35BCEAD114}" srcOrd="0" destOrd="0" presId="urn:microsoft.com/office/officeart/2005/8/layout/hierarchy2"/>
    <dgm:cxn modelId="{8E4CCDDF-BD65-4AAE-8EFB-CF086B90A0D3}" type="presParOf" srcId="{43C6CF60-90A6-41C4-BCA6-9F35BCEAD114}" destId="{E48E3F2E-F618-4108-B91B-097C663863B9}" srcOrd="0" destOrd="0" presId="urn:microsoft.com/office/officeart/2005/8/layout/hierarchy2"/>
    <dgm:cxn modelId="{FF6208F2-D06A-410C-8398-105BCDBD58B4}" type="presParOf" srcId="{3C1B0413-9FC0-4E6D-B499-0A70297CFF86}" destId="{03BD19B0-9DC6-4BA3-BD68-73512A5FE2EC}" srcOrd="1" destOrd="0" presId="urn:microsoft.com/office/officeart/2005/8/layout/hierarchy2"/>
    <dgm:cxn modelId="{285ECF22-71CD-4A1A-9F59-0201294D6501}" type="presParOf" srcId="{03BD19B0-9DC6-4BA3-BD68-73512A5FE2EC}" destId="{4742ECC6-8059-4A56-B911-30E8CA4965AB}" srcOrd="0" destOrd="0" presId="urn:microsoft.com/office/officeart/2005/8/layout/hierarchy2"/>
    <dgm:cxn modelId="{494E85A2-363B-451C-8F3E-8C7AB95879DF}" type="presParOf" srcId="{03BD19B0-9DC6-4BA3-BD68-73512A5FE2EC}" destId="{2DE759ED-4C2F-47CF-AFBE-59C85D261458}" srcOrd="1" destOrd="0" presId="urn:microsoft.com/office/officeart/2005/8/layout/hierarchy2"/>
    <dgm:cxn modelId="{614A7156-9F95-4887-8C92-763F17F308A9}" type="presParOf" srcId="{3C1B0413-9FC0-4E6D-B499-0A70297CFF86}" destId="{3BB29ABA-6116-4F65-958F-C762F694D061}" srcOrd="2" destOrd="0" presId="urn:microsoft.com/office/officeart/2005/8/layout/hierarchy2"/>
    <dgm:cxn modelId="{2531E853-7B39-464A-93B5-0152AC00F95F}" type="presParOf" srcId="{3BB29ABA-6116-4F65-958F-C762F694D061}" destId="{D1E5BCF4-686F-4136-94A3-493039F23459}" srcOrd="0" destOrd="0" presId="urn:microsoft.com/office/officeart/2005/8/layout/hierarchy2"/>
    <dgm:cxn modelId="{2D012041-D76F-457A-A398-69A82D3BBC8B}" type="presParOf" srcId="{3C1B0413-9FC0-4E6D-B499-0A70297CFF86}" destId="{F3D16602-B0CD-40CD-B3C4-D86520DEA0F2}" srcOrd="3" destOrd="0" presId="urn:microsoft.com/office/officeart/2005/8/layout/hierarchy2"/>
    <dgm:cxn modelId="{632BC018-0051-4859-85B8-7169596159B5}" type="presParOf" srcId="{F3D16602-B0CD-40CD-B3C4-D86520DEA0F2}" destId="{49FFF1D7-A1E8-49D6-8E18-C4981B3E6493}" srcOrd="0" destOrd="0" presId="urn:microsoft.com/office/officeart/2005/8/layout/hierarchy2"/>
    <dgm:cxn modelId="{1A73EC59-A167-4258-8A6B-D6480A6E73AB}" type="presParOf" srcId="{F3D16602-B0CD-40CD-B3C4-D86520DEA0F2}" destId="{F13AF6CF-622C-4A0D-A415-BE0136A69902}" srcOrd="1" destOrd="0" presId="urn:microsoft.com/office/officeart/2005/8/layout/hierarchy2"/>
    <dgm:cxn modelId="{ABC6BA86-7DB4-446F-B587-C1C66ADF8831}" type="presParOf" srcId="{B329A9F2-02E9-4351-9AD3-395D9CA8A0A0}" destId="{A274E1BA-102A-4A34-9044-CD496205367B}" srcOrd="2" destOrd="0" presId="urn:microsoft.com/office/officeart/2005/8/layout/hierarchy2"/>
    <dgm:cxn modelId="{2EBC877C-6C43-49DF-93B5-39902667233F}" type="presParOf" srcId="{A274E1BA-102A-4A34-9044-CD496205367B}" destId="{8879EC38-2041-4E28-BD5F-E9EE0ABF4CD7}" srcOrd="0" destOrd="0" presId="urn:microsoft.com/office/officeart/2005/8/layout/hierarchy2"/>
    <dgm:cxn modelId="{67BE60E5-9BCE-46E4-90FE-3C1EA7FED016}" type="presParOf" srcId="{B329A9F2-02E9-4351-9AD3-395D9CA8A0A0}" destId="{E1B83FEC-A803-443F-9619-49E1D049D306}" srcOrd="3" destOrd="0" presId="urn:microsoft.com/office/officeart/2005/8/layout/hierarchy2"/>
    <dgm:cxn modelId="{671A2A00-19C7-4498-BA04-6427A6A330FC}" type="presParOf" srcId="{E1B83FEC-A803-443F-9619-49E1D049D306}" destId="{BD01FE2A-E3BB-4BCC-9BFC-54646EEB48B3}" srcOrd="0" destOrd="0" presId="urn:microsoft.com/office/officeart/2005/8/layout/hierarchy2"/>
    <dgm:cxn modelId="{5DE04675-A8BE-49AC-AEB7-0A61943B863E}" type="presParOf" srcId="{E1B83FEC-A803-443F-9619-49E1D049D306}" destId="{7C0058AF-0265-4B2B-A397-9C73AA70B1E5}" srcOrd="1" destOrd="0" presId="urn:microsoft.com/office/officeart/2005/8/layout/hierarchy2"/>
    <dgm:cxn modelId="{511ED2B4-2E08-40B2-AC4A-7418AE84A0DB}" type="presParOf" srcId="{7C0058AF-0265-4B2B-A397-9C73AA70B1E5}" destId="{2226C16F-7113-4AF4-99FD-C221FE1C604C}" srcOrd="0" destOrd="0" presId="urn:microsoft.com/office/officeart/2005/8/layout/hierarchy2"/>
    <dgm:cxn modelId="{9B8822D5-5572-4801-98DF-C3AA0711318F}" type="presParOf" srcId="{2226C16F-7113-4AF4-99FD-C221FE1C604C}" destId="{FF162703-7179-4573-84C8-6465C1204C71}" srcOrd="0" destOrd="0" presId="urn:microsoft.com/office/officeart/2005/8/layout/hierarchy2"/>
    <dgm:cxn modelId="{038E4339-B904-4F20-ADE2-4E4CE05E6E6B}" type="presParOf" srcId="{7C0058AF-0265-4B2B-A397-9C73AA70B1E5}" destId="{AEC63690-4EC2-446C-A12A-282CA4275A4B}" srcOrd="1" destOrd="0" presId="urn:microsoft.com/office/officeart/2005/8/layout/hierarchy2"/>
    <dgm:cxn modelId="{63FF4619-8829-481A-AEA2-FFA88AEB48F3}" type="presParOf" srcId="{AEC63690-4EC2-446C-A12A-282CA4275A4B}" destId="{460393EC-0B77-4C2E-8F6A-2BC03DB26B74}" srcOrd="0" destOrd="0" presId="urn:microsoft.com/office/officeart/2005/8/layout/hierarchy2"/>
    <dgm:cxn modelId="{7BC0B5E9-E122-40E9-9EFA-6872506A8302}" type="presParOf" srcId="{AEC63690-4EC2-446C-A12A-282CA4275A4B}" destId="{2E32B113-4705-4B7B-9A97-51DFA14451E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7106B-E168-44ED-8D96-708CB8BF9128}">
      <dsp:nvSpPr>
        <dsp:cNvPr id="0" name=""/>
        <dsp:cNvSpPr/>
      </dsp:nvSpPr>
      <dsp:spPr>
        <a:xfrm>
          <a:off x="-8" y="44460"/>
          <a:ext cx="1883421" cy="747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</a:rPr>
            <a:t>Шаг 1</a:t>
          </a:r>
          <a:endParaRPr lang="ru-RU" sz="2500" b="1" kern="1200" dirty="0">
            <a:solidFill>
              <a:srgbClr val="FFFF00"/>
            </a:solidFill>
          </a:endParaRPr>
        </a:p>
      </dsp:txBody>
      <dsp:txXfrm>
        <a:off x="21878" y="66346"/>
        <a:ext cx="1001616" cy="703464"/>
      </dsp:txXfrm>
    </dsp:sp>
    <dsp:sp modelId="{299FF052-6B14-4229-9C51-7C178A9C19E2}">
      <dsp:nvSpPr>
        <dsp:cNvPr id="0" name=""/>
        <dsp:cNvSpPr/>
      </dsp:nvSpPr>
      <dsp:spPr>
        <a:xfrm>
          <a:off x="193624" y="871775"/>
          <a:ext cx="1713790" cy="747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</a:rPr>
            <a:t>Шаг 2</a:t>
          </a:r>
          <a:endParaRPr lang="ru-RU" sz="2500" b="1" kern="1200" dirty="0">
            <a:solidFill>
              <a:srgbClr val="FFFF00"/>
            </a:solidFill>
          </a:endParaRPr>
        </a:p>
      </dsp:txBody>
      <dsp:txXfrm>
        <a:off x="215510" y="893661"/>
        <a:ext cx="1033097" cy="703464"/>
      </dsp:txXfrm>
    </dsp:sp>
    <dsp:sp modelId="{57C78EB6-D33F-46E6-885C-009E41DC4C76}">
      <dsp:nvSpPr>
        <dsp:cNvPr id="0" name=""/>
        <dsp:cNvSpPr/>
      </dsp:nvSpPr>
      <dsp:spPr>
        <a:xfrm>
          <a:off x="344841" y="1743551"/>
          <a:ext cx="1713790" cy="747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</a:rPr>
            <a:t>Шаг 3</a:t>
          </a:r>
          <a:endParaRPr lang="ru-RU" sz="2500" b="1" kern="1200" dirty="0">
            <a:solidFill>
              <a:srgbClr val="FFFF00"/>
            </a:solidFill>
          </a:endParaRPr>
        </a:p>
      </dsp:txBody>
      <dsp:txXfrm>
        <a:off x="366727" y="1765437"/>
        <a:ext cx="1033097" cy="703464"/>
      </dsp:txXfrm>
    </dsp:sp>
    <dsp:sp modelId="{4B0426C1-C7F3-47E8-AB01-17F33CC8E171}">
      <dsp:nvSpPr>
        <dsp:cNvPr id="0" name=""/>
        <dsp:cNvSpPr/>
      </dsp:nvSpPr>
      <dsp:spPr>
        <a:xfrm>
          <a:off x="1270494" y="566654"/>
          <a:ext cx="485703" cy="4857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379777" y="566654"/>
        <a:ext cx="267137" cy="365492"/>
      </dsp:txXfrm>
    </dsp:sp>
    <dsp:sp modelId="{75947029-1500-4592-8F57-9FE2997BE0A2}">
      <dsp:nvSpPr>
        <dsp:cNvPr id="0" name=""/>
        <dsp:cNvSpPr/>
      </dsp:nvSpPr>
      <dsp:spPr>
        <a:xfrm>
          <a:off x="1421711" y="1433448"/>
          <a:ext cx="485703" cy="4857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530994" y="1433448"/>
        <a:ext cx="267137" cy="365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DE816-CAE4-4A87-A1A4-544562B8ADA8}">
      <dsp:nvSpPr>
        <dsp:cNvPr id="0" name=""/>
        <dsp:cNvSpPr/>
      </dsp:nvSpPr>
      <dsp:spPr>
        <a:xfrm>
          <a:off x="450" y="880017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1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13143" y="892710"/>
        <a:ext cx="841347" cy="407980"/>
      </dsp:txXfrm>
    </dsp:sp>
    <dsp:sp modelId="{FF73B942-16AF-4A2E-876B-A69F622F3BC6}">
      <dsp:nvSpPr>
        <dsp:cNvPr id="0" name=""/>
        <dsp:cNvSpPr/>
      </dsp:nvSpPr>
      <dsp:spPr>
        <a:xfrm rot="18770822">
          <a:off x="785625" y="889750"/>
          <a:ext cx="509810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509810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27785" y="897066"/>
        <a:ext cx="25490" cy="25490"/>
      </dsp:txXfrm>
    </dsp:sp>
    <dsp:sp modelId="{86303C33-9D8E-4B4C-BEC5-2F47208583E8}">
      <dsp:nvSpPr>
        <dsp:cNvPr id="0" name=""/>
        <dsp:cNvSpPr/>
      </dsp:nvSpPr>
      <dsp:spPr>
        <a:xfrm>
          <a:off x="1213876" y="506239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2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1226569" y="518932"/>
        <a:ext cx="841347" cy="407980"/>
      </dsp:txXfrm>
    </dsp:sp>
    <dsp:sp modelId="{43C6CF60-90A6-41C4-BCA6-9F35BCEAD114}">
      <dsp:nvSpPr>
        <dsp:cNvPr id="0" name=""/>
        <dsp:cNvSpPr/>
      </dsp:nvSpPr>
      <dsp:spPr>
        <a:xfrm rot="19457599">
          <a:off x="2040479" y="578268"/>
          <a:ext cx="426953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26953" y="20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43282" y="587655"/>
        <a:ext cx="21347" cy="21347"/>
      </dsp:txXfrm>
    </dsp:sp>
    <dsp:sp modelId="{4742ECC6-8059-4A56-B911-30E8CA4965AB}">
      <dsp:nvSpPr>
        <dsp:cNvPr id="0" name=""/>
        <dsp:cNvSpPr/>
      </dsp:nvSpPr>
      <dsp:spPr>
        <a:xfrm>
          <a:off x="2427303" y="257053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2а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2439996" y="269746"/>
        <a:ext cx="841347" cy="407980"/>
      </dsp:txXfrm>
    </dsp:sp>
    <dsp:sp modelId="{3BB29ABA-6116-4F65-958F-C762F694D061}">
      <dsp:nvSpPr>
        <dsp:cNvPr id="0" name=""/>
        <dsp:cNvSpPr/>
      </dsp:nvSpPr>
      <dsp:spPr>
        <a:xfrm rot="2142401">
          <a:off x="2040479" y="827454"/>
          <a:ext cx="426953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26953" y="20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43282" y="836841"/>
        <a:ext cx="21347" cy="21347"/>
      </dsp:txXfrm>
    </dsp:sp>
    <dsp:sp modelId="{49FFF1D7-A1E8-49D6-8E18-C4981B3E6493}">
      <dsp:nvSpPr>
        <dsp:cNvPr id="0" name=""/>
        <dsp:cNvSpPr/>
      </dsp:nvSpPr>
      <dsp:spPr>
        <a:xfrm>
          <a:off x="2427303" y="755424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2б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2439996" y="768117"/>
        <a:ext cx="841347" cy="407980"/>
      </dsp:txXfrm>
    </dsp:sp>
    <dsp:sp modelId="{A274E1BA-102A-4A34-9044-CD496205367B}">
      <dsp:nvSpPr>
        <dsp:cNvPr id="0" name=""/>
        <dsp:cNvSpPr/>
      </dsp:nvSpPr>
      <dsp:spPr>
        <a:xfrm rot="2829178">
          <a:off x="785625" y="1263529"/>
          <a:ext cx="509810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509810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27785" y="1270844"/>
        <a:ext cx="25490" cy="25490"/>
      </dsp:txXfrm>
    </dsp:sp>
    <dsp:sp modelId="{BD01FE2A-E3BB-4BCC-9BFC-54646EEB48B3}">
      <dsp:nvSpPr>
        <dsp:cNvPr id="0" name=""/>
        <dsp:cNvSpPr/>
      </dsp:nvSpPr>
      <dsp:spPr>
        <a:xfrm>
          <a:off x="1213876" y="1253796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3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1226569" y="1266489"/>
        <a:ext cx="841347" cy="407980"/>
      </dsp:txXfrm>
    </dsp:sp>
    <dsp:sp modelId="{2226C16F-7113-4AF4-99FD-C221FE1C604C}">
      <dsp:nvSpPr>
        <dsp:cNvPr id="0" name=""/>
        <dsp:cNvSpPr/>
      </dsp:nvSpPr>
      <dsp:spPr>
        <a:xfrm>
          <a:off x="2080610" y="1450418"/>
          <a:ext cx="346693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346693" y="20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45289" y="1461812"/>
        <a:ext cx="17334" cy="17334"/>
      </dsp:txXfrm>
    </dsp:sp>
    <dsp:sp modelId="{460393EC-0B77-4C2E-8F6A-2BC03DB26B74}">
      <dsp:nvSpPr>
        <dsp:cNvPr id="0" name=""/>
        <dsp:cNvSpPr/>
      </dsp:nvSpPr>
      <dsp:spPr>
        <a:xfrm>
          <a:off x="2427303" y="1253796"/>
          <a:ext cx="866733" cy="433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FF00"/>
              </a:solidFill>
            </a:rPr>
            <a:t>3а</a:t>
          </a:r>
          <a:endParaRPr lang="ru-RU" sz="2600" b="1" kern="1200" dirty="0">
            <a:solidFill>
              <a:srgbClr val="FFFF00"/>
            </a:solidFill>
          </a:endParaRPr>
        </a:p>
      </dsp:txBody>
      <dsp:txXfrm>
        <a:off x="2439996" y="1266489"/>
        <a:ext cx="841347" cy="407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13973-F69E-425B-BA73-1102315A7BC8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4CFE1-33F7-465B-A757-D3144AC08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3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2.	Одной из основных задач современного здравоохранения является обеспечение безопасной медицинской среды.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 startAt="11"/>
            </a:pPr>
            <a:r>
              <a:rPr lang="ru-RU" altLang="ru-RU" dirty="0" smtClean="0"/>
              <a:t>Существует несколько определений понятия: СОП – документально оформленная инструкция по выполнению рабочих процедур или форматизированные алгоритмы действий, исполнения требований стандартов медицинской помощи; </a:t>
            </a:r>
          </a:p>
          <a:p>
            <a:pPr marL="0" indent="0">
              <a:buNone/>
            </a:pPr>
            <a:r>
              <a:rPr lang="ru-RU" altLang="ru-RU" dirty="0" smtClean="0"/>
              <a:t> СОП – это документально оформленный набор пошаговых действий, которые надо осуществлять для выполнения конкретной задачи.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12.	Стандартная операционная процедура регламентирует:  КТО – кому, ЧТО делает, КОГДА (как часто и в течение какого времени), ГДЕ, КАК (каким образом), ПОЧЕМУ (с какой целью). Для этого персоналу предоставляются однозначные, простые и понятные инструкции, которые позволяют безошибочно выполнять работу.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13.	Законодательство разрешает всем формам медицинских организаций самостоятельно разрабатывать и утверждать </a:t>
            </a:r>
            <a:r>
              <a:rPr lang="ru-RU" altLang="ru-RU" dirty="0" err="1" smtClean="0"/>
              <a:t>СОПы</a:t>
            </a:r>
            <a:r>
              <a:rPr lang="ru-RU" altLang="ru-RU" dirty="0" smtClean="0"/>
              <a:t>. Нормативная база представлена следующими документами:</a:t>
            </a:r>
          </a:p>
          <a:p>
            <a:r>
              <a:rPr lang="ru-RU" altLang="ru-RU" dirty="0" smtClean="0"/>
              <a:t>ГОСТ ИСО 9000-2015 «Система менеджмента качества. Основные положения и словарь», «Инструктивное письмо по разработке СОП», </a:t>
            </a:r>
          </a:p>
          <a:p>
            <a:r>
              <a:rPr lang="ru-RU" altLang="ru-RU" dirty="0" smtClean="0"/>
              <a:t>«Предложения (практические рекомендации) по организации внутреннего контроля качества и безопасной медицинской деятельности в медицинских организациях (стационарах)»,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14.	Федеральная служба по надзору в сфере здравоохранения приводит 10 причин, подтверждающих необходимость использовать СОП в профессиональной деятельности:</a:t>
            </a:r>
          </a:p>
          <a:p>
            <a:r>
              <a:rPr lang="ru-RU" altLang="ru-RU" dirty="0" smtClean="0"/>
              <a:t>1.	Только часть сотрудников обладает опытом работы.</a:t>
            </a:r>
          </a:p>
          <a:p>
            <a:r>
              <a:rPr lang="ru-RU" altLang="ru-RU" dirty="0" smtClean="0"/>
              <a:t>2.	Это основа для обучения нового персонала.</a:t>
            </a:r>
          </a:p>
          <a:p>
            <a:r>
              <a:rPr lang="ru-RU" altLang="ru-RU" dirty="0" smtClean="0"/>
              <a:t>3.	Работника трудно реагировать на проблему при отсутствии точных знаний и инструкций.</a:t>
            </a:r>
          </a:p>
          <a:p>
            <a:r>
              <a:rPr lang="ru-RU" altLang="ru-RU" dirty="0" smtClean="0"/>
              <a:t>4.	Специалисты нуждаются в инструкциях для правильного и удовлетворительного выполнения работы.</a:t>
            </a:r>
          </a:p>
          <a:p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	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	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настоящее время установлены требования к структуре и содержанию документа. Титульная страница каждой СОП отражает следующую информацию: наименование организации и его структурного подразделения; лист регистрации и согласования, с указанием идентификационного кода СОП;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Ф.И.О., должности лиц разработавших, утвердивших и согласовавших процедуру, подтвержденные их личной подписью. Определяются дата ввода в действие с уточнением «вводится впервые» или «вводится взамен СОП (идентификационный код) … от … (дата)»; должностное лицо, отвечающее за выполнение СОП и ряд других параметров, указанных в методических разработках.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основной части даются ясные и четкие указания по выполнению каждого действия в хронологическом порядке, которым должен следовать работник. Материал рекомендуется предоставлять в табличной форме, в виде  алгоритмов, блок-схем с минимальным объемом текста.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Обязательными разделами являются назначение, область применения, нормативные ссылки. Разрешается включить список необходимых при изучении документа терминов и определений, используемых сокращений. В обязательном порядке тщательно перечисляются материальные ресурсы. Указываются конкретные виды оборудования, инструментов, расходных материалов, лекарственных средств, используемых в медицинской организации в данный период времени.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3.	Негативные последствия оказания медицинской помощи наблюдаются во всем мире.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Далее приводится перечень записей и правила их ведения. Заполнение первичной и учетной документации является документальным свидетельством не только факта выполнения процедуры, но и позволяет судить о ее качестве.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Далее последовательно описывается процедура выполнения  соответствующая нормативно-правовым документам. В каждой СОП предусматриваются действия работников во внештатных ситуациях. Для этого описываются  все вероятные проблемы с указанием порядка действий персонала. </a:t>
            </a:r>
          </a:p>
          <a:p>
            <a:r>
              <a:rPr lang="ru-RU" altLang="ru-RU" dirty="0" smtClean="0"/>
              <a:t>Завершается СОП листом ознакомления каждого заинтересованного должностного лица.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Краткий обзор рекомендаций демонстрирует практическую значимость разработки СОП с целью повышения качества оказания медицинской помощи и обеспечения безопасности всех участников лечебно-диагностического процесса, как пациентов, так и медицинских работников.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Учитывая большое количество разнообразных рабочих процедур, выполняемых в медицинских организациях, разработка </a:t>
            </a:r>
            <a:r>
              <a:rPr lang="ru-RU" altLang="ru-RU" dirty="0" err="1" smtClean="0"/>
              <a:t>СОПов</a:t>
            </a:r>
            <a:r>
              <a:rPr lang="ru-RU" altLang="ru-RU" dirty="0" smtClean="0"/>
              <a:t> проводиться с учетом принципа приоритетности. К базовым направлениям этого вида деятельности относятся:</a:t>
            </a:r>
          </a:p>
          <a:p>
            <a:r>
              <a:rPr lang="ru-RU" altLang="ru-RU" dirty="0" smtClean="0"/>
              <a:t>•	лекарственная безопасность;</a:t>
            </a:r>
          </a:p>
          <a:p>
            <a:r>
              <a:rPr lang="ru-RU" altLang="ru-RU" dirty="0" smtClean="0"/>
              <a:t>•	 контроль качества и безопасности обращения медицинских изделий;</a:t>
            </a:r>
          </a:p>
          <a:p>
            <a:r>
              <a:rPr lang="ru-RU" altLang="ru-RU" dirty="0" smtClean="0"/>
              <a:t>•	 хирургическая безопасность (профилактика рисков, связанных с оперативным вмешательством);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Наиболее проблемной областью медицины является хирургия. По данным ВОЗ ежегодно выполняется 234 млн обширных оперативных вмешательств – по одному на каждые 25 человек. Как показывают исследования, значительная доля операций приводит к осложнениям и случаям смерти, которые можно было предотвратить. Поэтому профилактика рисков, связанных с оперативными вмешательствами, имеет особое значение.</a:t>
            </a:r>
            <a:endParaRPr lang="ru-RU" dirty="0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FE39DCD-EF0B-45D8-9BD4-6C63C47BBD04}" type="slidenum">
              <a:rPr lang="ru-RU" smtClean="0"/>
              <a:pPr eaLnBrk="1" hangingPunct="1"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Всемирная организация здравоохранения и Совет европейской ассоциации операционных медицинских сестер (EORNA) в 2008 году разработали проект «Безопасная хирургия спасает жизни». Эта проблема выбрана в качестве второй глобальной задачи в области безопасности пациентов. </a:t>
            </a:r>
            <a:endParaRPr lang="ru-RU" dirty="0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892BE3-72B5-41E6-AC00-6D80FDDB6732}" type="slidenum">
              <a:rPr lang="ru-RU" smtClean="0"/>
              <a:pPr eaLnBrk="1" hangingPunct="1"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девяностых годах XX века опубликованы отчеты Института медицины (</a:t>
            </a:r>
            <a:r>
              <a:rPr lang="ru-RU" altLang="ru-RU" dirty="0" err="1" smtClean="0"/>
              <a:t>Institute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of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Medicine</a:t>
            </a:r>
            <a:r>
              <a:rPr lang="ru-RU" altLang="ru-RU" dirty="0" smtClean="0"/>
              <a:t>, IOM) CША, в которых впервые обнародовано, что ежегодно от 44 до 98 тысяч человек  погибают в больницах страны вследствие предотвратимых медицинских ошибок. Статистическая обработка полученных данных показала, что госпитальные ошибки  стоят на 8 месте в списке самых важных причин смерти. От них умирает больше людей, чем от рака молочной железы, СПИДа и автомобильных аварий. При этом в отчете учитывали только официально признанные неблагоприятные последствия медицинских вмешательств, происшедшие случайно или непреднамеренно. Позднее целенаправленные исследования в госпиталях США показали, что предотвратимые неблагоприятные реакции случаются у 10 % пациентов.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Цель проекта –  улучшить безопасность хирургической помощи путем обеспечения соблюдения признанных стандартов медицинской помощи во всех странах. В центре внимания проекта находится «Контрольный перечень ВОЗ по обеспечению хирургической безопасности». Он представляет собой современную технологию обеспечения безопасности пациента в операционной и является основой при разработке </a:t>
            </a:r>
            <a:r>
              <a:rPr lang="ru-RU" altLang="ru-RU" dirty="0" err="1" smtClean="0"/>
              <a:t>СОПов</a:t>
            </a:r>
            <a:r>
              <a:rPr lang="ru-RU" altLang="ru-RU" dirty="0" smtClean="0"/>
              <a:t> хирургического профиля.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8D150A3-7F3B-4C6B-BD89-804923D0D81F}" type="slidenum">
              <a:rPr lang="ru-RU" smtClean="0"/>
              <a:pPr eaLnBrk="1" hangingPunct="1"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35A57BD-6EEF-4D4D-88D2-5B52E1862842}" type="slidenum">
              <a:rPr lang="ru-RU" smtClean="0"/>
              <a:pPr eaLnBrk="1" hangingPunct="1"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5.	В связи с этим, в здравоохранение внедряется система стандартизации – деятельность, направленная на совершенствование управления отраслью, повышение качества медицинской помощи и эффективности использования ресурсов путем разработки и установления нормативов, правил, требований, условий и технологий при производстве и реализации медицинских товаров и услуг.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6.	Инструментами стандартизации являются нормативно-правовые акты, которые устанавливают законодательные требования в области управления качеством; руководства и приказы по качеству – определяющие цели, задачи, принципы и пути реализации системы менеджмента качества. Стандартизация гарантирует защиту прав пациентов и медицинских работников, определяет  преемственность в оказании медицинской помощи, является основой для планирования, механизмов расчета финансирования здравоохранения и управления качеством.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7.	Стандарты используют практикующие врачи и медицинские сестры, организаторы здравоохранения, научные и учебные кадры, пациенты, юристы, общественные организации, следственные и судебные кадры.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8.	В настоящее время разработаны, утверждены и введены в действие государственные стандарты в сфере здравоохранения: ГОСТ Р 52623.2-2015 «Технологии выполнения простых медицинских услуг. Десмургия, иммобилизация, бандажи, ортопедические пособия», ГОСТ Р 52623.4-2015 «Технологии выполнения простых медицинских услуг инвазивных вмешательств», ГОСТ Р 56377-2015 «Клинические рекомендации (протоколы лечения). Профилактика тромбоэмболических синдромов» и ряд других. Документы соответствуют унифицированной шкале убедительности доказательств и целесообразности применения медицинских технологий.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9.	Содержание и правила применения постоянно совершенствуются. Информация об изменениях регулярно публикуется в указателе «Национальные стандарты». </a:t>
            </a:r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10.	Однако они носят общий характер, без учета специфики медицинских организаций, структурных подразделений и рабочих мест.  В результате возникла необходимость в адаптации нормативных документов к конкретным условиям, принимая во внимание структуру, материально-техническое и медикаментозное обеспечение, кадровый потенциал. Для этого на уровне медицинской организации вводится разработка стандартных операционных процедур (</a:t>
            </a:r>
            <a:r>
              <a:rPr lang="ru-RU" altLang="ru-RU" dirty="0" err="1" smtClean="0"/>
              <a:t>СОПов</a:t>
            </a:r>
            <a:r>
              <a:rPr lang="ru-RU" altLang="ru-RU" dirty="0" smtClean="0"/>
              <a:t>). </a:t>
            </a:r>
            <a:endParaRPr lang="ru-RU" altLang="ru-RU" dirty="0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DEC1AC2-5D6A-4AAC-9E3C-F721ACCABF33}" type="slidenum">
              <a:rPr lang="ru-RU" altLang="ru-RU" sz="1200"/>
              <a:pPr algn="r" eaLnBrk="1" hangingPunct="1"/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1511300" y="153988"/>
            <a:ext cx="741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/>
              <a:t>Министерство </a:t>
            </a:r>
            <a:r>
              <a:rPr lang="ru-RU" altLang="ru-RU" sz="1400" b="1" dirty="0"/>
              <a:t>здравоохранения Российской Федерации</a:t>
            </a:r>
          </a:p>
          <a:p>
            <a:pPr algn="ctr" eaLnBrk="1" hangingPunct="1"/>
            <a:endParaRPr lang="ru-RU" altLang="ru-RU" sz="1600" b="1" dirty="0"/>
          </a:p>
        </p:txBody>
      </p:sp>
      <p:sp>
        <p:nvSpPr>
          <p:cNvPr id="2052" name="Прямоугольник 8"/>
          <p:cNvSpPr>
            <a:spLocks noChangeArrowheads="1"/>
          </p:cNvSpPr>
          <p:nvPr/>
        </p:nvSpPr>
        <p:spPr bwMode="auto">
          <a:xfrm>
            <a:off x="3107564" y="6021288"/>
            <a:ext cx="582053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b="1" i="1" dirty="0">
                <a:latin typeface="Arial" pitchFamily="34" charset="0"/>
                <a:cs typeface="Arial" pitchFamily="34" charset="0"/>
              </a:rPr>
              <a:t>Гусева Лариса Васильевна –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i="1" dirty="0">
                <a:latin typeface="Arial" pitchFamily="34" charset="0"/>
                <a:cs typeface="Arial" pitchFamily="34" charset="0"/>
              </a:rPr>
              <a:t>ассистент кафедры сестринского </a:t>
            </a:r>
            <a:r>
              <a:rPr lang="ru-RU" altLang="ru-RU" b="1" i="1" dirty="0" smtClean="0">
                <a:latin typeface="Arial" pitchFamily="34" charset="0"/>
                <a:cs typeface="Arial" pitchFamily="34" charset="0"/>
              </a:rPr>
              <a:t>дела, </a:t>
            </a:r>
            <a:r>
              <a:rPr lang="ru-RU" altLang="ru-RU" b="1" i="1" dirty="0">
                <a:latin typeface="Arial" pitchFamily="34" charset="0"/>
                <a:cs typeface="Arial" pitchFamily="34" charset="0"/>
              </a:rPr>
              <a:t>к.м.н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59" y="273284"/>
            <a:ext cx="1322459" cy="1322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TextBox 3"/>
          <p:cNvSpPr txBox="1">
            <a:spLocks noChangeArrowheads="1"/>
          </p:cNvSpPr>
          <p:nvPr/>
        </p:nvSpPr>
        <p:spPr bwMode="auto">
          <a:xfrm>
            <a:off x="2079765" y="464579"/>
            <a:ext cx="6559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Ф</a:t>
            </a:r>
            <a:r>
              <a:rPr lang="ru-RU" altLang="ru-RU" sz="1400" b="1" dirty="0" smtClean="0"/>
              <a:t>ГБОУ ВО </a:t>
            </a:r>
            <a:r>
              <a:rPr lang="ru-RU" altLang="ru-RU" sz="1400" b="1" dirty="0"/>
              <a:t>«Самарский государственный медицинский университет»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291" y="1639530"/>
            <a:ext cx="9166291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БЕЗОПАСНОСТЬ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 В ЗДРАВООХРАНЕНИИ: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СТАНДАРТНЫЕ </a:t>
            </a:r>
          </a:p>
          <a:p>
            <a:pPr algn="ctr">
              <a:defRPr/>
            </a:pP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ОПЕРАЦИОННЫЕ ПРОЦЕДУРЫ</a:t>
            </a:r>
          </a:p>
          <a:p>
            <a:pPr algn="ctr">
              <a:defRPr/>
            </a:pP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(СОП)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63"/>
            <a:ext cx="91694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3044" y="519063"/>
            <a:ext cx="7458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СТАНДАРТНЫЕ ОПЕРАЦИОННЫЕ ПРОЦЕДУРЫ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7200" y="5302628"/>
            <a:ext cx="2885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СОП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62" y="2708920"/>
            <a:ext cx="4176713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313" y="4581128"/>
            <a:ext cx="4176713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" b="4384"/>
          <a:stretch/>
        </p:blipFill>
        <p:spPr bwMode="auto">
          <a:xfrm>
            <a:off x="-9265" y="2750456"/>
            <a:ext cx="9162574" cy="41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124744"/>
            <a:ext cx="89696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СОП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– документально оформленная инструкция по выполнению рабочих процедур или форматизированные алгоритмы действий, исполнения требований стандартов медицинской помощи; 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СОП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– это документально оформленный набор пошаговых действий,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которые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надо осуществлять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выполнения конкретной задачи.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7365" y="499417"/>
            <a:ext cx="7477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СТАНДАРТНАЯ ОПЕРАЦИОННАЯ ПРОЦЕДУРА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911" y="1205703"/>
            <a:ext cx="2526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КТО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287673" y="2204864"/>
            <a:ext cx="248852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26111" y="1300163"/>
            <a:ext cx="2810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КОМУ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1108" y="1344203"/>
            <a:ext cx="282102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ЧТО ДЕЛАЕТ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12167" y="531756"/>
            <a:ext cx="752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СТАНДАРТНАЯ ОПЕРАЦИОННАЯ ПРОЦЕДУРА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7130" y="2753052"/>
            <a:ext cx="378475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КОГДА ?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050" y="3861048"/>
            <a:ext cx="232762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ГДЕ?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7431" y="3758736"/>
            <a:ext cx="234551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КАК?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5497" y="5256270"/>
            <a:ext cx="436048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ПОЧЕМУ?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971" y="1725304"/>
            <a:ext cx="8759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Федеральная служба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надзору в сфере здравоохранения: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0790" y="3894876"/>
            <a:ext cx="8016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Предложения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практические рекомендации)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организации внутреннего контроля качества и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безопасной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медицинской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деятельности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медицинских организациях (стационарах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)».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9355" y="559342"/>
            <a:ext cx="7425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ГОСТ ИСО 9000-2015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«Система менеджмента качества. Основные положения и словарь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0341" y="2971800"/>
            <a:ext cx="798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«Инструктивное письмо по разработке СОП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»;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68" y="613671"/>
            <a:ext cx="745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Федеральная служба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надзору в сфере здравоохранения: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r="26762"/>
          <a:stretch/>
        </p:blipFill>
        <p:spPr bwMode="auto">
          <a:xfrm>
            <a:off x="6859187" y="1422951"/>
            <a:ext cx="2042575" cy="2100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974" y="1700808"/>
            <a:ext cx="6352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Только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часть сотрудников обладает опытом работы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2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основа для обучения нового персонала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3891845"/>
            <a:ext cx="8593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3. Работникам трудно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реагировать на проблему при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отсутствии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точных знаний и инструкций.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1463" y="5085184"/>
            <a:ext cx="8269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4. Специалисты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нуждаются в инструкциях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правильного и удовлетворительного выполнения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3317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68" y="613671"/>
            <a:ext cx="745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Федеральная служба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надзору в сфере здравоохранения: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r="26762"/>
          <a:stretch/>
        </p:blipFill>
        <p:spPr bwMode="auto">
          <a:xfrm>
            <a:off x="6859187" y="1422951"/>
            <a:ext cx="2042575" cy="2100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1625630"/>
            <a:ext cx="65512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5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Невозможно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добиться существенных перемен при отсутствии контроля над системой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AutoNum type="arabicPeriod" startAt="5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6.	Четкое распределение задач по компетенции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206" y="4221088"/>
            <a:ext cx="85941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7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качества и логической последовательности действий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AutoNum type="arabicPeriod" startAt="7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8.	Руководство для проверки на соответствие при аудите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86" y="3395945"/>
            <a:ext cx="6202730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68" y="516780"/>
            <a:ext cx="745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Федеральная служба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надзору в сфере здравоохранения: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r="26762"/>
          <a:stretch/>
        </p:blipFill>
        <p:spPr bwMode="auto">
          <a:xfrm>
            <a:off x="7044588" y="1467047"/>
            <a:ext cx="2042575" cy="2100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575" y="1467047"/>
            <a:ext cx="74175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9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Действенный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элемент системы управления качеством предоставления услуг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AutoNum type="arabicPeriod" startAt="9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10.	Помогают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специалистам сосредоточиться на специфической деятельности, осуществляемой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ради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достижения цели.</a:t>
            </a:r>
          </a:p>
        </p:txBody>
      </p:sp>
    </p:spTree>
    <p:extLst>
      <p:ext uri="{BB962C8B-B14F-4D97-AF65-F5344CB8AC3E}">
        <p14:creationId xmlns:p14="http://schemas.microsoft.com/office/powerpoint/2010/main" val="13020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2120" y="672207"/>
            <a:ext cx="3303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Титульная страница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77" y="1358751"/>
            <a:ext cx="85156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Наименование организации    ………………………………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Структурное подразделение   ………………………………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Идентификационный код СОП  …………………………….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26" y="3472289"/>
            <a:ext cx="7783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Стандартная операционная процедура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ТЕХНОЛОГИЯ НАКРЫТИЯ СТЕРИЛЬНОГО СТОЛА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75" y="4653135"/>
            <a:ext cx="818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Экземпляр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Всего экземпляров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Страница  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Количество страниц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730250"/>
            <a:ext cx="3303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Титульная страница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41571"/>
              </p:ext>
            </p:extLst>
          </p:nvPr>
        </p:nvGraphicFramePr>
        <p:xfrm>
          <a:off x="460375" y="1412776"/>
          <a:ext cx="842275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586"/>
                <a:gridCol w="2807586"/>
                <a:gridCol w="28075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РАЗРАБОТАЛ 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УТВЕРДИЛ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СОГЛАСОВАЛ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Ф.И.О.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Ф.И.О.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Ф.И.О.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Должность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Должность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Должность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Дата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Дата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Дата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Личная подпись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Личная подпись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Личная подпись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0020" y="4014730"/>
            <a:ext cx="860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Дата ввода в действие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……..  (вводится впервые)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(вводится взамен СОП …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в связи ……………………)     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7" y="5502423"/>
            <a:ext cx="902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Должностное лицо, отвечающее за выполнение СОП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……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086596"/>
            <a:ext cx="7272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ясные и четкие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указания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выполнению каждого действия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хронологическом порядке,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которым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должен следовать работник.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83345"/>
              </p:ext>
            </p:extLst>
          </p:nvPr>
        </p:nvGraphicFramePr>
        <p:xfrm>
          <a:off x="155575" y="2960688"/>
          <a:ext cx="276024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060"/>
                <a:gridCol w="690060"/>
                <a:gridCol w="690060"/>
                <a:gridCol w="690060"/>
              </a:tblGrid>
              <a:tr h="3240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А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Б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В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240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21816760"/>
              </p:ext>
            </p:extLst>
          </p:nvPr>
        </p:nvGraphicFramePr>
        <p:xfrm>
          <a:off x="7020272" y="2968171"/>
          <a:ext cx="2016224" cy="249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09371726"/>
              </p:ext>
            </p:extLst>
          </p:nvPr>
        </p:nvGraphicFramePr>
        <p:xfrm>
          <a:off x="3293737" y="2831521"/>
          <a:ext cx="3294487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9686" y="4985926"/>
            <a:ext cx="155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Таблицы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2545" y="4754234"/>
            <a:ext cx="193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Алгоритмы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1371" y="5805264"/>
            <a:ext cx="203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Блок-схемы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2533" y="5805264"/>
            <a:ext cx="455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Минимальный объем текста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0191" y="607195"/>
            <a:ext cx="637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БЕЗОПАСНАЯ МЕДИЦИНСКАЯ СРЕДА –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1300163"/>
            <a:ext cx="86585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среда обитания, которая в наиболее полной мере обеспечивает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пациенту 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медицинскому работнику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эффективного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удовлетворения потребностей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избегать опасности» и «быть здоровым».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t="2775" r="-1" b="8056"/>
          <a:stretch/>
        </p:blipFill>
        <p:spPr bwMode="auto">
          <a:xfrm>
            <a:off x="27489" y="3922208"/>
            <a:ext cx="9116511" cy="290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2971800"/>
            <a:ext cx="85124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Термины. 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Определения.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Используемые сокращения.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МАТЕРИАЛЬНЫЕ РЕСУРСЫ: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Указываются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конкретные виды оборудования, инструментов, расходных материалов, лекарственных средств,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используемых в медицинской организации в данный период времени.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974" y="1300163"/>
            <a:ext cx="81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Назначение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…………………………..                  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Область применения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……………………….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Нормативные ссылки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……………………………..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6" y="1278700"/>
            <a:ext cx="3761232" cy="521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2251"/>
            <a:ext cx="41814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4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375" y="1118793"/>
            <a:ext cx="8360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записей и правила их ведения.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Заполнение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первичной и учетной документации является документальным свидетельством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только факта выполнения процедуры,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 позволяет судить о ее качестве.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6924" r="10080"/>
          <a:stretch/>
        </p:blipFill>
        <p:spPr bwMode="auto">
          <a:xfrm>
            <a:off x="3888502" y="3423844"/>
            <a:ext cx="4572000" cy="3165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11760"/>
            <a:ext cx="2566511" cy="3643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 bwMode="auto">
          <a:xfrm>
            <a:off x="4067944" y="3107476"/>
            <a:ext cx="4741799" cy="2834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802" y="5941640"/>
            <a:ext cx="8656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Указываются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конкретные меры защиты,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которые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обязаны применять медицинские работники.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1051580"/>
            <a:ext cx="8504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Вопросы профессиональной безопасности: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определяются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ее степень и потенциальные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риски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здоровья, которые могут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возникнуть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во время выполнения процедуры.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6"/>
          <a:stretch/>
        </p:blipFill>
        <p:spPr bwMode="auto">
          <a:xfrm>
            <a:off x="307975" y="2593443"/>
            <a:ext cx="4572000" cy="25886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62" y="1079624"/>
            <a:ext cx="4876038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3" y="1412776"/>
            <a:ext cx="5370513" cy="365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254" y="605879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3" y="585242"/>
            <a:ext cx="4211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Внештатные ситуации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12" y="3450907"/>
            <a:ext cx="5115306" cy="3407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176" y="584851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Основная часть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8" y="1686946"/>
            <a:ext cx="9168384" cy="515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2238" y="815684"/>
            <a:ext cx="7716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Повышение качества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          Обеспечение безопасности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205444"/>
            <a:ext cx="2958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СОП</a:t>
            </a:r>
            <a:endParaRPr lang="ru-RU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b="27517"/>
          <a:stretch/>
        </p:blipFill>
        <p:spPr bwMode="auto">
          <a:xfrm>
            <a:off x="-13897" y="4236502"/>
            <a:ext cx="9138740" cy="259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9" y="147930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4220" y="450850"/>
            <a:ext cx="87369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Разработка СОП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учетом принципа приоритетности.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лекарственная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качества и безопасности обращения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медицинских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изделий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хирургическая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(профилактика рисков, связанных с оперативным вмешательством);</a:t>
            </a:r>
          </a:p>
        </p:txBody>
      </p:sp>
    </p:spTree>
    <p:extLst>
      <p:ext uri="{BB962C8B-B14F-4D97-AF65-F5344CB8AC3E}">
        <p14:creationId xmlns:p14="http://schemas.microsoft.com/office/powerpoint/2010/main" val="22874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071632"/>
            <a:ext cx="87285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эпидемиологическая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безопасность (профилактика инфекций, связанных с оказанием медицинской помощи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идентификация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личности пациентов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экстренной и неотложной помощи пациентов (организация работы приемного отделения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преемственность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медицинской помощи (передача клинической ответственности за пациентов, организация перевода пациентов в рамках одной медицинской организации и трансфер в другие медицинские организации);</a:t>
            </a:r>
          </a:p>
        </p:txBody>
      </p:sp>
    </p:spTree>
    <p:extLst>
      <p:ext uri="{BB962C8B-B14F-4D97-AF65-F5344CB8AC3E}">
        <p14:creationId xmlns:p14="http://schemas.microsoft.com/office/powerpoint/2010/main" val="22874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" y="1166843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рисков, связанных с переливанием донорской крови и ее компонентов, препаратов из донорской крови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безопасность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среды в медицинской организации (организация ухода за пациентами, профилактика пролежней и падений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управления персоналом (компетентность и компетенции медицинских кадров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оказания медицинской помощи на основании данных доказательной медицины и соответствие клиническим рекомендациям (протоколам лечения).</a:t>
            </a:r>
          </a:p>
        </p:txBody>
      </p:sp>
    </p:spTree>
    <p:extLst>
      <p:ext uri="{BB962C8B-B14F-4D97-AF65-F5344CB8AC3E}">
        <p14:creationId xmlns:p14="http://schemas.microsoft.com/office/powerpoint/2010/main" val="36008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1979613" y="4762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179513" y="549275"/>
            <a:ext cx="84961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данным ВОЗ, 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ежегодно выполняется 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234 миллиона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обширных оперативных вмешательств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—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по одному на каждые 25 человек.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0" y="566102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Как показывают исследования,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значительная доля операций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приводит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 предотвратимым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осложнениям и случаям смерти.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81" y="1872714"/>
            <a:ext cx="5428349" cy="381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800"/>
            <a:ext cx="53895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0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8996" y="450850"/>
            <a:ext cx="764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Негативные последствия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оказания медицинской помощи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наблюдаются во всем мире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92" y="1852825"/>
            <a:ext cx="638175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1979613" y="4762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2" descr="Who World Health Organization PDF Lo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r="21915"/>
          <a:stretch>
            <a:fillRect/>
          </a:stretch>
        </p:blipFill>
        <p:spPr bwMode="auto">
          <a:xfrm>
            <a:off x="785812" y="2348880"/>
            <a:ext cx="24177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2771775" y="765175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2008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0" y="1628775"/>
            <a:ext cx="89773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БЕЗОПАСНАЯ ХИРУРГИЯ СПАСАЕТ ЖИЗНИ</a:t>
            </a:r>
          </a:p>
        </p:txBody>
      </p:sp>
      <p:sp>
        <p:nvSpPr>
          <p:cNvPr id="19464" name="Прямоугольник 8"/>
          <p:cNvSpPr>
            <a:spLocks noChangeArrowheads="1"/>
          </p:cNvSpPr>
          <p:nvPr/>
        </p:nvSpPr>
        <p:spPr bwMode="auto">
          <a:xfrm>
            <a:off x="755650" y="4868863"/>
            <a:ext cx="7848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улучшение безопасности хирургической помощи путем обеспечения соблюдения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 признанных стандартов медицинской помощи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 во всех странах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4500563" y="836613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ПРОЕКТ ВОЗ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374280"/>
            <a:ext cx="2154555" cy="21099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75" y="177800"/>
            <a:ext cx="53895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851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06" y="724999"/>
            <a:ext cx="9132172" cy="625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8153" y="515333"/>
            <a:ext cx="5328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«Контрольный перечень ВОЗ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обеспечению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хирургической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безопасности»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4" descr="Скачать Скачать журналы бесплатно &quot; Скачать книги и журналы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/>
          <a:stretch>
            <a:fillRect/>
          </a:stretch>
        </p:blipFill>
        <p:spPr bwMode="auto">
          <a:xfrm>
            <a:off x="1603048" y="444878"/>
            <a:ext cx="4852988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7"/>
          <p:cNvSpPr txBox="1">
            <a:spLocks noChangeArrowheads="1"/>
          </p:cNvSpPr>
          <p:nvPr/>
        </p:nvSpPr>
        <p:spPr bwMode="auto">
          <a:xfrm>
            <a:off x="1947209" y="18326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100" b="1" dirty="0"/>
              <a:t>БЕЗОПАСНОСТЬ В ЗДРАВООХРАНЕНИИ: СТАНДАРТНЫЕ ОПЕРАЦИОННЫЕ ПРОЦЕДУРЫ</a:t>
            </a:r>
            <a:endParaRPr 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79613" y="4762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3" name="Picture 2" descr="kamenskaya_nika Плацебо и нацеб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0713"/>
            <a:ext cx="188436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Archives for April 2011 Kinda Love Books - P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"/>
          <a:stretch>
            <a:fillRect/>
          </a:stretch>
        </p:blipFill>
        <p:spPr bwMode="auto">
          <a:xfrm>
            <a:off x="5830888" y="2449513"/>
            <a:ext cx="3313112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-4762" y="1505744"/>
            <a:ext cx="5744722" cy="52629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при применении технологии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обеспечения безопасности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пациента в операционной,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количество осложнений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после хирургической операции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в проверяемых клиниках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по сравнению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с контрольными клиниками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уменьшалось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850" algn="just" eaLnBrk="0" hangingPunct="0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чем на треть,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а количество смертей 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в результате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хирургической операции –</a:t>
            </a:r>
          </a:p>
          <a:p>
            <a:pPr indent="450850" algn="just" eaLnBrk="0" hangingPunct="0"/>
            <a:r>
              <a:rPr lang="ru-RU" sz="2400" b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почти в два раза. 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39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tvtibb.az/upload/images/4aab6185bb1a8b9cedf447ab18d2443c.jpg"/>
          <p:cNvPicPr>
            <a:picLocks noChangeAspect="1" noChangeArrowheads="1"/>
          </p:cNvPicPr>
          <p:nvPr/>
        </p:nvPicPr>
        <p:blipFill>
          <a:blip r:embed="rId2" cstate="print"/>
          <a:srcRect r="8909"/>
          <a:stretch>
            <a:fillRect/>
          </a:stretch>
        </p:blipFill>
        <p:spPr bwMode="auto">
          <a:xfrm>
            <a:off x="179512" y="188640"/>
            <a:ext cx="8784976" cy="653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8" descr="http://img-fotki.yandex.ru/get/4405/valenta-mog.23/0_5db4a_7309f4f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6025"/>
            <a:ext cx="37465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635375" y="5013325"/>
            <a:ext cx="5111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C00000"/>
                </a:solidFill>
                <a:latin typeface="Arial" pitchFamily="34" charset="0"/>
              </a:rPr>
              <a:t>ПОЗДРАВЛЯЕМ</a:t>
            </a:r>
          </a:p>
          <a:p>
            <a:pPr algn="ctr" eaLnBrk="1" hangingPunct="1"/>
            <a:r>
              <a:rPr lang="ru-RU" altLang="ru-RU" sz="2800" b="1">
                <a:solidFill>
                  <a:srgbClr val="C00000"/>
                </a:solidFill>
                <a:latin typeface="Arial" pitchFamily="34" charset="0"/>
              </a:rPr>
              <a:t> С ПРОФЕССИОНАЛЬНЫМ ПРАЗДНИКОМ !</a:t>
            </a: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323528" y="444411"/>
            <a:ext cx="26908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СПАСИБО ЗА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ВНИМАНИЕ !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dr-gajda.pl/upload/dekoracje/6368697275726769612070727a6564696d706c616e746163796a6e61.jpg"/>
          <p:cNvPicPr>
            <a:picLocks noChangeAspect="1" noChangeArrowheads="1"/>
          </p:cNvPicPr>
          <p:nvPr/>
        </p:nvPicPr>
        <p:blipFill>
          <a:blip r:embed="rId3">
            <a:lum bright="3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"/>
          <a:stretch>
            <a:fillRect/>
          </a:stretch>
        </p:blipFill>
        <p:spPr bwMode="auto">
          <a:xfrm>
            <a:off x="0" y="587375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619250" y="620713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6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</p:spTree>
    <p:extLst>
      <p:ext uri="{BB962C8B-B14F-4D97-AF65-F5344CB8AC3E}">
        <p14:creationId xmlns:p14="http://schemas.microsoft.com/office/powerpoint/2010/main" val="22874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74791" y="1019056"/>
            <a:ext cx="71287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normalizeH="0" baseline="0" noProof="0" dirty="0" smtClean="0">
                <a:uLnTx/>
                <a:uFillTx/>
                <a:latin typeface="Arial"/>
                <a:ea typeface="+mj-ea"/>
                <a:cs typeface="+mj-cs"/>
              </a:rPr>
              <a:t>Институт медицины США</a:t>
            </a:r>
            <a:br>
              <a:rPr kumimoji="0" lang="ru-RU" sz="2800" b="1" i="1" u="none" strike="noStrike" kern="0" normalizeH="0" baseline="0" noProof="0" dirty="0" smtClean="0"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800" b="1" i="0" u="none" strike="noStrike" kern="0" normalizeH="0" baseline="0" noProof="0" dirty="0" err="1" smtClean="0">
                <a:uLnTx/>
                <a:uFillTx/>
                <a:latin typeface="Arial"/>
                <a:ea typeface="+mj-ea"/>
                <a:cs typeface="+mj-cs"/>
              </a:rPr>
              <a:t>Insnitute</a:t>
            </a:r>
            <a:r>
              <a:rPr kumimoji="0" lang="en-US" sz="1800" b="1" i="0" u="none" strike="noStrike" kern="0" normalizeH="0" baseline="0" noProof="0" dirty="0" smtClean="0">
                <a:uLnTx/>
                <a:uFillTx/>
                <a:latin typeface="Arial"/>
                <a:ea typeface="+mj-ea"/>
                <a:cs typeface="+mj-cs"/>
              </a:rPr>
              <a:t> of Medicine</a:t>
            </a:r>
            <a:endParaRPr kumimoji="0" lang="ru-RU" sz="1800" b="1" i="0" u="none" strike="noStrike" kern="0" normalizeH="0" baseline="0" noProof="0" dirty="0" smtClean="0"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7448" y="526289"/>
            <a:ext cx="7449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ДАННЫЕ СТАТИСТИЧЕСКИХ ИССЛЕДОВАНИЙ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1925" y="1988840"/>
            <a:ext cx="8713663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4"/>
              </a:buBlip>
              <a:defRPr/>
            </a:pPr>
            <a:r>
              <a:rPr lang="ru-RU" sz="2400" b="1" kern="0" dirty="0">
                <a:latin typeface="Arial"/>
              </a:rPr>
              <a:t>В клиниках США ежегодно от 44 до 98 тысяч человек погибают вследствие предотвратимых медицинских ошибок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4"/>
              </a:buBlip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/>
              </a:rPr>
              <a:t>Госпитальные </a:t>
            </a:r>
            <a:r>
              <a:rPr lang="ru-RU" sz="2400" b="1" kern="0" dirty="0">
                <a:solidFill>
                  <a:srgbClr val="FF0000"/>
                </a:solidFill>
                <a:latin typeface="Arial"/>
              </a:rPr>
              <a:t>ошибки стоят на 8 месте в списке самых важных причин смерти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4"/>
              </a:buBlip>
              <a:defRPr/>
            </a:pPr>
            <a:r>
              <a:rPr lang="ru-RU" sz="2400" b="1" kern="0" dirty="0" smtClean="0">
                <a:latin typeface="Arial"/>
              </a:rPr>
              <a:t>Смертность </a:t>
            </a:r>
            <a:r>
              <a:rPr lang="ru-RU" sz="2400" b="1" kern="0" dirty="0">
                <a:latin typeface="Arial"/>
              </a:rPr>
              <a:t>в результате неблагоприятных исходов медицинских вмешательств  превышает число людей, погибших от рака молочной железы, СПИДа и автомобильных аварий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4"/>
              </a:buBlip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/>
              </a:rPr>
              <a:t>В </a:t>
            </a:r>
            <a:r>
              <a:rPr lang="ru-RU" sz="2400" b="1" kern="0" dirty="0">
                <a:solidFill>
                  <a:srgbClr val="FF0000"/>
                </a:solidFill>
                <a:latin typeface="Arial"/>
              </a:rPr>
              <a:t>клиниках США предотвратимые неблагоприятные реакции возникают  у 10 %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8881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1126" y="548680"/>
            <a:ext cx="87136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стандартизации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–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деятельность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направленная на совершенствование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управления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отраслью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повышение качества медицинской помощи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эффективности использования ресурсов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путем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разработки и установления нормативов,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правил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требований, условий и технологий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производстве 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реализации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медицинских товаров и услуг.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32" y="4509120"/>
            <a:ext cx="23070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4"/>
          <a:stretch/>
        </p:blipFill>
        <p:spPr bwMode="auto">
          <a:xfrm>
            <a:off x="2028421" y="495300"/>
            <a:ext cx="7115579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9524" r="18937"/>
          <a:stretch/>
        </p:blipFill>
        <p:spPr bwMode="auto">
          <a:xfrm>
            <a:off x="1389556" y="495300"/>
            <a:ext cx="2322286" cy="331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008"/>
            <a:ext cx="25622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281"/>
          <a:stretch/>
        </p:blipFill>
        <p:spPr bwMode="auto">
          <a:xfrm>
            <a:off x="0" y="455605"/>
            <a:ext cx="9143999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107656"/>
            <a:ext cx="6429375" cy="275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10557" r="3095" b="5078"/>
          <a:stretch/>
        </p:blipFill>
        <p:spPr bwMode="auto">
          <a:xfrm>
            <a:off x="114839" y="4692107"/>
            <a:ext cx="2554797" cy="173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" y="1982788"/>
            <a:ext cx="2695575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684" y="1299640"/>
            <a:ext cx="902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Национальный стандарт Российской федерации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3827" y="458173"/>
            <a:ext cx="183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ГОСТ Р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54" y="2348880"/>
            <a:ext cx="2707291" cy="3829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75" y="2667181"/>
            <a:ext cx="2749487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-434" r="18482" b="434"/>
          <a:stretch/>
        </p:blipFill>
        <p:spPr bwMode="auto">
          <a:xfrm>
            <a:off x="3174" y="462362"/>
            <a:ext cx="9140826" cy="63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Box 7"/>
          <p:cNvSpPr txBox="1">
            <a:spLocks noChangeArrowheads="1"/>
          </p:cNvSpPr>
          <p:nvPr/>
        </p:nvSpPr>
        <p:spPr bwMode="auto">
          <a:xfrm>
            <a:off x="1943974" y="160338"/>
            <a:ext cx="6516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 smtClean="0"/>
              <a:t>БЕЗОПАСНОСТЬ В ЗДРАВООХРАНЕНИИ: СТАНДАРТНЫЕ ОПЕРАЦИОННЫЕ ПРОЦЕДУРЫ</a:t>
            </a:r>
            <a:endParaRPr lang="ru-RU" alt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713" y="450850"/>
            <a:ext cx="687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AutoShape 8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7" name="AutoShape 10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8" name="AutoShape 12" descr="https://static.wixstatic.com/media/405f6e_227eb12e9a474e9aba73a34f7d27ce0d~mv2.jpg/v1/fill/w_425,h_278,al_c,q_80,usm_0.66_1.00_0.01/405f6e_227eb12e9a474e9aba73a34f7d27ce0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-175647350" y="2971800"/>
            <a:ext cx="360438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8139350" algn="just"/>
            <a:r>
              <a:rPr lang="ru-RU"/>
              <a:t>Большинство лекарственных веществ назначают перорально, т.е. через рот. Этот путь введения лекарств наиболее простой и удобный. В то же время, при данном пути введения количество факторов, которые могут оказать влияние на биодоступность лекарств, наибольшее. </a:t>
            </a:r>
          </a:p>
        </p:txBody>
      </p:sp>
    </p:spTree>
    <p:extLst>
      <p:ext uri="{BB962C8B-B14F-4D97-AF65-F5344CB8AC3E}">
        <p14:creationId xmlns:p14="http://schemas.microsoft.com/office/powerpoint/2010/main" val="3683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4527</Words>
  <Application>Microsoft Office PowerPoint</Application>
  <PresentationFormat>Экран (4:3)</PresentationFormat>
  <Paragraphs>393</Paragraphs>
  <Slides>35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44</cp:revision>
  <dcterms:modified xsi:type="dcterms:W3CDTF">2019-02-19T17:08:23Z</dcterms:modified>
</cp:coreProperties>
</file>