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80" r:id="rId2"/>
    <p:sldId id="256" r:id="rId3"/>
    <p:sldId id="269" r:id="rId4"/>
    <p:sldId id="278" r:id="rId5"/>
    <p:sldId id="268" r:id="rId6"/>
    <p:sldId id="270" r:id="rId7"/>
    <p:sldId id="271" r:id="rId8"/>
    <p:sldId id="272" r:id="rId9"/>
    <p:sldId id="277" r:id="rId10"/>
    <p:sldId id="275" r:id="rId11"/>
    <p:sldId id="276" r:id="rId12"/>
    <p:sldId id="279" r:id="rId13"/>
    <p:sldId id="261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8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14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F6B45-BEF5-49C6-A549-F06B72E67234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1D7D-D06D-4B7F-B1EE-A9EB802337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F6B45-BEF5-49C6-A549-F06B72E67234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1D7D-D06D-4B7F-B1EE-A9EB802337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F6B45-BEF5-49C6-A549-F06B72E67234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1D7D-D06D-4B7F-B1EE-A9EB802337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F6B45-BEF5-49C6-A549-F06B72E67234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1D7D-D06D-4B7F-B1EE-A9EB802337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F6B45-BEF5-49C6-A549-F06B72E67234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1D7D-D06D-4B7F-B1EE-A9EB802337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F6B45-BEF5-49C6-A549-F06B72E67234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1D7D-D06D-4B7F-B1EE-A9EB802337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F6B45-BEF5-49C6-A549-F06B72E67234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1D7D-D06D-4B7F-B1EE-A9EB802337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F6B45-BEF5-49C6-A549-F06B72E67234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1D7D-D06D-4B7F-B1EE-A9EB802337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F6B45-BEF5-49C6-A549-F06B72E67234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1D7D-D06D-4B7F-B1EE-A9EB802337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F6B45-BEF5-49C6-A549-F06B72E67234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1D7D-D06D-4B7F-B1EE-A9EB802337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F6B45-BEF5-49C6-A549-F06B72E67234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1D7D-D06D-4B7F-B1EE-A9EB802337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F6B45-BEF5-49C6-A549-F06B72E67234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41D7D-D06D-4B7F-B1EE-A9EB802337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928670"/>
            <a:ext cx="678661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ФГБОУ ВО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СамГМУ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Клиники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СамГМУ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Минздрава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России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8" descr="http://dev.dacity.ru/sites/default/files/styles/_x500/public/transfer/71b40c61-8af7-4633-8321-3937c5f2c7ed_0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285852" y="2285992"/>
            <a:ext cx="6785638" cy="3938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7637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461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785794"/>
            <a:ext cx="7242048" cy="126877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Меры профилактики 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оставления инородных тел хирургического происхождения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запрещено: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79512" y="2780928"/>
            <a:ext cx="784887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42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Раскладывать марлевые «шарики», «салфетки» и инструменты на простыне вокруг операционной раны.</a:t>
            </a: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Не следует на операционном столе прятать зажимы под простынь - все инструменты должны быть на виду</a:t>
            </a: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Не следует прикреплять зажим к коже больного - это травма для пациента.</a:t>
            </a: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При работе в полостях запрещается использование «шариков» и «салфеток» не зажатых в инструменте.</a:t>
            </a:r>
            <a:endParaRPr kumimoji="0" lang="ru-RU" sz="250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7637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785794"/>
            <a:ext cx="7242048" cy="11430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Меры профилактики 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оставления инородных тел хирургического происхождения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запрещено: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79512" y="2348881"/>
            <a:ext cx="846445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42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Вводить инструменты и салфетки должен только оперирующий хирург (ассистент - с согласия хирурга)</a:t>
            </a: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Запрещено использование «средних» салфеток и «шариков» вовремя манипуляций в полостях, салфетки должны быть достаточного размера и соответствовать принятым стандартам.</a:t>
            </a:r>
          </a:p>
          <a:p>
            <a:pPr indent="142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Не следует  класть одну салфетку поверх другой.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indent="142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Оставлять в брюшной полости зажим с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тупфером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замок на зажиме может расстегнуться и салфетка останется в брюшной полости.</a:t>
            </a: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357290" cy="1787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214686"/>
            <a:ext cx="8472518" cy="169850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Исключительно важным этапом любой операции должна быть тщательная ревизия операционного поля и счет перевязочного материала и инструментов до операции, перед зашиванием раны и после зашивания всех слоев раны. Результаты такой проверки необходимо обязательно отмечать в протоколе операции.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7637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2714620"/>
            <a:ext cx="8607330" cy="247117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одной из важнейших задач всей хирургической бригады, включая операционную сестру, является обеспечение таких условий, которые исключали  бы непреднамеренное оставление любого инородного тела, независимо от возможных последствий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79202" name="Picture 2" descr="C:\Users\Марсель Насыров\Desktop\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714884"/>
            <a:ext cx="3521075" cy="1895963"/>
          </a:xfrm>
          <a:prstGeom prst="rect">
            <a:avLst/>
          </a:prstGeom>
          <a:noFill/>
        </p:spPr>
      </p:pic>
      <p:pic>
        <p:nvPicPr>
          <p:cNvPr id="179203" name="Picture 3" descr="C:\Users\Марсель Насыров\Desktop\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3438" y="214291"/>
            <a:ext cx="4343400" cy="2500329"/>
          </a:xfrm>
          <a:prstGeom prst="rect">
            <a:avLst/>
          </a:prstGeom>
          <a:noFill/>
        </p:spPr>
      </p:pic>
      <p:pic>
        <p:nvPicPr>
          <p:cNvPr id="6" name="Рисунок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47637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28662" y="2214554"/>
            <a:ext cx="7242048" cy="185966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7637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428604"/>
            <a:ext cx="7380236" cy="1079499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Ошибки в работе операционной медсестры. 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Причины.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Способы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предотвращения.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3057" name="Picture 1" descr="C:\Users\Марсель Насыров\Desktop\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857488" y="1857364"/>
            <a:ext cx="3230598" cy="335758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71538" y="5657671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ФГБОУ ВО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СамГМУ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Клиники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СамГМУ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Минздрава России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Операционная сестра операционного отделения № 1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Егорова Ксения Владимировна.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5" name="Рисунок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357290" cy="1787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543824" cy="1129898"/>
          </a:xfrm>
        </p:spPr>
        <p:txBody>
          <a:bodyPr>
            <a:noAutofit/>
          </a:bodyPr>
          <a:lstStyle/>
          <a:p>
            <a:pPr algn="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рассасывающиеся и 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нерассасывающиеся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инородные тела 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Марсель Насыров\Desktop\1.jpe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85720" y="2214554"/>
            <a:ext cx="2317108" cy="2317108"/>
          </a:xfrm>
          <a:prstGeom prst="rect">
            <a:avLst/>
          </a:prstGeom>
          <a:noFill/>
        </p:spPr>
      </p:pic>
      <p:pic>
        <p:nvPicPr>
          <p:cNvPr id="1030" name="Picture 6" descr="C:\Users\Марсель Насыров\Desktop\эндопротез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4429132"/>
            <a:ext cx="2520280" cy="2233526"/>
          </a:xfrm>
          <a:prstGeom prst="rect">
            <a:avLst/>
          </a:prstGeom>
          <a:noFill/>
        </p:spPr>
      </p:pic>
      <p:pic>
        <p:nvPicPr>
          <p:cNvPr id="1031" name="Picture 7" descr="C:\Users\Марсель Насыров\Desktop\4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643570" y="2143116"/>
            <a:ext cx="3226680" cy="2394195"/>
          </a:xfrm>
          <a:prstGeom prst="rect">
            <a:avLst/>
          </a:prstGeom>
          <a:noFill/>
        </p:spPr>
      </p:pic>
      <p:pic>
        <p:nvPicPr>
          <p:cNvPr id="6" name="Рисунок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1357290" cy="1787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5143472" y="1571612"/>
            <a:ext cx="4000528" cy="409830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Практически все предметы, имеющие непосредственное отношение к выполнению операции, может постичь печальная судьба «забытого инородного тела».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" name="Рисунок 13" descr="интело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500306"/>
            <a:ext cx="4799787" cy="3057069"/>
          </a:xfrm>
          <a:prstGeom prst="rect">
            <a:avLst/>
          </a:prstGeom>
        </p:spPr>
      </p:pic>
      <p:pic>
        <p:nvPicPr>
          <p:cNvPr id="4" name="Рисунок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357290" cy="1787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1000108"/>
            <a:ext cx="7242048" cy="42178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забытые инородные тела»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Содержимое 12" descr="интело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2214554"/>
            <a:ext cx="4038600" cy="3906083"/>
          </a:xfrm>
        </p:spPr>
      </p:pic>
      <p:pic>
        <p:nvPicPr>
          <p:cNvPr id="14" name="Содержимое 13" descr="интело5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00628" y="2214554"/>
            <a:ext cx="3839205" cy="3984567"/>
          </a:xfrm>
        </p:spPr>
      </p:pic>
      <p:pic>
        <p:nvPicPr>
          <p:cNvPr id="5" name="Рисунок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357290" cy="1787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7136" y="714356"/>
            <a:ext cx="7776864" cy="115554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Особую категорию инородных тел составляют 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предметы из марли . 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Марсель Насыров\Desktop\salfet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2000240"/>
            <a:ext cx="2592288" cy="175646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071942"/>
            <a:ext cx="3285495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 descr="C:\Users\Марсель Насыров\Desktop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4143380"/>
            <a:ext cx="3096344" cy="2343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47637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62029" cy="182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571480"/>
            <a:ext cx="7500990" cy="70328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Последствия оставления инородных тел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Марсель Насыров\Desktop\спайки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000240"/>
            <a:ext cx="3046621" cy="2071702"/>
          </a:xfrm>
          <a:prstGeom prst="rect">
            <a:avLst/>
          </a:prstGeom>
          <a:noFill/>
        </p:spPr>
      </p:pic>
      <p:pic>
        <p:nvPicPr>
          <p:cNvPr id="4099" name="Picture 3" descr="C:\Users\Марсель Насыров\Desktop\перитонит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1928802"/>
            <a:ext cx="3113733" cy="2071702"/>
          </a:xfrm>
          <a:prstGeom prst="rect">
            <a:avLst/>
          </a:prstGeom>
          <a:noFill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4286256"/>
            <a:ext cx="4990728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732951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Общие причины оставления </a:t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инородных тел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00034" y="1841242"/>
            <a:ext cx="792088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428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невнимательность и рассеянность членов хирургической бригады</a:t>
            </a:r>
          </a:p>
          <a:p>
            <a:pPr marL="0" marR="0" lvl="0" indent="1428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дефекты организационного обеспечения операции и работы операционного отделения</a:t>
            </a:r>
          </a:p>
          <a:p>
            <a:pPr lvl="0" indent="142875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спешка и суета при выполнении операции</a:t>
            </a:r>
          </a:p>
          <a:p>
            <a:pPr lvl="0" indent="142875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нервозная психологическая обстановка</a:t>
            </a:r>
          </a:p>
          <a:p>
            <a:pPr lvl="0" indent="142875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критические ситуации, вызывающие  растерянность, панику.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428728" cy="1881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74638"/>
            <a:ext cx="725807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профилактика оставления инородных тел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1964353"/>
            <a:ext cx="792961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перед операцией вслух считается количество  инструментов и салфеток;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ходе операции операционная сестра подает инструменты, перевязочный и другие расходные материалы необходимые хирургу;</a:t>
            </a:r>
          </a:p>
          <a:p>
            <a:pPr marL="0" marR="0" lvl="0" indent="1809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окончания операции, хирург месте с операционной сестрой вместе считают салфетки и инструменты вслух;</a:t>
            </a:r>
          </a:p>
          <a:p>
            <a:pPr marL="0" marR="0" lvl="0" indent="1809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инструменты и перевязочный материал выносятся из операционной только после окончания операции, когда подведен их подсчет.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64603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725</TotalTime>
  <Words>393</Words>
  <Application>Microsoft Office PowerPoint</Application>
  <PresentationFormat>Экран (4:3)</PresentationFormat>
  <Paragraphs>39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ФГБОУ ВО СамГМУ  Клиники СамГМУ  Минздрава России </vt:lpstr>
      <vt:lpstr>Ошибки в работе операционной медсестры.  Причины. Способы предотвращения.</vt:lpstr>
      <vt:lpstr>рассасывающиеся и нерассасывающиеся инородные тела </vt:lpstr>
      <vt:lpstr>Презентация PowerPoint</vt:lpstr>
      <vt:lpstr>«забытые инородные тела»</vt:lpstr>
      <vt:lpstr>Особую категорию инородных тел составляют  предметы из марли . </vt:lpstr>
      <vt:lpstr>Последствия оставления инородных тел</vt:lpstr>
      <vt:lpstr>Общие причины оставления  инородных тел</vt:lpstr>
      <vt:lpstr>профилактика оставления инородных тел</vt:lpstr>
      <vt:lpstr>Меры профилактики  оставления инородных тел хирургического происхождения  запрещено:</vt:lpstr>
      <vt:lpstr>Меры профилактики  оставления инородных тел хирургического происхождения  запрещено:</vt:lpstr>
      <vt:lpstr>Исключительно важным этапом любой операции должна быть тщательная ревизия операционного поля и счет перевязочного материала и инструментов до операции, перед зашиванием раны и после зашивания всех слоев раны. Результаты такой проверки необходимо обязательно отмечать в протоколе операции. </vt:lpstr>
      <vt:lpstr>одной из важнейших задач всей хирургической бригады, включая операционную сестру, является обеспечение таких условий, которые исключали  бы непреднамеренное оставление любого инородного тела, независимо от возможных последствий 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Инородные тела брюшной полости</dc:title>
  <dc:creator>Марсель Насыров</dc:creator>
  <cp:lastModifiedBy>1</cp:lastModifiedBy>
  <cp:revision>62</cp:revision>
  <dcterms:created xsi:type="dcterms:W3CDTF">2018-10-31T09:32:39Z</dcterms:created>
  <dcterms:modified xsi:type="dcterms:W3CDTF">2019-02-22T05:48:41Z</dcterms:modified>
</cp:coreProperties>
</file>