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3" r:id="rId10"/>
    <p:sldId id="264" r:id="rId11"/>
    <p:sldId id="265" r:id="rId12"/>
    <p:sldId id="266" r:id="rId13"/>
    <p:sldId id="270" r:id="rId14"/>
    <p:sldId id="267" r:id="rId15"/>
    <p:sldId id="272" r:id="rId16"/>
    <p:sldId id="268" r:id="rId17"/>
    <p:sldId id="271" r:id="rId18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8842" autoAdjust="0"/>
  </p:normalViewPr>
  <p:slideViewPr>
    <p:cSldViewPr snapToGrid="0">
      <p:cViewPr>
        <p:scale>
          <a:sx n="120" d="100"/>
          <a:sy n="120" d="100"/>
        </p:scale>
        <p:origin x="192" y="8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0" y="0"/>
            <a:ext cx="12188825" cy="6872288"/>
            <a:chOff x="0" y="0"/>
            <a:chExt cx="12188825" cy="6872226"/>
          </a:xfrm>
        </p:grpSpPr>
        <p:pic>
          <p:nvPicPr>
            <p:cNvPr id="5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6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>
              <a:fillRect/>
            </a:stretch>
          </p:blipFill>
          <p:spPr bwMode="auto">
            <a:xfrm rot="5400000">
              <a:off x="5245268" y="530352"/>
              <a:ext cx="1673352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7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>
              <a:fillRect/>
            </a:stretch>
          </p:blipFill>
          <p:spPr bwMode="auto">
            <a:xfrm rot="5400000">
              <a:off x="5263556" y="5747514"/>
              <a:ext cx="1636776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14"/>
          <p:cNvCxnSpPr/>
          <p:nvPr/>
        </p:nvCxnSpPr>
        <p:spPr>
          <a:xfrm>
            <a:off x="2692400" y="3522663"/>
            <a:ext cx="68151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538" y="5037138"/>
            <a:ext cx="896937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125B5-1462-4DB2-A22B-4EC52742F5F8}" type="datetimeFigureOut">
              <a:rPr lang="ru-RU"/>
              <a:pPr>
                <a:defRPr/>
              </a:pPr>
              <a:t>22.02.2019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400" y="5037138"/>
            <a:ext cx="52149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675" y="5037138"/>
            <a:ext cx="550863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D6D71-4039-4FA6-AACA-06E430CDD1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6408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5AA12-F1D7-456E-BF37-BF211E949C42}" type="datetimeFigureOut">
              <a:rPr lang="ru-RU"/>
              <a:pPr>
                <a:defRPr/>
              </a:pPr>
              <a:t>22.02.2019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A74AB-5BF8-4A15-B111-E8A2639F0C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0361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10138-0272-403D-822D-0681F86D135E}" type="datetimeFigureOut">
              <a:rPr lang="ru-RU"/>
              <a:pPr>
                <a:defRPr/>
              </a:pPr>
              <a:t>22.02.2019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D78D4-E0C6-49D5-9A86-77E4F2C2A4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7538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62013" y="8794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599738" y="2827338"/>
            <a:ext cx="609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r" eaLnBrk="1" hangingPunct="1">
              <a:defRPr/>
            </a:pPr>
            <a:r>
              <a:rPr lang="en-US" altLang="ru-RU" sz="8000" smtClean="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50B66-34FE-4816-A458-BC38616FD288}" type="datetimeFigureOut">
              <a:rPr lang="ru-RU"/>
              <a:pPr>
                <a:defRPr/>
              </a:pPr>
              <a:t>22.02.2019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2B0CD-ED2D-4876-8CF9-9C748C0BBA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1322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9E0BB-2C75-4C3B-A0A6-9D9E835D8DEF}" type="datetimeFigureOut">
              <a:rPr lang="ru-RU"/>
              <a:pPr>
                <a:defRPr/>
              </a:pPr>
              <a:t>22.02.2019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4BD51-15A6-4E0D-B2CE-9F12CB5CB9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6601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62013" y="8794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599738" y="2598738"/>
            <a:ext cx="609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r" eaLnBrk="1" hangingPunct="1">
              <a:defRPr/>
            </a:pPr>
            <a:r>
              <a:rPr lang="en-US" altLang="ru-RU" sz="8000" smtClean="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D8377-4B99-4FE0-AC99-63E8A87FD1A1}" type="datetimeFigureOut">
              <a:rPr lang="ru-RU"/>
              <a:pPr>
                <a:defRPr/>
              </a:pPr>
              <a:t>22.02.2019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D3203-1A0E-4740-AD2C-B0530A1134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555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CDFF1-3EBB-4CF2-9015-A1F9ABCD24FC}" type="datetimeFigureOut">
              <a:rPr lang="ru-RU"/>
              <a:pPr>
                <a:defRPr/>
              </a:pPr>
              <a:t>22.02.2019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557BC-B3E5-4575-81ED-15ED8056BE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1735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802E8-516B-41BA-896B-4267411B33A6}" type="datetimeFigureOut">
              <a:rPr lang="ru-RU"/>
              <a:pPr>
                <a:defRPr/>
              </a:pPr>
              <a:t>22.02.2019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2D960-100E-4BEC-A2FC-2B7E6FF6BE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8351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886460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F2F31-6763-43D4-B371-80D0A63FE08C}" type="datetimeFigureOut">
              <a:rPr lang="ru-RU"/>
              <a:pPr>
                <a:defRPr/>
              </a:pPr>
              <a:t>22.02.2019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7AA43-674D-43E2-871B-4864513ACD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9269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4FAE9-372D-46B3-ACAB-78AD74337C15}" type="datetimeFigureOut">
              <a:rPr lang="ru-RU"/>
              <a:pPr>
                <a:defRPr/>
              </a:pPr>
              <a:t>22.02.2019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764E8-C2D1-413F-BDB8-53C53D92A6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2496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>
            <a:off x="2012950" y="3709988"/>
            <a:ext cx="81629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80A02-28C1-4187-A6C1-95B78CC87358}" type="datetimeFigureOut">
              <a:rPr lang="ru-RU"/>
              <a:pPr>
                <a:defRPr/>
              </a:pPr>
              <a:t>22.02.2019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36625-438F-4550-8C23-5322A478DD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6605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EF6FA-A8ED-4738-98E5-11C4F6B639B0}" type="datetimeFigureOut">
              <a:rPr lang="ru-RU"/>
              <a:pPr>
                <a:defRPr/>
              </a:pPr>
              <a:t>22.02.2019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56285-7A0F-45A2-977A-A6A61D4C87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1136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DE37B-2721-4FA9-BD5B-EE465788EE49}" type="datetimeFigureOut">
              <a:rPr lang="ru-RU"/>
              <a:pPr>
                <a:defRPr/>
              </a:pPr>
              <a:t>22.02.2019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29FB4-8D34-4D9B-A856-19E3B30317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4192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3264F-8DF0-48AA-8AD8-D5A980581BF8}" type="datetimeFigureOut">
              <a:rPr lang="ru-RU"/>
              <a:pPr>
                <a:defRPr/>
              </a:pPr>
              <a:t>22.02.2019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4D0A2-32E6-402F-ABF8-0CD0795886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6260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AEFBD-6B2A-47E4-A874-E02A72C77895}" type="datetimeFigureOut">
              <a:rPr lang="ru-RU"/>
              <a:pPr>
                <a:defRPr/>
              </a:pPr>
              <a:t>22.02.2019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0A883-E362-4510-B8BA-3581F82AF3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893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395413" y="2913063"/>
            <a:ext cx="35147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DAA77-2784-4009-81DC-948B199C971F}" type="datetimeFigureOut">
              <a:rPr lang="ru-RU"/>
              <a:pPr>
                <a:defRPr/>
              </a:pPr>
              <a:t>22.02.2019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5E8A1-6DEF-42DD-8DE2-4EF0583063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1660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AC8BD-6112-4713-B78D-3002A80AAFF8}" type="datetimeFigureOut">
              <a:rPr lang="ru-RU"/>
              <a:pPr>
                <a:defRPr/>
              </a:pPr>
              <a:t>22.02.2019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332C9-60A1-4861-BD3E-6E343FB9A5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4589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12188825" cy="6856413"/>
            <a:chOff x="0" y="0"/>
            <a:chExt cx="12188825" cy="6856215"/>
          </a:xfrm>
        </p:grpSpPr>
        <p:pic>
          <p:nvPicPr>
            <p:cNvPr id="1032" name="Picture 7" descr="HD-PanelContent-V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>
              <a:fillRect/>
            </a:stretch>
          </p:blipFill>
          <p:spPr bwMode="auto">
            <a:xfrm rot="5400000">
              <a:off x="5706471" y="76265"/>
              <a:ext cx="758952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>
              <a:fillRect/>
            </a:stretch>
          </p:blipFill>
          <p:spPr bwMode="auto">
            <a:xfrm rot="5400000">
              <a:off x="5706470" y="6173526"/>
              <a:ext cx="758952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982663"/>
            <a:ext cx="9601200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2557463"/>
            <a:ext cx="9601200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A0984116-44D5-4D25-816C-3E26A5F760E3}" type="datetimeFigureOut">
              <a:rPr lang="ru-RU"/>
              <a:pPr>
                <a:defRPr/>
              </a:pPr>
              <a:t>22.02.2019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CC5BDC98-B5EB-4186-A4C1-399988A441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69" r:id="rId7"/>
    <p:sldLayoutId id="2147483879" r:id="rId8"/>
    <p:sldLayoutId id="2147483870" r:id="rId9"/>
    <p:sldLayoutId id="2147483871" r:id="rId10"/>
    <p:sldLayoutId id="2147483880" r:id="rId11"/>
    <p:sldLayoutId id="2147483881" r:id="rId12"/>
    <p:sldLayoutId id="2147483872" r:id="rId13"/>
    <p:sldLayoutId id="2147483882" r:id="rId14"/>
    <p:sldLayoutId id="2147483883" r:id="rId15"/>
    <p:sldLayoutId id="2147483884" r:id="rId16"/>
    <p:sldLayoutId id="2147483885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ctrTitle"/>
          </p:nvPr>
        </p:nvSpPr>
        <p:spPr>
          <a:xfrm>
            <a:off x="2692400" y="1871663"/>
            <a:ext cx="6815138" cy="1514475"/>
          </a:xfrm>
        </p:spPr>
        <p:txBody>
          <a:bodyPr/>
          <a:lstStyle/>
          <a:p>
            <a:pPr eaLnBrk="1" hangingPunct="1"/>
            <a:r>
              <a:rPr lang="ru-RU" altLang="ru-RU" smtClean="0">
                <a:ln>
                  <a:noFill/>
                </a:ln>
              </a:rPr>
              <a:t>От земского врача до наших дней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4325" y="4171950"/>
            <a:ext cx="4113213" cy="80645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buFont typeface="Arial"/>
              <a:buNone/>
              <a:defRPr/>
            </a:pPr>
            <a:r>
              <a:rPr lang="ru-RU" dirty="0" smtClean="0"/>
              <a:t>Подготовила старшая медицинская сестра операционного отделения ГБУЗ СОКГВВ</a:t>
            </a:r>
            <a:br>
              <a:rPr lang="ru-RU" dirty="0" smtClean="0"/>
            </a:br>
            <a:r>
              <a:rPr lang="ru-RU" dirty="0" smtClean="0"/>
              <a:t>Галий Марина Анатольевна</a:t>
            </a:r>
            <a:endParaRPr lang="ru-RU" dirty="0"/>
          </a:p>
        </p:txBody>
      </p:sp>
      <p:pic>
        <p:nvPicPr>
          <p:cNvPr id="1536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0" y="3532188"/>
            <a:ext cx="2398713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aul_mauriat_-_sherburgskie_zontiki_(zaycev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Ирина.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8575" y="2560638"/>
            <a:ext cx="4718050" cy="3309937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buFont typeface="Arial"/>
              <a:buChar char="•"/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Успешно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закончила Санкт-Петербургский медицинский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колледж в 1990 г. Более семнадцати лет она проработала в стоматологии медицинской сестрой. Сегодня она отдает свою любовь и профессионализм детям, работая медицинской сестрой по массажу .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574" y="1773212"/>
            <a:ext cx="3152024" cy="4197419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2550" y="357188"/>
            <a:ext cx="9601200" cy="13033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Моя история.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00088" y="2508250"/>
            <a:ext cx="4718050" cy="3309938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buFont typeface="Arial"/>
              <a:buChar char="•"/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Галий Марина Анатольевна. Выпускница медицинского училища №1 им. Н.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Ляпиной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1983 г. фельдшерского факультета. С самого детства видела себя в белом халате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Первые годы для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меня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были…если сказать трудными, это ничего не сказать…они были невероятными по сложности, с множеством непредсказуемых ситуаций и поиском их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решения. Я начала свой путь в 1979 в клиниках мед. Института, устроившись санитаркой. Моим первым учителем стал академик Солдатов И.Б. В 1983 начала работать на скорой мед помощи фельдшером.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464" y="1258069"/>
            <a:ext cx="2895368" cy="2170162"/>
          </a:xfrm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269" y="3927832"/>
            <a:ext cx="2794784" cy="209608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481" y="2706537"/>
            <a:ext cx="3256788" cy="2442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482" y="2565559"/>
            <a:ext cx="2482452" cy="3309937"/>
          </a:xfrm>
          <a:effectLst>
            <a:softEdge rad="112500"/>
          </a:effectLst>
        </p:spPr>
      </p:pic>
      <p:sp>
        <p:nvSpPr>
          <p:cNvPr id="7" name="Текст 6"/>
          <p:cNvSpPr>
            <a:spLocks noGrp="1"/>
          </p:cNvSpPr>
          <p:nvPr>
            <p:ph sz="half" idx="2"/>
          </p:nvPr>
        </p:nvSpPr>
        <p:spPr>
          <a:xfrm>
            <a:off x="6604000" y="1471613"/>
            <a:ext cx="4718050" cy="408305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buFont typeface="Arial"/>
              <a:buChar char="•"/>
              <a:defRPr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Дороги назад не было и нужно было идти только вперед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1985 по 1994 проработала в больнице им. Семашко операционной сестрой.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«Валилась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 ног» после многочасовых дневных операций, а затем ночного дежурства, опять же проводимого за операционным столом.</a:t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 сей день операционная – второй дом, но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уже </a:t>
            </a:r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25 лет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стенах ГБУЗ СОКГВВ.</a:t>
            </a:r>
          </a:p>
          <a:p>
            <a:pPr eaLnBrk="1" fontAlgn="auto" hangingPunct="1">
              <a:buFont typeface="Arial"/>
              <a:buChar char="•"/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" y="628649"/>
            <a:ext cx="3009900" cy="225742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" y="2886074"/>
            <a:ext cx="2438400" cy="325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ъект 2"/>
          <p:cNvSpPr>
            <a:spLocks noGrp="1"/>
          </p:cNvSpPr>
          <p:nvPr>
            <p:ph sz="half" idx="1"/>
          </p:nvPr>
        </p:nvSpPr>
        <p:spPr>
          <a:xfrm>
            <a:off x="1230313" y="2435225"/>
            <a:ext cx="4718050" cy="3309938"/>
          </a:xfrm>
        </p:spPr>
        <p:txBody>
          <a:bodyPr/>
          <a:lstStyle/>
          <a:p>
            <a:pPr eaLnBrk="1" hangingPunct="1"/>
            <a:r>
              <a:rPr lang="ru-RU" altLang="ru-RU" smtClean="0"/>
              <a:t>На сегодняшний день преподаватель МУ «Реавиз» цикла «операционное дело» первичной переподготовки и повышения квалификации специалистов среднего звена.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570" y="954670"/>
            <a:ext cx="3301166" cy="4401556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Новое поколение.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8575" y="2560638"/>
            <a:ext cx="4718050" cy="3309937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buFont typeface="Arial"/>
              <a:buChar char="•"/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Славным продолжателем династии Сиволобовых является моя дочь Галий Ирина Михайловна. Окончила мед. Училище в 2003 году. Ее стремление и трудолюбие помогают с честью носить белый халат. В дальнейшем мечтает поступить в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СамГМУ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на стоматологический факультет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721" y="2561374"/>
            <a:ext cx="4414058" cy="3308465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Прапраправнучка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Милана.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8575" y="2560638"/>
            <a:ext cx="4718050" cy="3309937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buFont typeface="Arial"/>
              <a:buChar char="•"/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Уже детьми приходиться оказываться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невольными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слушателями разговоров родителей по поводу своих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пациентов.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Семейные вечера, словно врачебные планерки – все разговоры только о медицине, практически все книги и журналы, имеющиеся дома, тоже на медицинскую тему. 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026036"/>
            <a:ext cx="3129716" cy="4172956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350" y="596900"/>
            <a:ext cx="3817938" cy="13049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Заключение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87363" y="2597150"/>
            <a:ext cx="6421437" cy="3692525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buFont typeface="Arial"/>
              <a:buChar char="•"/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Семейные отношения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coвceм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не обязательно гарантируют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уcпex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на профессиональном поприще,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xoтя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и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coдeйcтвуют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этому.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Прирожденных медицинских работников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не бывает, это особая профессия, постижение которой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пpиxoдит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с годами, как и осознание —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твoe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ли это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занятие.</a:t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Продолжает жить наследие Сиволобова С. И. ,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которое перешло детям, а они передают своим - любовь к человеку, своему делу, порядочность, ответственность, профессионализм, и все те бесценные качества, которыми обладает человек в белом халате.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77162" y="977904"/>
            <a:ext cx="3041881" cy="2281410"/>
          </a:xfrm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66203" y="1171348"/>
            <a:ext cx="2526030" cy="1894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823" y="3616500"/>
            <a:ext cx="1844040" cy="2458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3643313"/>
            <a:ext cx="1804988" cy="240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Спасибо за внимание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580" y="2503171"/>
            <a:ext cx="5075396" cy="3383598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9213" y="354013"/>
            <a:ext cx="9601200" cy="13033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Введение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27125" y="2503488"/>
            <a:ext cx="4718050" cy="3309937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buFont typeface="Arial"/>
              <a:buChar char="•"/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Профессия врача- одна из наиболее древнейших профессий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В медицине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наследственное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служение принято с античных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времён.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Отец медицины Гиппократ — потомок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врачевателей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17-м поколении, реформатор медицинских знаний Парацельс — сын лекаря,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основоположник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анатомии A. Везалий из рода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ученыx-медикoв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Династии Боткиных,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Беxтеpевыx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Вишневскиx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являются гордостью не только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отечественной,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но и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мировой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медицины.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231" y="1131568"/>
            <a:ext cx="1564375" cy="2400301"/>
          </a:xfrm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302" y="2363721"/>
            <a:ext cx="2453723" cy="2708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460" y="3657600"/>
            <a:ext cx="2087757" cy="25383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9513" y="839788"/>
            <a:ext cx="3717925" cy="725487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СМЕНА ПОКОЛЕНИЙ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072" y="3761553"/>
            <a:ext cx="2819083" cy="2114312"/>
          </a:xfrm>
          <a:prstGeom prst="ellipse">
            <a:avLst/>
          </a:prstGeom>
          <a:effectLst>
            <a:softEdge rad="112500"/>
          </a:effectLst>
        </p:spPr>
      </p:pic>
      <p:sp>
        <p:nvSpPr>
          <p:cNvPr id="17412" name="Текст 3"/>
          <p:cNvSpPr>
            <a:spLocks noGrp="1"/>
          </p:cNvSpPr>
          <p:nvPr>
            <p:ph type="body" sz="half" idx="2"/>
          </p:nvPr>
        </p:nvSpPr>
        <p:spPr>
          <a:xfrm>
            <a:off x="858838" y="2882900"/>
            <a:ext cx="4643437" cy="3186113"/>
          </a:xfrm>
        </p:spPr>
        <p:txBody>
          <a:bodyPr/>
          <a:lstStyle/>
          <a:p>
            <a:pPr eaLnBrk="1" hangingPunct="1"/>
            <a:r>
              <a:rPr lang="ru-RU" altLang="ru-RU" sz="1800" smtClean="0"/>
              <a:t>Дети наследуют от родителей не только гены, черты лица, интеллектуальные способности, традиции, материальные блага, но зачастую и профессии. Так рождаются потомственные актёры, юристы, медики. Семейные профессиональные династии - это не только передача знаний, накопленного опыта, секретов мастерства от поколения к поколению, но и особая атмосфера, в которой дети принимают решение пойти по стопам своих родителей.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477" y="2657169"/>
            <a:ext cx="2084070" cy="277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385" y="1156055"/>
            <a:ext cx="3112770" cy="233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8575" y="525463"/>
            <a:ext cx="9601200" cy="13033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Становление династии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6013" y="2378075"/>
            <a:ext cx="4718050" cy="3309938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buFont typeface="Arial"/>
              <a:buChar char="•"/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Хирург - благородная и ответственная профессия. Часто лишь хирургическое вмешательство, которое на профессиональном языке называют оперативным, может спасти самое ценное - человеческую жизнь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Прадед – Семен Иванович Сиволобов.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73947" y="2796590"/>
            <a:ext cx="2663138" cy="1997353"/>
          </a:xfrm>
          <a:prstGeom prst="ellipse">
            <a:avLst/>
          </a:prstGeom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490" y="3802047"/>
            <a:ext cx="3634740" cy="1885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8575" y="2560638"/>
            <a:ext cx="4718050" cy="3309937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buFont typeface="Arial"/>
              <a:buChar char="•"/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Окончил Саратовский медицинский университет в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1910 г. Свой нелегкий трудовой путь начал с земского врача Саратовской губернии. В последующем полевой хирург.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те далёкие годы он ещё не знал, что не только его дочь, а также правнучки, а в будущем и праправнучки продолжат династию…</a:t>
            </a:r>
          </a:p>
          <a:p>
            <a:pPr eaLnBrk="1" fontAlgn="auto" hangingPunct="1">
              <a:buFont typeface="Arial"/>
              <a:buChar char="•"/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1289822"/>
            <a:ext cx="3221156" cy="4294876"/>
          </a:xfrm>
          <a:prstGeom prst="ellipse">
            <a:avLst/>
          </a:prstGeo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Устинова Ольга Семеновна.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8575" y="2560638"/>
            <a:ext cx="4718050" cy="3309937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buFont typeface="Arial"/>
              <a:buChar char="•"/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Дочь,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 пелёнок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впитала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любовь к профессии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отца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 достойно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продолжила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его дело. Больница стала для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нее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вторым домом, а медицинский инструментарий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игрушками. Уже с институтской скамьи в 1930 г. она активно принимала участие в операциях, ассистируя своему отцу. В дальнейшем посвятила свою жизнь детям, избрав профессию педиатра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детский врач по тем временам.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43820" y="2683767"/>
            <a:ext cx="3743258" cy="2423161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Устинова Вера Михайловна</a:t>
            </a:r>
          </a:p>
        </p:txBody>
      </p:sp>
      <p:sp>
        <p:nvSpPr>
          <p:cNvPr id="21507" name="Объект 2"/>
          <p:cNvSpPr>
            <a:spLocks noGrp="1"/>
          </p:cNvSpPr>
          <p:nvPr>
            <p:ph sz="half" idx="1"/>
          </p:nvPr>
        </p:nvSpPr>
        <p:spPr>
          <a:xfrm>
            <a:off x="1298575" y="2560638"/>
            <a:ext cx="4718050" cy="3309937"/>
          </a:xfrm>
        </p:spPr>
        <p:txBody>
          <a:bodyPr/>
          <a:lstStyle/>
          <a:p>
            <a:pPr eaLnBrk="1" hangingPunct="1"/>
            <a:r>
              <a:rPr lang="ru-RU" altLang="ru-RU" smtClean="0"/>
              <a:t>Уверенно пошла по стопам своего деда. </a:t>
            </a:r>
            <a:br>
              <a:rPr lang="ru-RU" altLang="ru-RU" smtClean="0"/>
            </a:br>
            <a:r>
              <a:rPr lang="ru-RU" altLang="ru-RU" smtClean="0"/>
              <a:t>Ее трудовая деятельность была насыщенной. С  1967 г. Она проработала рентген-лаборантом около тридцати лет в клинической больнице №9 г. Санкт-Петербург.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548" y="2696613"/>
            <a:ext cx="4718050" cy="2649366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47750" y="1728788"/>
            <a:ext cx="4718050" cy="3309937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buFont typeface="Arial"/>
              <a:buChar char="•"/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Медведева Ольга Геннадьевна и Крылова Ирина Валентиновна.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Правнучки С. И Сиволобова.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Профессия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медикoв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постепенно становится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фамильной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ценностью. Обе выбрали нелегкий труд медицинской сестры и многие годы с гордостью носят это звание.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924" y="2194559"/>
            <a:ext cx="2657475" cy="3543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5400000">
            <a:off x="5787055" y="2842008"/>
            <a:ext cx="3310415" cy="2481287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Ольга.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555" name="Объект 2"/>
          <p:cNvSpPr>
            <a:spLocks noGrp="1"/>
          </p:cNvSpPr>
          <p:nvPr>
            <p:ph sz="half" idx="1"/>
          </p:nvPr>
        </p:nvSpPr>
        <p:spPr>
          <a:xfrm>
            <a:off x="1298575" y="2560638"/>
            <a:ext cx="4718050" cy="3309937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ru-RU" altLang="ru-RU" dirty="0" smtClean="0"/>
              <a:t>В 1986 г. Окончила медучилище №1 им. Н. </a:t>
            </a:r>
            <a:r>
              <a:rPr lang="ru-RU" altLang="ru-RU" dirty="0" err="1" smtClean="0"/>
              <a:t>Ляпиной</a:t>
            </a:r>
            <a:r>
              <a:rPr lang="ru-RU" altLang="ru-RU" dirty="0" smtClean="0"/>
              <a:t> по специальности «медицинская сестра». 13 лет она проработала в 9 МСЧ в должности операционной мед. сестры. Дальше ее трудовая деятельность продолжается  в мед. клинике доктора Кравченко. Общий стаж работы 23 года.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155" y="1634130"/>
            <a:ext cx="3181235" cy="4236318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324</TotalTime>
  <Words>630</Words>
  <Application>Microsoft Office PowerPoint</Application>
  <PresentationFormat>Произвольный</PresentationFormat>
  <Paragraphs>30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Натуральные материалы</vt:lpstr>
      <vt:lpstr>От земского врача до наших дней</vt:lpstr>
      <vt:lpstr>Введение</vt:lpstr>
      <vt:lpstr>СМЕНА ПОКОЛЕНИЙ </vt:lpstr>
      <vt:lpstr>Становление династии</vt:lpstr>
      <vt:lpstr>Презентация PowerPoint</vt:lpstr>
      <vt:lpstr>Устинова Ольга Семеновна. </vt:lpstr>
      <vt:lpstr>Устинова Вера Михайловна</vt:lpstr>
      <vt:lpstr>Презентация PowerPoint</vt:lpstr>
      <vt:lpstr>Ольга.</vt:lpstr>
      <vt:lpstr>Ирина.</vt:lpstr>
      <vt:lpstr>Моя история.</vt:lpstr>
      <vt:lpstr>Презентация PowerPoint</vt:lpstr>
      <vt:lpstr>Презентация PowerPoint</vt:lpstr>
      <vt:lpstr>Новое поколение.</vt:lpstr>
      <vt:lpstr>Прапраправнучка Милана.</vt:lpstr>
      <vt:lpstr>Заключение</vt:lpstr>
      <vt:lpstr>Спасибо за внимание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 земского врача до наших дней</dc:title>
  <dc:creator>Колюшка</dc:creator>
  <cp:lastModifiedBy>patanatomia</cp:lastModifiedBy>
  <cp:revision>38</cp:revision>
  <dcterms:created xsi:type="dcterms:W3CDTF">2019-02-19T00:49:16Z</dcterms:created>
  <dcterms:modified xsi:type="dcterms:W3CDTF">2019-02-22T07:14:36Z</dcterms:modified>
</cp:coreProperties>
</file>