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7" r:id="rId3"/>
    <p:sldId id="258" r:id="rId4"/>
    <p:sldId id="257" r:id="rId5"/>
    <p:sldId id="271" r:id="rId6"/>
    <p:sldId id="259" r:id="rId7"/>
    <p:sldId id="260" r:id="rId8"/>
    <p:sldId id="269" r:id="rId9"/>
    <p:sldId id="261" r:id="rId10"/>
    <p:sldId id="265" r:id="rId11"/>
    <p:sldId id="268" r:id="rId12"/>
    <p:sldId id="262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FF071-1A20-4E3D-9F81-D6FEDFD4AFE8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E0F88-DD0F-40F0-A884-926F717F4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2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E0F88-DD0F-40F0-A884-926F717F44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32E654-CDD7-4577-82E7-A041ACE32CD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843738" cy="1357322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1900" dirty="0" smtClean="0"/>
          </a:p>
          <a:p>
            <a:pPr algn="r"/>
            <a:r>
              <a:rPr lang="ru-RU" sz="1900" dirty="0" smtClean="0"/>
              <a:t>Фельдшер учебно-методического кабинета </a:t>
            </a:r>
          </a:p>
          <a:p>
            <a:pPr algn="r"/>
            <a:r>
              <a:rPr lang="ru-RU" sz="1900" dirty="0" smtClean="0"/>
              <a:t>ГБУЗ СО «Красноярская ЦРБ»</a:t>
            </a:r>
          </a:p>
          <a:p>
            <a:pPr algn="r"/>
            <a:r>
              <a:rPr lang="en-US" sz="1900" dirty="0" smtClean="0"/>
              <a:t>  </a:t>
            </a:r>
            <a:r>
              <a:rPr lang="ru-RU" sz="1900" dirty="0" smtClean="0"/>
              <a:t>Иванова Л.Н.</a:t>
            </a:r>
          </a:p>
          <a:p>
            <a:pPr algn="r"/>
            <a:r>
              <a:rPr lang="ru-RU" sz="1900" dirty="0" smtClean="0"/>
              <a:t>Сот. 8927-204-83-34</a:t>
            </a:r>
          </a:p>
          <a:p>
            <a:pPr algn="r"/>
            <a:r>
              <a:rPr lang="en-US" sz="1900" dirty="0" smtClean="0"/>
              <a:t>E</a:t>
            </a:r>
            <a:r>
              <a:rPr lang="ru-RU" sz="1900" dirty="0" smtClean="0"/>
              <a:t>-</a:t>
            </a:r>
            <a:r>
              <a:rPr lang="en-US" sz="1900" dirty="0" smtClean="0"/>
              <a:t>mail</a:t>
            </a:r>
            <a:r>
              <a:rPr lang="ru-RU" sz="1900" dirty="0" smtClean="0"/>
              <a:t>: </a:t>
            </a:r>
            <a:r>
              <a:rPr lang="en-US" sz="1900" dirty="0" smtClean="0"/>
              <a:t>umetod1202@rambler</a:t>
            </a:r>
            <a:r>
              <a:rPr lang="ru-RU" sz="1900" dirty="0" smtClean="0"/>
              <a:t>.</a:t>
            </a:r>
            <a:r>
              <a:rPr lang="en-US" sz="1900" dirty="0" err="1" smtClean="0"/>
              <a:t>ru</a:t>
            </a:r>
            <a:endParaRPr lang="ru-RU" sz="19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/>
          </a:p>
          <a:p>
            <a:pPr algn="r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40096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ЕСЛИ ВАС ОСКОРБЛЯЕТ ПАЦИЕНТ…..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/>
              <a:t>Решение конфликтных ситуаций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 ОСКОРБЛЯЕТ ПАЦИЕНТ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619364" cy="4144963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РЕШЕНИЕ КОНФЛИКТНЫХ СИТУАЦИЙ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86116" y="685800"/>
            <a:ext cx="5476884" cy="54102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Провести беседу с сотрудником, после того как на стол главного врача ляжет жалоба, мало, проблему нужно предупредить не доводя ее до критической ситуации!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9801"/>
            <a:ext cx="4824536" cy="289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РЕШЕНИЕ КОНФЛИКТНЫХ СИТУАЦИЙ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:\Фото сотрудников в актовом зале\IMG_1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70280" cy="53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КОНФЛИКТНЫХ СИТУАЦИЙ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482144" cy="485428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Что такое конфликт?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Техники снижения напряжения на этапах Выслушивания и Понимания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Техники бесконфликтного общения с пациентами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Элементы конфликта и правила поведения в конфликтной ситуации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Конструктивное предложение и получение согласия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Беседы с сотрудником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Сложные ситуации с коллегами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Анализ конфликта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Методы урегулирования конфликта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Разрешение конфликта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55886"/>
            <a:ext cx="2377061" cy="26878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920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ГБУЗ СО «Красноярская центральная районная больница»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01752" y="620688"/>
            <a:ext cx="8503920" cy="59046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Стандартная операционная                            Этика и деонтология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процедура (СОП)                                             медицинского персонала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Область применения СОП                             Медицинский персонала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ГБУЗСО «Красноярская ЦРБ»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Корпоративный этикет медицинского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персонала ГБУЗСО «Красноярская ЦРБ»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Индивидуальный номер СОП – 021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Содержит 10 листов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Разработано                             Согласовано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Утверждаю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ФИО:                                        ФИО:                                   ФИО: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2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128962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607" y="1"/>
            <a:ext cx="1179870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sz="quarter" idx="1"/>
          </p:nvPr>
        </p:nvSpPr>
        <p:spPr>
          <a:xfrm>
            <a:off x="-1116632" y="692696"/>
            <a:ext cx="8503920" cy="238429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pPr marL="0" indent="0" algn="ctr">
              <a:buNone/>
            </a:pPr>
            <a:r>
              <a:rPr lang="ru-RU" sz="4400" b="1" i="1" dirty="0" smtClean="0"/>
              <a:t>БЛАГОДАРЮ</a:t>
            </a:r>
          </a:p>
          <a:p>
            <a:pPr marL="0" indent="0" algn="ctr">
              <a:buNone/>
            </a:pPr>
            <a:r>
              <a:rPr lang="ru-RU" sz="4400" b="1" i="1" dirty="0" smtClean="0"/>
              <a:t> ЗА ВНИМАНИЕ!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5250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3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ВАС ОСКОРБЛЯЕТ ПАЦИЕНТ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1889" y="4725144"/>
            <a:ext cx="4038600" cy="15722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Едва ли не норма поведения пациентов по отношению к медицинской сестре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sz="3200" dirty="0" smtClean="0"/>
          </a:p>
          <a:p>
            <a:r>
              <a:rPr lang="ru-RU" sz="3200" dirty="0" smtClean="0"/>
              <a:t>   Агрессия</a:t>
            </a:r>
          </a:p>
          <a:p>
            <a:r>
              <a:rPr lang="ru-RU" sz="3200" dirty="0" smtClean="0"/>
              <a:t>   Грубость </a:t>
            </a:r>
          </a:p>
          <a:p>
            <a:r>
              <a:rPr lang="ru-RU" sz="3200" dirty="0" smtClean="0"/>
              <a:t>   Неуважение </a:t>
            </a:r>
          </a:p>
          <a:p>
            <a:r>
              <a:rPr lang="ru-RU" sz="3200" dirty="0" smtClean="0"/>
              <a:t>   Оскорбление </a:t>
            </a:r>
          </a:p>
          <a:p>
            <a:r>
              <a:rPr lang="ru-RU" sz="3200" dirty="0" smtClean="0"/>
              <a:t>   Угрозы  </a:t>
            </a:r>
          </a:p>
          <a:p>
            <a:r>
              <a:rPr lang="ru-RU" sz="3200" dirty="0" smtClean="0"/>
              <a:t>   Обвинения</a:t>
            </a:r>
          </a:p>
          <a:p>
            <a:r>
              <a:rPr lang="ru-RU" sz="3200" dirty="0" smtClean="0"/>
              <a:t>   Недоверие</a:t>
            </a:r>
          </a:p>
          <a:p>
            <a:r>
              <a:rPr lang="ru-RU" sz="3200" dirty="0" smtClean="0"/>
              <a:t>   Насмешки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" y="1196752"/>
            <a:ext cx="4610226" cy="343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ДЕЯТЕЛЬНОСТЬ МЕДИЦИНСКОЙ СЕСТРЫ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071546"/>
            <a:ext cx="8503920" cy="502750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07504" y="4581128"/>
            <a:ext cx="2535670" cy="1924836"/>
          </a:xfrm>
          <a:prstGeom prst="cloudCallout">
            <a:avLst>
              <a:gd name="adj1" fmla="val 65291"/>
              <a:gd name="adj2" fmla="val -336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Приказы, </a:t>
            </a:r>
            <a:r>
              <a:rPr lang="ru-RU" sz="1600" dirty="0" err="1" smtClean="0"/>
              <a:t>СанПиНы</a:t>
            </a:r>
            <a:r>
              <a:rPr lang="ru-RU" sz="1600" dirty="0" smtClean="0"/>
              <a:t>, инструкции, методические указания</a:t>
            </a:r>
            <a:endParaRPr lang="ru-RU" sz="1600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285720" y="1785926"/>
            <a:ext cx="2620151" cy="2057073"/>
          </a:xfrm>
          <a:prstGeom prst="cloudCallout">
            <a:avLst>
              <a:gd name="adj1" fmla="val 49477"/>
              <a:gd name="adj2" fmla="val 493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Конституция, кодексы, правила </a:t>
            </a:r>
            <a:endParaRPr lang="ru-RU" sz="16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6286512" y="1785926"/>
            <a:ext cx="2707234" cy="2056651"/>
          </a:xfrm>
          <a:prstGeom prst="cloudCallout">
            <a:avLst>
              <a:gd name="adj1" fmla="val -47837"/>
              <a:gd name="adj2" fmla="val 573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Традиции профессиональной деятельности</a:t>
            </a:r>
            <a:endParaRPr lang="ru-RU" sz="16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500826" y="4424572"/>
            <a:ext cx="2643174" cy="2237948"/>
          </a:xfrm>
          <a:prstGeom prst="cloudCallout">
            <a:avLst>
              <a:gd name="adj1" fmla="val -68657"/>
              <a:gd name="adj2" fmla="val -198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Вопросы законодательства 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286124"/>
            <a:ext cx="3143272" cy="23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3357554" y="857232"/>
            <a:ext cx="2643206" cy="2143140"/>
          </a:xfrm>
          <a:prstGeom prst="cloudCallout">
            <a:avLst>
              <a:gd name="adj1" fmla="val -580"/>
              <a:gd name="adj2" fmla="val 598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Этическое составляющее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Достоинство и личность гражданина охраняются государством и никто не может посягнуть на это право.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Рисунок 13"/>
          <p:cNvSpPr>
            <a:spLocks noGrp="1"/>
          </p:cNvSpPr>
          <p:nvPr>
            <p:ph type="pic" idx="1"/>
          </p:nvPr>
        </p:nvSpPr>
        <p:spPr>
          <a:xfrm>
            <a:off x="10404648" y="2610927"/>
            <a:ext cx="479350" cy="1735832"/>
          </a:xfrm>
        </p:spPr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966864" cy="5257800"/>
          </a:xfrm>
        </p:spPr>
        <p:txBody>
          <a:bodyPr/>
          <a:lstStyle/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103995" cy="542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550861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42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ЮРИСТОВ, ЭКСПЕРТОВ НАЦИОНАЛЬНОЙ МЕДИЦИНСКОЙ ПАЛАТЫ РОССИИ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62616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 ВОЗБУЖДЕНИИ ДЕЛА В СУДЕ  - СБОР ДОКАЗАТЕЛЬСТВ ПРАВОНАРУШЕНИЯ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ПРИВЛЕЧЬ КАК МОЖНО БОЛЬШЕ  СВИДЕТЕЛЕЙ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ДИКТОФОННАЯ ЗАПИСЬ ПРОИСХОДЯЩЕГО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ВЫЗВАТЬ ПРАВОХРАНИТЕЛЬНЫЕ ОРГАНЫ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ВНЕСТИ ЗАПИСЬ В МЕДИЦИНСКУЮ ДОКУМЕНТАЦИЮ И ПИСЬМЕННО ПРОИНФОРМИРОВАТЬ РУКОВОДИТЕЛЯ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ПОДАТЬ ЗАЯВЛЕНИЕ В ПРОКУРАТУРУ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ОБЩЕНИЕ С АГРЕССИВНЫМ ПАЦИЕНТОМ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626160" cy="5334344"/>
          </a:xfrm>
        </p:spPr>
        <p:txBody>
          <a:bodyPr>
            <a:no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СОБЛЮДАТЬ ДИСТАНЦИЮ НА РАССТОЯНИИ 50-70 СМ (расстояние вытянутой руки) «БЕЗОПАСНАЯ ЗОНА»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ЗАДАТЬ НЕЙТРАЛЬНЫЕ ВОПРОСЫ ОТВЛЕКАЮЩЕГО ХАРАКТЕРА «Как Вы сегодня спали?» или «Можно ли измерить вам давление?»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ОБЯЗАТЕЛЬНОЕ ПРИСУТСТВИЕ ОДНОГО ИЛИ НЕСКОЛЬКИХ СОТРУДНИКОВ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СПОКОЙНОЕ, ДОБРОЖЕЛАТЕЛЬНОЕ ОТНОШЕНИЕ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 СПОРИТЬ С ПАЦИЕНТОМ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 ТЕРЯТЬ ПРОФЕССИОНАЛЬНОЙ БДИТЕЛЬНОСТИ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СЛЕДИТЬ ЗА ВЫХОДОМ ИЗ КАБИНЕТА ИЛИ ПАЛАТЫ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 ПРОЯВЛЕНИИ АГРЕССИИ ПОЗВОНИТЬ ПО ТЕЛЕФОНУ 02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 пациенты!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836712"/>
            <a:ext cx="8503920" cy="5688632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Нецензурная брань в общественных местах, а лечебное учреждение таковым и является, попадает под статью 20.1. «Мелкое хулиганство» (Кодекс РФ об административных правонарушениях от 30.12.2001г №195-ФЗ (редакция от 03.08.2018г). Мелкое хулиганство, т.е. нарушение общественного порядка, выражающее явное неуважение к обществу, которое сопровождается нецензурной бранью в общественных местах, оскорбительным приставанием к гражданам – влечет наложение административного штрафа в размере 500 до 1000 рублей или административный арест на срок до 15 суток.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БУДЬТЕ  ВЗАИМОВЕЖЛИВЫМИ!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4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56640" cy="285728"/>
          </a:xfrm>
        </p:spPr>
        <p:txBody>
          <a:bodyPr>
            <a:normAutofit fontScale="90000"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57290" y="571480"/>
            <a:ext cx="6715172" cy="57418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b="1" dirty="0" smtClean="0"/>
              <a:t>Центр организационного развития и кадрового сервиза</a:t>
            </a:r>
          </a:p>
          <a:p>
            <a:pPr marL="0" indent="0">
              <a:buNone/>
            </a:pPr>
            <a:r>
              <a:rPr lang="ru-RU" sz="1400" b="1" dirty="0" smtClean="0"/>
              <a:t>«Персонал-эксперт»</a:t>
            </a:r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marL="0" indent="0" algn="ctr">
              <a:buNone/>
            </a:pPr>
            <a:r>
              <a:rPr lang="ru-RU" sz="2400" b="1" dirty="0" smtClean="0"/>
              <a:t>Решение  конфликтных </a:t>
            </a:r>
          </a:p>
          <a:p>
            <a:pPr marL="0" indent="0" algn="ctr">
              <a:buNone/>
            </a:pPr>
            <a:r>
              <a:rPr lang="ru-RU" sz="2400" b="1" dirty="0" smtClean="0"/>
              <a:t>ситуаций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marL="0" indent="0" algn="ctr">
              <a:buNone/>
            </a:pPr>
            <a:r>
              <a:rPr lang="ru-RU" sz="2400" dirty="0" smtClean="0"/>
              <a:t>Тренинг </a:t>
            </a:r>
          </a:p>
          <a:p>
            <a:pPr algn="ctr"/>
            <a:endParaRPr lang="ru-RU" sz="2400" dirty="0" smtClean="0"/>
          </a:p>
          <a:p>
            <a:pPr marL="0" indent="0" algn="ctr">
              <a:buNone/>
            </a:pPr>
            <a:r>
              <a:rPr lang="ru-RU" sz="1800" b="1" dirty="0" smtClean="0"/>
              <a:t>Бизнес-тренер</a:t>
            </a:r>
          </a:p>
          <a:p>
            <a:pPr marL="0" indent="0" algn="ctr">
              <a:buNone/>
            </a:pPr>
            <a:r>
              <a:rPr lang="ru-RU" sz="1800" b="1" dirty="0" smtClean="0"/>
              <a:t>Михайлина Ольга Борисовна</a:t>
            </a:r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r"/>
            <a:endParaRPr lang="ru-RU" sz="1800" b="1" dirty="0" smtClean="0"/>
          </a:p>
          <a:p>
            <a:pPr marL="0" indent="0" algn="ctr">
              <a:buNone/>
            </a:pPr>
            <a:r>
              <a:rPr lang="ru-RU" sz="1800" dirty="0" smtClean="0"/>
              <a:t>29 марта 2018г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619</TotalTime>
  <Words>465</Words>
  <Application>Microsoft Office PowerPoint</Application>
  <PresentationFormat>Экран (4:3)</PresentationFormat>
  <Paragraphs>118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ЕСЛИ ВАС ОСКОРБЛЯЕТ ПАЦИЕНТ…..  Решение конфликтных ситуаций</vt:lpstr>
      <vt:lpstr>Презентация PowerPoint</vt:lpstr>
      <vt:lpstr>ЕСЛИ ВАС ОСКОРБЛЯЕТ ПАЦИЕНТ</vt:lpstr>
      <vt:lpstr>ДЕЯТЕЛЬНОСТЬ МЕДИЦИНСКОЙ СЕСТРЫ</vt:lpstr>
      <vt:lpstr>Достоинство и личность гражданина охраняются государством и никто не может посягнуть на это право.</vt:lpstr>
      <vt:lpstr>РЕКОМЕНДАЦИИ ЮРИСТОВ, ЭКСПЕРТОВ НАЦИОНАЛЬНОЙ МЕДИЦИНСКОЙ ПАЛАТЫ РОССИИ </vt:lpstr>
      <vt:lpstr>ОБЩЕНИЕ С АГРЕССИВНЫМ ПАЦИЕНТОМ</vt:lpstr>
      <vt:lpstr> Уважаемые  пациенты!</vt:lpstr>
      <vt:lpstr>Презентация PowerPoint</vt:lpstr>
      <vt:lpstr>ВАС ОСКОРБЛЯЕТ ПАЦИЕНТ</vt:lpstr>
      <vt:lpstr>РЕШЕНИЕ КОНФЛИКТНЫХ СИТУАЦИЙ</vt:lpstr>
      <vt:lpstr>РЕШЕНИЕ КОНФЛИКТНЫХ СИТУАЦИЙ</vt:lpstr>
      <vt:lpstr>ГБУЗ СО «Красноярская центральная районная больница»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ВАС ОСКОРБЛЯЕТ ПАЦИЕНТ….. Решение конфликтных ситуаций</dc:title>
  <dc:creator>DNS</dc:creator>
  <cp:lastModifiedBy>123</cp:lastModifiedBy>
  <cp:revision>90</cp:revision>
  <dcterms:created xsi:type="dcterms:W3CDTF">2018-06-28T08:48:07Z</dcterms:created>
  <dcterms:modified xsi:type="dcterms:W3CDTF">2019-03-27T18:00:13Z</dcterms:modified>
</cp:coreProperties>
</file>