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60" r:id="rId3"/>
    <p:sldId id="265" r:id="rId4"/>
    <p:sldId id="266" r:id="rId5"/>
    <p:sldId id="278" r:id="rId6"/>
    <p:sldId id="279" r:id="rId7"/>
    <p:sldId id="270" r:id="rId8"/>
    <p:sldId id="264" r:id="rId9"/>
    <p:sldId id="269" r:id="rId10"/>
    <p:sldId id="267" r:id="rId11"/>
    <p:sldId id="271" r:id="rId12"/>
    <p:sldId id="272" r:id="rId13"/>
    <p:sldId id="273" r:id="rId14"/>
    <p:sldId id="274" r:id="rId15"/>
    <p:sldId id="263" r:id="rId16"/>
    <p:sldId id="276" r:id="rId17"/>
    <p:sldId id="268" r:id="rId18"/>
    <p:sldId id="280" r:id="rId19"/>
    <p:sldId id="281" r:id="rId20"/>
    <p:sldId id="282" r:id="rId21"/>
    <p:sldId id="283" r:id="rId22"/>
    <p:sldId id="284" r:id="rId23"/>
    <p:sldId id="285" r:id="rId24"/>
    <p:sldId id="28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190" autoAdjust="0"/>
  </p:normalViewPr>
  <p:slideViewPr>
    <p:cSldViewPr>
      <p:cViewPr varScale="1">
        <p:scale>
          <a:sx n="70" d="100"/>
          <a:sy n="70" d="100"/>
        </p:scale>
        <p:origin x="13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66712-4860-4CC1-8117-C64E9A9323BE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A9748-A66C-4769-8ABF-EFC1C60578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812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A9748-A66C-4769-8ABF-EFC1C605780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12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A9748-A66C-4769-8ABF-EFC1C605780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29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Вернуться к слайду № 18.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A9748-A66C-4769-8ABF-EFC1C6057807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1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Ð°ÐºÑÐ¸Ð½Ð° Ð² Ð¿ÑÐ·ÑÑÑÐºÐµ ÑÐ¾ ÑÐ¿ÑÐ¸ÑÐµÐ¼ â ÑÑÐ¾ÐºÐ¾Ð²Ð¾Ðµ ÑÐ¾Ñ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03040" y="2276872"/>
            <a:ext cx="8245424" cy="2118097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ИММУНОПРОФИЛАКТИКА ВЗРОСЛЫХ</a:t>
            </a:r>
            <a:endParaRPr lang="ru-RU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95536" y="6021288"/>
            <a:ext cx="8496944" cy="67248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defRPr/>
            </a:pP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900" b="1" dirty="0" smtClean="0">
                <a:solidFill>
                  <a:schemeClr val="tx2">
                    <a:lumMod val="75000"/>
                  </a:schemeClr>
                </a:solidFill>
              </a:rPr>
              <a:t>Врач-эпидемиолог </a:t>
            </a:r>
            <a:r>
              <a:rPr lang="ru-RU" sz="2900" b="1" dirty="0" err="1" smtClean="0">
                <a:solidFill>
                  <a:schemeClr val="tx2">
                    <a:lumMod val="75000"/>
                  </a:schemeClr>
                </a:solidFill>
              </a:rPr>
              <a:t>Одрузова</a:t>
            </a:r>
            <a:r>
              <a:rPr lang="ru-RU" sz="2900" b="1" dirty="0" smtClean="0">
                <a:solidFill>
                  <a:schemeClr val="tx2">
                    <a:lumMod val="75000"/>
                  </a:schemeClr>
                </a:solidFill>
              </a:rPr>
              <a:t> С.В.</a:t>
            </a:r>
          </a:p>
          <a:p>
            <a:pPr>
              <a:spcBef>
                <a:spcPts val="0"/>
              </a:spcBef>
              <a:defRPr/>
            </a:pPr>
            <a:r>
              <a:rPr lang="ru-RU" sz="2900" b="1" dirty="0" smtClean="0">
                <a:solidFill>
                  <a:schemeClr val="tx2">
                    <a:lumMod val="75000"/>
                  </a:schemeClr>
                </a:solidFill>
              </a:rPr>
              <a:t>Самара, 20.03.2019г.</a:t>
            </a:r>
            <a:endParaRPr lang="ru-RU" sz="2900" dirty="0"/>
          </a:p>
        </p:txBody>
      </p:sp>
      <p:pic>
        <p:nvPicPr>
          <p:cNvPr id="7" name="Picture 2" descr="Главна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042433" cy="8356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Иммунопрофилактика –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(от лат. </a:t>
            </a:r>
            <a:r>
              <a:rPr lang="en-US" sz="27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immunas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– свободный, избавленный от чего-либо)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None/>
            </a:pPr>
            <a:endParaRPr lang="ru-RU" sz="2800" dirty="0" smtClean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None/>
            </a:pPr>
            <a:endParaRPr lang="ru-RU" sz="2800" dirty="0" smtClean="0">
              <a:latin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истема мероприятий, осуществляемых в целях предупреждения, ограничения распространения и ликвидации инфекционных болезней путем проведения профилактических прививок</a:t>
            </a:r>
          </a:p>
          <a:p>
            <a:pPr algn="ctr">
              <a:lnSpc>
                <a:spcPct val="90000"/>
              </a:lnSpc>
              <a:buNone/>
            </a:pPr>
            <a:endParaRPr lang="ru-RU" b="1" dirty="0" smtClean="0">
              <a:latin typeface="Times New Roman" pitchFamily="18" charset="0"/>
            </a:endParaRPr>
          </a:p>
          <a:p>
            <a:pPr algn="r">
              <a:lnSpc>
                <a:spcPct val="90000"/>
              </a:lnSpc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 algn="r">
              <a:lnSpc>
                <a:spcPct val="90000"/>
              </a:lnSpc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</a:rPr>
              <a:t>ФЗ№ 157 от 17.09.98г.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Иммунопрофилактика –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  <a:noFill/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специфическая профилактика инфекционных заболеваний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	Различают: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</a:endParaRPr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>
              <a:buNone/>
            </a:pPr>
            <a:endParaRPr lang="ru-RU" b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3000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</a:rPr>
              <a:t>Вакцинация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</a:rPr>
              <a:t>(от лат.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</a:rPr>
              <a:t>Vacca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</a:rPr>
              <a:t> – корова) – метод создания активного иммунитета против инфекционных болезней путем введения в организм человека (или животного) специальных препаратов – вакцин.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2708920"/>
          <a:ext cx="8064897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73917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активная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пассивная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пассивно-активная</a:t>
                      </a:r>
                      <a:endParaRPr lang="ru-RU" sz="2400" dirty="0"/>
                    </a:p>
                  </a:txBody>
                  <a:tcPr anchor="ctr"/>
                </a:tc>
              </a:tr>
              <a:tr h="7729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вакцины анатоксины</a:t>
                      </a:r>
                    </a:p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сыворотки иммуноглобулины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сыворотка + анатоксин</a:t>
                      </a:r>
                    </a:p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Хронические соматические болезни, для которых доказана ассоциация с микроорганизмами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6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8864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</a:rPr>
                        <a:t>Патология 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</a:rPr>
                        <a:t>Болезнь 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</a:rPr>
                        <a:t>Микроорганизм 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Сердечно-сосудистая</a:t>
                      </a:r>
                      <a:endParaRPr lang="ru-RU" sz="18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</a:rPr>
                        <a:t>Инфаркт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</a:rPr>
                        <a:t>Вирус гриппа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Инсульт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</a:rPr>
                        <a:t>Вирус гриппа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Миокардит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Вирус </a:t>
                      </a:r>
                      <a:r>
                        <a:rPr lang="ru-RU" sz="18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Коксаки</a:t>
                      </a:r>
                      <a:r>
                        <a:rPr lang="ru-RU" sz="1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 В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Вирус гепатита С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Атеросклероз 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Chlamydia </a:t>
                      </a:r>
                      <a:r>
                        <a:rPr lang="en-US" sz="18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pneumoniae</a:t>
                      </a:r>
                      <a:endParaRPr lang="en-US" sz="18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</a:rPr>
                        <a:t>Желудочно-кишечная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</a:rPr>
                        <a:t>Гастриты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latin typeface="Arial"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</a:rPr>
                        <a:t>Язва желудка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latin typeface="Arial"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</a:rPr>
                        <a:t>Язва двенадцати-перстной кишки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Helicobacter pylori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</a:rPr>
                        <a:t>Обмена 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</a:rPr>
                        <a:t>Диабет </a:t>
                      </a:r>
                      <a:r>
                        <a:rPr lang="en-US" sz="1800" b="1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</a:rPr>
                        <a:t>I </a:t>
                      </a:r>
                      <a:r>
                        <a:rPr lang="ru-RU" sz="1800" b="1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</a:rPr>
                        <a:t>типа (инсулинзависимый)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Вирус краснухи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Вирус паротита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Вирус </a:t>
                      </a:r>
                      <a:r>
                        <a:rPr lang="ru-RU" sz="18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Коксаки</a:t>
                      </a:r>
                      <a:r>
                        <a:rPr lang="ru-RU" sz="1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 В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Репродукции 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Орхит 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Вирус паротита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Новообразования, ассоциируемые с инфекцией микроорганизмами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49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10273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</a:rPr>
                        <a:t>Локализация новообразований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</a:rPr>
                        <a:t>Ассоциируемый </a:t>
                      </a:r>
                      <a:r>
                        <a:rPr lang="ru-RU" sz="2400" b="1" i="0" u="none" strike="noStrike" kern="1200" baseline="0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патоген</a:t>
                      </a:r>
                      <a:endParaRPr lang="ru-RU" sz="2400" b="1" i="0" u="none" strike="noStrike" kern="1200" baseline="0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</a:rPr>
                        <a:t>Доля (%)*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anchor="ctr"/>
                </a:tc>
              </a:tr>
              <a:tr h="505707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Желудок: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</a:rPr>
                        <a:t>Helicobakter pylori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</a:rPr>
                        <a:t>55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/>
                </a:tc>
              </a:tr>
              <a:tr h="910273"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Аденокарцинома</a:t>
                      </a:r>
                      <a:r>
                        <a:rPr lang="ru-RU" sz="2400" b="0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400" b="0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Лимфома</a:t>
                      </a:r>
                      <a:r>
                        <a:rPr lang="ru-RU" sz="2400" b="0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707">
                <a:tc rowSpan="2"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</a:rPr>
                        <a:t>Наружные половые органы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</a:rPr>
                        <a:t>Вирус папиломы человека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65**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/>
                </a:tc>
              </a:tr>
              <a:tr h="505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87***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/>
                </a:tc>
              </a:tr>
              <a:tr h="505707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</a:rPr>
                        <a:t>Печень: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Вирус гепатита В 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  <a:p>
                      <a:pPr marL="0" marR="0" indent="0" algn="ctr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Вирус гепатита С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73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/>
                </a:tc>
              </a:tr>
              <a:tr h="505707"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Гепатокарцинома</a:t>
                      </a:r>
                      <a:r>
                        <a:rPr lang="ru-RU" sz="2400" b="0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576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27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6237312"/>
            <a:ext cx="8712968" cy="4103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*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Опухолей, ассоциированных с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патогенами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** В развитых странах *** В развивающихся странах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Смертность среди пациентов групп риска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 пневмонии и гриппа во время эпидемий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(на 100 тыс.)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16833"/>
          <a:ext cx="8229600" cy="4323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9299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</a:pPr>
                      <a:r>
                        <a:rPr lang="ru-RU" sz="2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Респираторная + </a:t>
                      </a:r>
                      <a:r>
                        <a:rPr lang="ru-RU" sz="28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сердечно-сосудистая</a:t>
                      </a:r>
                      <a:r>
                        <a:rPr lang="ru-RU" sz="2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 патология</a:t>
                      </a:r>
                      <a:endParaRPr lang="ru-RU" sz="2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</a:pPr>
                      <a:r>
                        <a:rPr lang="ru-RU" sz="24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870</a:t>
                      </a:r>
                      <a:endParaRPr lang="ru-RU" sz="24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19299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</a:pPr>
                      <a:r>
                        <a:rPr lang="ru-RU" sz="2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Диабет + </a:t>
                      </a:r>
                      <a:r>
                        <a:rPr lang="ru-RU" sz="28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сердечно-сосудистые</a:t>
                      </a:r>
                      <a:r>
                        <a:rPr lang="ru-RU" sz="2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 заболевания </a:t>
                      </a:r>
                      <a:endParaRPr lang="ru-RU" sz="2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</a:pPr>
                      <a:r>
                        <a:rPr lang="ru-RU" sz="24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481</a:t>
                      </a:r>
                      <a:endParaRPr lang="ru-RU" sz="24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4807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</a:pPr>
                      <a:r>
                        <a:rPr lang="ru-RU" sz="2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Заболевания легких</a:t>
                      </a:r>
                      <a:endParaRPr lang="ru-RU" sz="2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</a:pPr>
                      <a:r>
                        <a:rPr lang="ru-RU" sz="24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240</a:t>
                      </a:r>
                      <a:endParaRPr lang="ru-RU" sz="24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19299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</a:pPr>
                      <a:r>
                        <a:rPr lang="ru-RU" sz="28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Сердечно-сосудистая</a:t>
                      </a:r>
                      <a:r>
                        <a:rPr lang="ru-RU" sz="2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 патология</a:t>
                      </a:r>
                      <a:endParaRPr lang="ru-RU" sz="2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</a:pPr>
                      <a:r>
                        <a:rPr lang="ru-RU" sz="24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104</a:t>
                      </a:r>
                      <a:endParaRPr lang="ru-RU" sz="24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43719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</a:pPr>
                      <a:r>
                        <a:rPr lang="ru-RU" sz="28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Здоровые взрослые</a:t>
                      </a:r>
                      <a:endParaRPr lang="ru-RU" sz="28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</a:pPr>
                      <a:r>
                        <a:rPr lang="ru-RU" sz="24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</a:rPr>
                        <a:t>2</a:t>
                      </a:r>
                      <a:endParaRPr lang="ru-RU" sz="24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верх 4"/>
          <p:cNvSpPr/>
          <p:nvPr/>
        </p:nvSpPr>
        <p:spPr>
          <a:xfrm>
            <a:off x="5436096" y="1700808"/>
            <a:ext cx="2448272" cy="4608512"/>
          </a:xfrm>
          <a:prstGeom prst="upArrow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Вакцинация рекомендована взрослым для защиты их от тяжелых и нередко летальных инфекционных болезней.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268760"/>
            <a:ext cx="2952328" cy="11521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Рекомендации по вакцинации взрослых разрабатываются с учетом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нескольких факторов: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3933056"/>
            <a:ext cx="2736304" cy="13464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Для планирования иммунизации взрослых также необходимо учитывать: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4008" y="1268760"/>
            <a:ext cx="4032448" cy="129614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FF0000"/>
                </a:solidFill>
              </a:rPr>
              <a:t>возраст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профессиональная деятельность состояние здоровья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 прививочный анамнез  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эпидемическую ситуацию в стран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63888" y="2852936"/>
            <a:ext cx="5328592" cy="37444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FF0000"/>
                </a:solidFill>
              </a:rPr>
              <a:t> уже полученную человеком  в детстве или ранее вакцинацию;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FF0000"/>
                </a:solidFill>
              </a:rPr>
              <a:t>некоторые взрослые могли быть не полностью привиты в детстве или подростковом возрасте и им</a:t>
            </a:r>
            <a:br>
              <a:rPr lang="ru-RU" sz="1400" dirty="0" smtClean="0">
                <a:solidFill>
                  <a:srgbClr val="FF0000"/>
                </a:solidFill>
              </a:rPr>
            </a:br>
            <a:r>
              <a:rPr lang="ru-RU" sz="1400" dirty="0" smtClean="0">
                <a:solidFill>
                  <a:srgbClr val="FF0000"/>
                </a:solidFill>
              </a:rPr>
              <a:t>требуется завершение начатого курса вакцинации (например, против кори);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FF0000"/>
                </a:solidFill>
              </a:rPr>
              <a:t>полное отсутствие прививок в детстве;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FF0000"/>
                </a:solidFill>
              </a:rPr>
              <a:t>вакцинация против некоторых инфекций не проводилась, когда  человек был ребенком</a:t>
            </a:r>
            <a:br>
              <a:rPr lang="ru-RU" sz="1400" dirty="0" smtClean="0">
                <a:solidFill>
                  <a:srgbClr val="FF0000"/>
                </a:solidFill>
              </a:rPr>
            </a:br>
            <a:r>
              <a:rPr lang="ru-RU" sz="1400" dirty="0" smtClean="0">
                <a:solidFill>
                  <a:srgbClr val="FF0000"/>
                </a:solidFill>
              </a:rPr>
              <a:t>(например, против ветряной оспы, пневмококковой инфекции);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err="1" smtClean="0">
                <a:solidFill>
                  <a:srgbClr val="FF0000"/>
                </a:solidFill>
              </a:rPr>
              <a:t>поствакцинальный</a:t>
            </a:r>
            <a:r>
              <a:rPr lang="ru-RU" sz="1400" dirty="0" smtClean="0">
                <a:solidFill>
                  <a:srgbClr val="FF0000"/>
                </a:solidFill>
              </a:rPr>
              <a:t> иммунитет со временем может снижаться;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FF0000"/>
                </a:solidFill>
              </a:rPr>
              <a:t>человек с возрастом или в связи с выполняемой работой может становиться более подверженным к</a:t>
            </a:r>
            <a:br>
              <a:rPr lang="ru-RU" sz="1400" dirty="0" smtClean="0">
                <a:solidFill>
                  <a:srgbClr val="FF0000"/>
                </a:solidFill>
              </a:rPr>
            </a:br>
            <a:r>
              <a:rPr lang="ru-RU" sz="1400" dirty="0" smtClean="0">
                <a:solidFill>
                  <a:srgbClr val="FF0000"/>
                </a:solidFill>
              </a:rPr>
              <a:t>развитию тяжелой инфекции (например, при гриппе или пневмококковой инфекции).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275856" y="1628800"/>
            <a:ext cx="1368152" cy="484632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131840" y="4365104"/>
            <a:ext cx="504056" cy="484632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94421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Garamond" pitchFamily="18" charset="0"/>
              </a:rPr>
              <a:t/>
            </a:r>
            <a:br>
              <a:rPr lang="ru-RU" b="1" dirty="0" smtClean="0">
                <a:latin typeface="Garamond" pitchFamily="18" charset="0"/>
              </a:rPr>
            </a:br>
            <a:r>
              <a:rPr lang="ru-RU" sz="4000" b="1" dirty="0" smtClean="0">
                <a:latin typeface="Garamond" pitchFamily="18" charset="0"/>
              </a:rPr>
              <a:t>Конечная цель </a:t>
            </a:r>
            <a:r>
              <a:rPr lang="ru-RU" sz="4000" b="1" dirty="0" err="1" smtClean="0">
                <a:latin typeface="Garamond" pitchFamily="18" charset="0"/>
              </a:rPr>
              <a:t>вакцинопрофилактики</a:t>
            </a:r>
            <a:r>
              <a:rPr lang="ru-RU" sz="4000" b="1" dirty="0" smtClean="0">
                <a:latin typeface="Garamond" pitchFamily="18" charset="0"/>
              </a:rPr>
              <a:t> – </a:t>
            </a:r>
            <a:r>
              <a:rPr lang="ru-RU" b="1" dirty="0" smtClean="0">
                <a:latin typeface="Garamond" pitchFamily="18" charset="0"/>
              </a:rPr>
              <a:t/>
            </a:r>
            <a:br>
              <a:rPr lang="ru-RU" b="1" dirty="0" smtClean="0">
                <a:latin typeface="Garamond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Garamond" pitchFamily="18" charset="0"/>
              </a:rPr>
              <a:t>полная ликвидация болезни</a:t>
            </a:r>
            <a:r>
              <a:rPr lang="ru-RU" sz="4800" b="1" dirty="0" smtClean="0">
                <a:solidFill>
                  <a:srgbClr val="00361B"/>
                </a:solidFill>
                <a:latin typeface="Garamond" pitchFamily="18" charset="0"/>
              </a:rPr>
              <a:t/>
            </a:r>
            <a:br>
              <a:rPr lang="ru-RU" sz="4800" b="1" dirty="0" smtClean="0">
                <a:solidFill>
                  <a:srgbClr val="00361B"/>
                </a:solidFill>
                <a:latin typeface="Garamond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708920"/>
            <a:ext cx="7272808" cy="266429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endParaRPr lang="ru-RU" sz="2800" b="1" dirty="0" smtClean="0">
              <a:latin typeface="Garamond" pitchFamily="18" charset="0"/>
            </a:endParaRP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Ближайшая цель </a:t>
            </a:r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вакцинопрофилактики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 – </a:t>
            </a:r>
            <a:r>
              <a:rPr lang="ru-RU" sz="4000" b="1" dirty="0" smtClean="0">
                <a:solidFill>
                  <a:srgbClr val="002060"/>
                </a:solidFill>
                <a:latin typeface="Garamond" pitchFamily="18" charset="0"/>
              </a:rPr>
              <a:t>предотвращение заболеваний у отдельных лиц или групп лиц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Национальный календарь профилактических прививок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ru-RU" sz="1750" dirty="0">
                <a:solidFill>
                  <a:srgbClr val="002060"/>
                </a:solidFill>
              </a:rPr>
              <a:t>у</a:t>
            </a:r>
            <a:r>
              <a:rPr lang="ru-RU" sz="1750" dirty="0" smtClean="0">
                <a:solidFill>
                  <a:srgbClr val="002060"/>
                </a:solidFill>
              </a:rPr>
              <a:t>твержден приказом МИНИСТЕРСТВА ЗДРАВООХРАНЕНИЯ РОССИЙСКОЙ ФЕДЕРАЦИИ ОТ 21 МАРТА 2014 ГОДА № 125н</a:t>
            </a:r>
          </a:p>
          <a:p>
            <a:r>
              <a:rPr lang="ru-RU" sz="1750" dirty="0">
                <a:solidFill>
                  <a:srgbClr val="002060"/>
                </a:solidFill>
              </a:rPr>
              <a:t>я</a:t>
            </a:r>
            <a:r>
              <a:rPr lang="ru-RU" sz="1750" dirty="0" smtClean="0">
                <a:solidFill>
                  <a:srgbClr val="002060"/>
                </a:solidFill>
              </a:rPr>
              <a:t>вляется нормативным правовым актом</a:t>
            </a:r>
            <a:r>
              <a:rPr lang="ru-RU" sz="1750" dirty="0">
                <a:solidFill>
                  <a:srgbClr val="002060"/>
                </a:solidFill>
              </a:rPr>
              <a:t>, устанавливающим сроки и порядок проведения гражданам профилактических </a:t>
            </a:r>
            <a:r>
              <a:rPr lang="ru-RU" sz="1750" dirty="0" smtClean="0">
                <a:solidFill>
                  <a:srgbClr val="002060"/>
                </a:solidFill>
              </a:rPr>
              <a:t>прививок</a:t>
            </a:r>
          </a:p>
          <a:p>
            <a:r>
              <a:rPr lang="ru-RU" sz="1750" dirty="0" smtClean="0">
                <a:solidFill>
                  <a:srgbClr val="002060"/>
                </a:solidFill>
              </a:rPr>
              <a:t>иммунизация </a:t>
            </a:r>
            <a:r>
              <a:rPr lang="ru-RU" sz="1750" dirty="0">
                <a:solidFill>
                  <a:srgbClr val="002060"/>
                </a:solidFill>
              </a:rPr>
              <a:t>в рамках национального календаря профилактических прививок </a:t>
            </a:r>
            <a:r>
              <a:rPr lang="ru-RU" sz="1750" dirty="0" smtClean="0">
                <a:solidFill>
                  <a:srgbClr val="002060"/>
                </a:solidFill>
              </a:rPr>
              <a:t>проводится медицинскими </a:t>
            </a:r>
            <a:r>
              <a:rPr lang="ru-RU" sz="1750" dirty="0">
                <a:solidFill>
                  <a:srgbClr val="002060"/>
                </a:solidFill>
              </a:rPr>
              <a:t>иммунобиологическими препаратами, зарегистрированными в соответствии </a:t>
            </a:r>
            <a:r>
              <a:rPr lang="ru-RU" sz="1750" dirty="0" smtClean="0">
                <a:solidFill>
                  <a:srgbClr val="002060"/>
                </a:solidFill>
              </a:rPr>
              <a:t>с законодательством </a:t>
            </a:r>
            <a:r>
              <a:rPr lang="ru-RU" sz="1750" dirty="0">
                <a:solidFill>
                  <a:srgbClr val="002060"/>
                </a:solidFill>
              </a:rPr>
              <a:t>Российской Федерации, согласно инструкциям по </a:t>
            </a:r>
            <a:r>
              <a:rPr lang="ru-RU" sz="1750" dirty="0" smtClean="0">
                <a:solidFill>
                  <a:srgbClr val="002060"/>
                </a:solidFill>
              </a:rPr>
              <a:t>применению</a:t>
            </a:r>
          </a:p>
          <a:p>
            <a:r>
              <a:rPr lang="ru-RU" sz="1750" dirty="0" smtClean="0">
                <a:solidFill>
                  <a:srgbClr val="002060"/>
                </a:solidFill>
              </a:rPr>
              <a:t>при </a:t>
            </a:r>
            <a:r>
              <a:rPr lang="ru-RU" sz="1750" dirty="0">
                <a:solidFill>
                  <a:srgbClr val="002060"/>
                </a:solidFill>
              </a:rPr>
              <a:t>нарушении сроков иммунизации, ее проводят по предусмотренным </a:t>
            </a:r>
            <a:r>
              <a:rPr lang="ru-RU" sz="1750" dirty="0" smtClean="0">
                <a:solidFill>
                  <a:srgbClr val="002060"/>
                </a:solidFill>
              </a:rPr>
              <a:t>национальным календарем </a:t>
            </a:r>
            <a:r>
              <a:rPr lang="ru-RU" sz="1750" dirty="0">
                <a:solidFill>
                  <a:srgbClr val="002060"/>
                </a:solidFill>
              </a:rPr>
              <a:t>профилактических прививок схемам, и в соответствии с инструкциями по </a:t>
            </a:r>
            <a:r>
              <a:rPr lang="ru-RU" sz="1750" dirty="0" smtClean="0">
                <a:solidFill>
                  <a:srgbClr val="002060"/>
                </a:solidFill>
              </a:rPr>
              <a:t>применению препаратов</a:t>
            </a:r>
          </a:p>
          <a:p>
            <a:r>
              <a:rPr lang="ru-RU" sz="1750" dirty="0" smtClean="0">
                <a:solidFill>
                  <a:srgbClr val="002060"/>
                </a:solidFill>
              </a:rPr>
              <a:t>допускается введение живых </a:t>
            </a:r>
            <a:r>
              <a:rPr lang="ru-RU" sz="1750" dirty="0">
                <a:solidFill>
                  <a:srgbClr val="002060"/>
                </a:solidFill>
              </a:rPr>
              <a:t>вакцин (кроме вакцин для профилактики туберкулеза</a:t>
            </a:r>
            <a:r>
              <a:rPr lang="ru-RU" sz="1750" dirty="0" smtClean="0">
                <a:solidFill>
                  <a:srgbClr val="002060"/>
                </a:solidFill>
              </a:rPr>
              <a:t>), применяемых </a:t>
            </a:r>
            <a:r>
              <a:rPr lang="ru-RU" sz="1750" dirty="0">
                <a:solidFill>
                  <a:srgbClr val="002060"/>
                </a:solidFill>
              </a:rPr>
              <a:t>в рамках национального календаря профилактических прививок, в один </a:t>
            </a:r>
            <a:r>
              <a:rPr lang="ru-RU" sz="1750" dirty="0" smtClean="0">
                <a:solidFill>
                  <a:srgbClr val="002060"/>
                </a:solidFill>
              </a:rPr>
              <a:t>день разными </a:t>
            </a:r>
            <a:r>
              <a:rPr lang="ru-RU" sz="1750" dirty="0">
                <a:solidFill>
                  <a:srgbClr val="002060"/>
                </a:solidFill>
              </a:rPr>
              <a:t>шприцами в разные участки </a:t>
            </a:r>
            <a:r>
              <a:rPr lang="ru-RU" sz="1750" dirty="0" smtClean="0">
                <a:solidFill>
                  <a:srgbClr val="002060"/>
                </a:solidFill>
              </a:rPr>
              <a:t>тела</a:t>
            </a:r>
          </a:p>
          <a:p>
            <a:r>
              <a:rPr lang="ru-RU" sz="1750" dirty="0" smtClean="0">
                <a:solidFill>
                  <a:srgbClr val="002060"/>
                </a:solidFill>
              </a:rPr>
              <a:t>допускается </a:t>
            </a:r>
            <a:r>
              <a:rPr lang="ru-RU" sz="1750" dirty="0">
                <a:solidFill>
                  <a:srgbClr val="002060"/>
                </a:solidFill>
              </a:rPr>
              <a:t>введение инактивированных вакцин, применяемых в рамках календаря</a:t>
            </a:r>
            <a:br>
              <a:rPr lang="ru-RU" sz="1750" dirty="0">
                <a:solidFill>
                  <a:srgbClr val="002060"/>
                </a:solidFill>
              </a:rPr>
            </a:br>
            <a:r>
              <a:rPr lang="ru-RU" sz="1750" dirty="0">
                <a:solidFill>
                  <a:srgbClr val="002060"/>
                </a:solidFill>
              </a:rPr>
              <a:t>профилактических прививок по эпидемическим показаниям и национального календаря</a:t>
            </a:r>
            <a:br>
              <a:rPr lang="ru-RU" sz="1750" dirty="0">
                <a:solidFill>
                  <a:srgbClr val="002060"/>
                </a:solidFill>
              </a:rPr>
            </a:br>
            <a:r>
              <a:rPr lang="ru-RU" sz="1750" dirty="0">
                <a:solidFill>
                  <a:srgbClr val="002060"/>
                </a:solidFill>
              </a:rPr>
              <a:t>профилактических прививок в один день разными шприцами в разные участки </a:t>
            </a:r>
            <a:r>
              <a:rPr lang="ru-RU" sz="1750" dirty="0" smtClean="0">
                <a:solidFill>
                  <a:srgbClr val="002060"/>
                </a:solidFill>
              </a:rPr>
              <a:t>тела</a:t>
            </a:r>
            <a:r>
              <a:rPr lang="ru-RU" sz="1750" dirty="0">
                <a:solidFill>
                  <a:srgbClr val="002060"/>
                </a:solidFill>
              </a:rPr>
              <a:t/>
            </a:r>
            <a:br>
              <a:rPr lang="ru-RU" sz="1750" dirty="0">
                <a:solidFill>
                  <a:srgbClr val="002060"/>
                </a:solidFill>
              </a:rPr>
            </a:br>
            <a:endParaRPr lang="ru-RU" sz="175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ПОСТАНОВЛЕНИЕ ПРАВИТЕЛЬСТВА РФ ОТ 15.07.1999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Об утверждении перечня работ, выполнение которых связано с высоким риском заболевания инфекционными болезнями и требует обязательного проведения профилактических прививок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31236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. 9. Работы с больными инфекционными заболеваниями.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п. 10. Работы с живыми культурами возбудителей инфекционных заболеваний</a:t>
            </a:r>
          </a:p>
          <a:p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. 11. Работы с кровью и биологическими жидкостями человека.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7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Прививки, обязательные для взрослых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23574"/>
              </p:ext>
            </p:extLst>
          </p:nvPr>
        </p:nvGraphicFramePr>
        <p:xfrm>
          <a:off x="457200" y="938910"/>
          <a:ext cx="8233256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1368152"/>
                <a:gridCol w="2736304"/>
                <a:gridCol w="2534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Инфекция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ИЛП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Лица</a:t>
                      </a:r>
                      <a:r>
                        <a:rPr lang="ru-RU" baseline="0" dirty="0" smtClean="0"/>
                        <a:t> от 18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Медицинские</a:t>
                      </a:r>
                      <a:r>
                        <a:rPr lang="ru-RU" baseline="0" dirty="0" smtClean="0"/>
                        <a:t> работники</a:t>
                      </a:r>
                      <a:endParaRPr lang="ru-RU" dirty="0"/>
                    </a:p>
                  </a:txBody>
                  <a:tcPr/>
                </a:tc>
              </a:tr>
              <a:tr h="104470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дифтерия, столбняк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АДС-М</a:t>
                      </a:r>
                    </a:p>
                    <a:p>
                      <a:pPr algn="ctr"/>
                      <a:r>
                        <a:rPr lang="ru-RU" dirty="0" smtClean="0"/>
                        <a:t>БУБО-М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Без ограничения возраста</a:t>
                      </a:r>
                    </a:p>
                    <a:p>
                      <a:pPr algn="ctr"/>
                      <a:r>
                        <a:rPr lang="ru-RU" b="1" dirty="0" smtClean="0"/>
                        <a:t>Вакцинация</a:t>
                      </a:r>
                      <a:r>
                        <a:rPr lang="ru-RU" baseline="0" dirty="0" smtClean="0"/>
                        <a:t> – не привитые, не имеющие сведений: схема 0 – 1 – 6 </a:t>
                      </a:r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Ревакцинация</a:t>
                      </a:r>
                      <a:r>
                        <a:rPr lang="ru-RU" dirty="0" smtClean="0"/>
                        <a:t> – каждые 10 лет однократно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корь</a:t>
                      </a:r>
                      <a:endParaRPr lang="ru-RU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Живая коревая вакцина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До 35 лет </a:t>
                      </a:r>
                    </a:p>
                    <a:p>
                      <a:pPr algn="ctr"/>
                      <a:r>
                        <a:rPr lang="ru-RU" b="1" dirty="0" smtClean="0"/>
                        <a:t>включительно должны иметь две аппликации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До 55 лет включительно должны иметь две аппликации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вакцинация и ревакцинация</a:t>
                      </a:r>
                      <a:r>
                        <a:rPr lang="ru-RU" baseline="0" dirty="0" smtClean="0"/>
                        <a:t> – не привитые, не имеющие сведений  </a:t>
                      </a:r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только ревакцинация – </a:t>
                      </a:r>
                      <a:r>
                        <a:rPr lang="ru-RU" b="0" dirty="0" smtClean="0"/>
                        <a:t>при наличии сведений об одной аппликации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краснуха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Вакцина против краснухи живая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До 25 лет включительно должны иметь две аппликации:</a:t>
                      </a:r>
                    </a:p>
                    <a:p>
                      <a:pPr algn="ctr"/>
                      <a:r>
                        <a:rPr lang="ru-RU" b="1" dirty="0" smtClean="0"/>
                        <a:t>вакцинация и ревакцинация</a:t>
                      </a:r>
                      <a:r>
                        <a:rPr lang="ru-RU" baseline="0" dirty="0" smtClean="0"/>
                        <a:t> – не привитые, не имеющие сведений  </a:t>
                      </a:r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только ревакцинация – </a:t>
                      </a:r>
                      <a:r>
                        <a:rPr lang="ru-RU" b="0" dirty="0" smtClean="0"/>
                        <a:t>при наличии сведений об одной аппликации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49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ÐÐ½ÑÐµÐºÑÐ¸Ñ â ÑÑÐ¾ÐºÐ¾Ð²Ð¾Ðµ ÑÐ¾ÑÐ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57500" cy="357301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43808" y="0"/>
            <a:ext cx="6120680" cy="321297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</a:t>
            </a:r>
            <a:r>
              <a:rPr lang="ru-R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Вакцинопрофилактика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 чистая вода – единственные меры , реально влияющие на общественное здоровье»</a:t>
            </a:r>
          </a:p>
          <a:p>
            <a:pPr algn="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ВОЗ, 2005 год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 rot="10800000" flipV="1">
            <a:off x="4860032" y="3717032"/>
            <a:ext cx="3312368" cy="2376264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6 000 000 СОХРАНЕННЫХ ЖИЗНЕЙ КАЖДЫЙ ГОД</a:t>
            </a:r>
            <a:endParaRPr lang="ru-RU" sz="24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Капля 15"/>
          <p:cNvSpPr/>
          <p:nvPr/>
        </p:nvSpPr>
        <p:spPr>
          <a:xfrm rot="2691323">
            <a:off x="2221043" y="3698952"/>
            <a:ext cx="2407727" cy="2494813"/>
          </a:xfrm>
          <a:prstGeom prst="teardrop">
            <a:avLst>
              <a:gd name="adj" fmla="val 10401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403648" y="3717032"/>
            <a:ext cx="3312368" cy="24482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ВАКЦИНАЦИЯ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самое эффективное вмешательство из изобретенных в мире</a:t>
            </a:r>
            <a:endParaRPr lang="ru-RU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0609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Прививки, </a:t>
            </a:r>
            <a:r>
              <a:rPr lang="ru-RU" sz="3200" b="1" dirty="0" smtClean="0">
                <a:solidFill>
                  <a:srgbClr val="002060"/>
                </a:solidFill>
              </a:rPr>
              <a:t>обязательные </a:t>
            </a:r>
            <a:r>
              <a:rPr lang="ru-RU" sz="3200" b="1" dirty="0">
                <a:solidFill>
                  <a:srgbClr val="002060"/>
                </a:solidFill>
              </a:rPr>
              <a:t>для взрослых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937502"/>
              </p:ext>
            </p:extLst>
          </p:nvPr>
        </p:nvGraphicFramePr>
        <p:xfrm>
          <a:off x="251521" y="822722"/>
          <a:ext cx="8784975" cy="6201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9"/>
                <a:gridCol w="1512168"/>
                <a:gridCol w="1872208"/>
                <a:gridCol w="3960440"/>
              </a:tblGrid>
              <a:tr h="3931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Инфекция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ИЛП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Лица</a:t>
                      </a:r>
                      <a:r>
                        <a:rPr lang="ru-RU" baseline="0" dirty="0" smtClean="0"/>
                        <a:t> от 18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Медицинские</a:t>
                      </a:r>
                      <a:r>
                        <a:rPr lang="ru-RU" baseline="0" dirty="0" smtClean="0"/>
                        <a:t> работники</a:t>
                      </a:r>
                      <a:endParaRPr lang="ru-RU" dirty="0"/>
                    </a:p>
                  </a:txBody>
                  <a:tcPr/>
                </a:tc>
              </a:tr>
              <a:tr h="126020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вирусный гепатит 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Моно-вакцина гепатита В,</a:t>
                      </a:r>
                      <a:r>
                        <a:rPr lang="ru-RU" baseline="0" dirty="0" smtClean="0"/>
                        <a:t> БУБО-М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До 55 лет включительно должны иметь три аппликации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схема</a:t>
                      </a:r>
                      <a:r>
                        <a:rPr lang="ru-RU" b="0" baseline="0" dirty="0" smtClean="0"/>
                        <a:t> 0 – 1 – 6 </a:t>
                      </a:r>
                      <a:endParaRPr lang="ru-RU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020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грипп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Вакцина против гриппа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Ежегодная</a:t>
                      </a:r>
                      <a:r>
                        <a:rPr lang="ru-RU" sz="1600" baseline="0" dirty="0" smtClean="0"/>
                        <a:t> вакцинация лиц, относящихся к группам риска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Ежегодная обязательная вакцинация всех работников медицинских организаций</a:t>
                      </a:r>
                      <a:endParaRPr lang="ru-RU" b="1" dirty="0"/>
                    </a:p>
                  </a:txBody>
                  <a:tcPr/>
                </a:tc>
              </a:tr>
              <a:tr h="155101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вирусный гепатит 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Вакцина гепатита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Вакцинация</a:t>
                      </a:r>
                      <a:r>
                        <a:rPr lang="ru-RU" sz="1600" baseline="0" dirty="0" smtClean="0"/>
                        <a:t> проводится по эпидемическим показаниям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Медицинские работники без ограничения возраста – необходимо иметь </a:t>
                      </a:r>
                      <a:r>
                        <a:rPr lang="ru-RU" b="1" smtClean="0"/>
                        <a:t>две аппликации </a:t>
                      </a:r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по схеме: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0 – 6 </a:t>
                      </a:r>
                      <a:endParaRPr lang="ru-RU" b="1" dirty="0"/>
                    </a:p>
                  </a:txBody>
                  <a:tcPr/>
                </a:tc>
              </a:tr>
              <a:tr h="14540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дизентерия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Шигелвак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Вакцинация</a:t>
                      </a:r>
                      <a:r>
                        <a:rPr lang="ru-RU" sz="1600" baseline="0" dirty="0" smtClean="0"/>
                        <a:t> проводится по эпидемическим показаниям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Ежегодная обязательная вакцинация работников медицинских организаций инфекционного профиля и лиц, занятых в сфере</a:t>
                      </a:r>
                      <a:r>
                        <a:rPr lang="ru-RU" sz="1800" b="1" baseline="0" dirty="0" smtClean="0"/>
                        <a:t> общественного питания (пищеблоки и буфеты больниц)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11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Можно ли отказаться от профилактических прививок?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Федеральный закон № 157-ФЗ от 17.09.1998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Об иммунопрофилактике инфекционных болезней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ст. 5 Права и обязанности граждан при осуществлении иммунопрофилактики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п. 1 абзац 7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граждане имеют право на отказ от профилактических прививок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92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64807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Что влечет за собой отказ от профилактических прививок?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Федеральный закон № 157-ФЗ от 17.09.1998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</a:rPr>
              <a:t>ст. 5 Права и обязанности граждан при осуществлении иммунопрофилактики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п. </a:t>
            </a:r>
            <a:r>
              <a:rPr lang="ru-RU" sz="2400" b="1" dirty="0" smtClean="0">
                <a:solidFill>
                  <a:srgbClr val="C00000"/>
                </a:solidFill>
              </a:rPr>
              <a:t>2 Отсутствие профилактических прививок влечет: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	запрет для граждан на выезд в страны, пребывание в которых в соответствии с международными медико-санитарными правилами либо международными договорами Российской Федерации требует конкретных профилактических прививок;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	временный отказ в приеме граждан в образовательные организации и оздоровительные учреждения в случае возникновения массовых инфекционных заболеваний или при угрозе возникновения эпидемий;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540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Что влечет за собой отказ от профилактических прививок?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Федеральный закон № 157-ФЗ от 17.09.1998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</a:rPr>
              <a:t>ст. 5 Права и обязанности граждан при осуществлении иммунопрофилактики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п. 2 Отсутствие профилактических прививок влечет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	отказ в приеме граждан на работы или отстранение граждан от работ, выполнение которых связано с высоким риском заболевания инфекционными болезнями</a:t>
            </a:r>
          </a:p>
          <a:p>
            <a:pPr marL="0" indent="0" algn="just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	перечень работ, выполнение которых связано с высоким риском заболевания инфекционными болезнями и требует обязательного проведения профилактических прививок устанавливается уполномоченным Правительством Российской Федерации федеральным органом исполнительной власти.</a:t>
            </a:r>
            <a:endParaRPr lang="ru-RU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7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ipbap.ru/wp-content/uploads/2017/10/861281299-640x4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71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36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0036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Инфекции – Россия – начало 21-го века</a:t>
            </a:r>
            <a:r>
              <a:rPr lang="ru-RU" b="1" dirty="0" smtClean="0">
                <a:solidFill>
                  <a:srgbClr val="0036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b="1" dirty="0" smtClean="0">
                <a:solidFill>
                  <a:srgbClr val="0036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10000"/>
          </a:bodyPr>
          <a:lstStyle/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Истинная заболеваемость инфекционной природы  не падает</a:t>
            </a:r>
          </a:p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В этиологической структуре преобладают вирусы</a:t>
            </a:r>
          </a:p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«</a:t>
            </a:r>
            <a:r>
              <a:rPr lang="ru-RU" sz="31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Повзросление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» детских инфекций</a:t>
            </a:r>
          </a:p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Увеличение числа внутрибольничных инфекций</a:t>
            </a:r>
          </a:p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Увеличение удельного веса заболеваний, вызванных условно-патогенной флорой</a:t>
            </a:r>
          </a:p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Распространение инфекций, о которых стали практически забывать (</a:t>
            </a:r>
            <a:r>
              <a:rPr lang="en-US" sz="31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rex</a:t>
            </a: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emering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-инфекции)</a:t>
            </a:r>
          </a:p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Появление новых возбудителей (</a:t>
            </a:r>
            <a:r>
              <a:rPr lang="en-US" sz="31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emering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-инфекции)</a:t>
            </a:r>
          </a:p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Развитие </a:t>
            </a:r>
            <a:r>
              <a:rPr lang="ru-RU" sz="31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резистентности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микроорганизмов к традиционно применяемым антибактериальным средствам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может вакцинация?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>
              <a:buNone/>
              <a:defRPr/>
            </a:pPr>
            <a:r>
              <a:rPr lang="ru-RU" sz="4800" b="1" dirty="0" smtClean="0">
                <a:solidFill>
                  <a:srgbClr val="0036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0036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4800" b="1" dirty="0" smtClean="0">
              <a:solidFill>
                <a:srgbClr val="00361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В 1977г. на Земном шаре ликвидирована натуральная оспа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 2003г. Европа и Северная Америка – зоны свободные от полиомиелита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В СССР с 1958 по 1972 год снизилась заболеваемость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Полиомиелитом            в 125 раз 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Корью                             в 5,6 раз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Коклюшем                     в 23,1 раз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Заболеваемость 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столбняком, малярией, туляремией была сведена к спорадической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Заболеваемость дифтерией: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 1958г. по 1972г.   снизилась    в 369 раз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 1958г. по 1976г.   снизилась    в 987 раз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</a:rPr>
              <a:t>с 1990г. по 1994г.   повысилась   в 326 раз</a:t>
            </a:r>
          </a:p>
          <a:p>
            <a:endParaRPr lang="ru-RU" sz="9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2018 год – </a:t>
            </a:r>
            <a:r>
              <a:rPr lang="ru-RU" dirty="0">
                <a:solidFill>
                  <a:srgbClr val="C00000"/>
                </a:solidFill>
              </a:rPr>
              <a:t>резкий подъем заболеваемости корью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город Самара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2017 год – 0 случаев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2018 – </a:t>
            </a:r>
            <a:r>
              <a:rPr lang="ru-RU" dirty="0" smtClean="0">
                <a:solidFill>
                  <a:srgbClr val="C00000"/>
                </a:solidFill>
              </a:rPr>
              <a:t>17 случаев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п</a:t>
            </a:r>
            <a:r>
              <a:rPr lang="ru-RU" b="1" dirty="0" smtClean="0">
                <a:solidFill>
                  <a:srgbClr val="C00000"/>
                </a:solidFill>
              </a:rPr>
              <a:t>оказатель заболеваемости выше среднемноголетних значений в 5,6 раза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5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           корь                     дифтерия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simptomy-lechenie.net/wp-content/uploads/2016/05/%D0%9A%D0%BE%D1%80%D1%8C-%D1%83-%D0%B2%D0%B7%D1%80%D0%BE%D1%81%D0%BB%D1%8B%D1%85-%D1%81%D0%B8%D0%BC%D0%BF%D1%82%D0%BE%D0%BC%D1%8B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86250"/>
            <a:ext cx="36957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ttuale.ru/wp-content/uploads/2018/11/3903884-1300-800x5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600200"/>
            <a:ext cx="3695701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Ð¾ÑÐµÐº ÑÐµÐ¸ Ð¿ÑÐ¸ ÑÐ¾ÐºÑÐ¸ÑÐµÑÐºÐ¾Ð¹ ÑÐ¾ÑÐ¼Ðµ Ð´Ð¸ÑÑÐµÑÐ¸Ð¸ Ð·ÐµÐ²Ð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366" y="3964282"/>
            <a:ext cx="3467100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Ð´Ð¸ÑÑÐµÑÐ¸Ñ Ð·ÐµÐ²Ð°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366" y="1448863"/>
            <a:ext cx="3467100" cy="248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36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0036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препятствует успешной борьбе с инфекционными болезнями?</a:t>
            </a:r>
            <a:r>
              <a:rPr lang="ru-RU" b="1" dirty="0" smtClean="0">
                <a:solidFill>
                  <a:srgbClr val="0036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b="1" dirty="0" smtClean="0">
                <a:solidFill>
                  <a:srgbClr val="0036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ctr">
              <a:buClr>
                <a:schemeClr val="tx2"/>
              </a:buClr>
              <a:buFont typeface="Wingdings" pitchFamily="2" charset="2"/>
              <a:buChar char="q"/>
            </a:pPr>
            <a:endParaRPr lang="ru-RU" dirty="0" smtClean="0">
              <a:latin typeface="Times New Roman" pitchFamily="18" charset="0"/>
            </a:endParaRPr>
          </a:p>
          <a:p>
            <a:pPr algn="ctr">
              <a:buClr>
                <a:schemeClr val="tx2"/>
              </a:buClr>
              <a:buFont typeface="Wingdings" pitchFamily="2" charset="2"/>
              <a:buChar char="q"/>
            </a:pPr>
            <a:r>
              <a:rPr lang="ru-RU" sz="3900" dirty="0" smtClean="0">
                <a:solidFill>
                  <a:srgbClr val="002060"/>
                </a:solidFill>
                <a:latin typeface="Times New Roman" pitchFamily="18" charset="0"/>
              </a:rPr>
              <a:t>Бедность</a:t>
            </a:r>
          </a:p>
          <a:p>
            <a:pPr algn="ctr">
              <a:buClr>
                <a:schemeClr val="tx2"/>
              </a:buClr>
              <a:buFont typeface="Wingdings" pitchFamily="2" charset="2"/>
              <a:buChar char="q"/>
            </a:pPr>
            <a:r>
              <a:rPr lang="ru-RU" sz="3900" dirty="0" smtClean="0">
                <a:solidFill>
                  <a:srgbClr val="002060"/>
                </a:solidFill>
                <a:latin typeface="Times New Roman" pitchFamily="18" charset="0"/>
              </a:rPr>
              <a:t>Скученность населения</a:t>
            </a:r>
          </a:p>
          <a:p>
            <a:pPr algn="ctr">
              <a:buClr>
                <a:schemeClr val="tx2"/>
              </a:buClr>
              <a:buFont typeface="Wingdings" pitchFamily="2" charset="2"/>
              <a:buChar char="q"/>
            </a:pPr>
            <a:r>
              <a:rPr lang="ru-RU" sz="3900" dirty="0" smtClean="0">
                <a:solidFill>
                  <a:srgbClr val="002060"/>
                </a:solidFill>
                <a:latin typeface="Times New Roman" pitchFamily="18" charset="0"/>
              </a:rPr>
              <a:t>Миграционные процессы</a:t>
            </a:r>
          </a:p>
          <a:p>
            <a:pPr algn="ctr">
              <a:buClr>
                <a:schemeClr val="tx2"/>
              </a:buClr>
              <a:buFont typeface="Wingdings" pitchFamily="2" charset="2"/>
              <a:buChar char="q"/>
            </a:pPr>
            <a:r>
              <a:rPr lang="ru-RU" sz="3900" dirty="0" smtClean="0">
                <a:solidFill>
                  <a:srgbClr val="002060"/>
                </a:solidFill>
                <a:latin typeface="Times New Roman" pitchFamily="18" charset="0"/>
              </a:rPr>
              <a:t>Социальные и экономические проблемы</a:t>
            </a:r>
          </a:p>
          <a:p>
            <a:pPr algn="ctr">
              <a:buClr>
                <a:schemeClr val="tx2"/>
              </a:buClr>
              <a:buFont typeface="Wingdings" pitchFamily="2" charset="2"/>
              <a:buChar char="q"/>
            </a:pPr>
            <a:r>
              <a:rPr lang="ru-RU" sz="3900" dirty="0" smtClean="0">
                <a:solidFill>
                  <a:srgbClr val="002060"/>
                </a:solidFill>
                <a:latin typeface="Times New Roman" pitchFamily="18" charset="0"/>
              </a:rPr>
              <a:t>Изменение климата</a:t>
            </a:r>
          </a:p>
          <a:p>
            <a:endParaRPr lang="ru-RU" dirty="0" smtClean="0"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Основные документы, регламентирующие организацию и проведение иммунопрофилактики, в том числе у взрослых, в РФ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424936" cy="475252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Федеральным законом от 17 сентября 1998 г. N 157-ФЗ «Об иммунопрофилактике инфекционных болезней»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Здравоохранения и социального развития Российской Федерации от 21 марта 2014 г. N 125н с изменениями и дополнениями от: 16 июня 2016 г., 13 апреля 2017 г.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15.07.1999 № 825 «Об утверждении перечня работ, выполнение которых связано с высоким риском заболевания инфекционными болезнями и требует обязательного проведения профилактических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прививок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Санитарно-эпидемиологические правила СП 3.3.2342-08 «Обеспечение безопасности иммунизации»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Санитарно-эпидемиологические правила СП 3.3.2367-08 «Организация иммунопрофилактики инфекционных болезней»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Иммунопрофилактика –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(от лат. </a:t>
            </a:r>
            <a:r>
              <a:rPr lang="en-US" sz="27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immunas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– свободный, избавленный от чего-либо)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buClr>
                <a:schemeClr val="tx2"/>
              </a:buClr>
              <a:buNone/>
            </a:pPr>
            <a:endParaRPr lang="ru-RU" dirty="0" smtClean="0">
              <a:latin typeface="Times New Roman" pitchFamily="18" charset="0"/>
            </a:endParaRPr>
          </a:p>
          <a:p>
            <a:pPr algn="ctr">
              <a:buClr>
                <a:schemeClr val="tx2"/>
              </a:buCl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профилактические и противоэпидемические</a:t>
            </a:r>
          </a:p>
          <a:p>
            <a:pPr algn="ctr">
              <a:buClr>
                <a:schemeClr val="tx2"/>
              </a:buCl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мероприятия в отношении восприимчивых</a:t>
            </a:r>
          </a:p>
          <a:p>
            <a:pPr algn="ctr">
              <a:buClr>
                <a:schemeClr val="tx2"/>
              </a:buCl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лиц, направленные на предупреждение</a:t>
            </a:r>
          </a:p>
          <a:p>
            <a:pPr algn="ctr">
              <a:buClr>
                <a:schemeClr val="tx2"/>
              </a:buCl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распространения инфекционного</a:t>
            </a:r>
          </a:p>
          <a:p>
            <a:pPr algn="ctr">
              <a:buClr>
                <a:schemeClr val="tx2"/>
              </a:buCl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заболевания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1022</Words>
  <Application>Microsoft Office PowerPoint</Application>
  <PresentationFormat>Экран (4:3)</PresentationFormat>
  <Paragraphs>236</Paragraphs>
  <Slides>24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Garamond</vt:lpstr>
      <vt:lpstr>Times New Roman</vt:lpstr>
      <vt:lpstr>Wingdings</vt:lpstr>
      <vt:lpstr>Тема Office</vt:lpstr>
      <vt:lpstr>ИММУНОПРОФИЛАКТИКА ВЗРОСЛЫХ</vt:lpstr>
      <vt:lpstr>Презентация PowerPoint</vt:lpstr>
      <vt:lpstr> Инфекции – Россия – начало 21-го века </vt:lpstr>
      <vt:lpstr>Что может вакцинация?</vt:lpstr>
      <vt:lpstr>2018 год – резкий подъем заболеваемости корью</vt:lpstr>
      <vt:lpstr>           корь                     дифтерия</vt:lpstr>
      <vt:lpstr> Что препятствует успешной борьбе с инфекционными болезнями? </vt:lpstr>
      <vt:lpstr>Основные документы, регламентирующие организацию и проведение иммунопрофилактики, в том числе у взрослых, в РФ </vt:lpstr>
      <vt:lpstr>Иммунопрофилактика –  (от лат. immunas – свободный, избавленный от чего-либо)</vt:lpstr>
      <vt:lpstr>Иммунопрофилактика –  (от лат. immunas – свободный, избавленный от чего-либо)</vt:lpstr>
      <vt:lpstr>Иммунопрофилактика –</vt:lpstr>
      <vt:lpstr>Хронические соматические болезни, для которых доказана ассоциация с микроорганизмами</vt:lpstr>
      <vt:lpstr>Новообразования, ассоциируемые с инфекцией микроорганизмами</vt:lpstr>
      <vt:lpstr>Смертность среди пациентов групп риска от пневмонии и гриппа во время эпидемий (на 100 тыс.)</vt:lpstr>
      <vt:lpstr>Вакцинация рекомендована взрослым для защиты их от тяжелых и нередко летальных инфекционных болезней.</vt:lpstr>
      <vt:lpstr> Конечная цель вакцинопрофилактики –  полная ликвидация болезни </vt:lpstr>
      <vt:lpstr>Национальный календарь профилактических прививок</vt:lpstr>
      <vt:lpstr>ПОСТАНОВЛЕНИЕ ПРАВИТЕЛЬСТВА РФ ОТ 15.07.1999 Об утверждении перечня работ, выполнение которых связано с высоким риском заболевания инфекционными болезнями и требует обязательного проведения профилактических прививок</vt:lpstr>
      <vt:lpstr>Прививки, обязательные для взрослых</vt:lpstr>
      <vt:lpstr>Прививки, обязательные для взрослых</vt:lpstr>
      <vt:lpstr>Можно ли отказаться от профилактических прививок?</vt:lpstr>
      <vt:lpstr>Что влечет за собой отказ от профилактических прививок?</vt:lpstr>
      <vt:lpstr>Что влечет за собой отказ от профилактических прививок?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20</dc:creator>
  <cp:lastModifiedBy>Владелец</cp:lastModifiedBy>
  <cp:revision>49</cp:revision>
  <dcterms:created xsi:type="dcterms:W3CDTF">2019-02-04T09:05:23Z</dcterms:created>
  <dcterms:modified xsi:type="dcterms:W3CDTF">2019-03-17T12:24:01Z</dcterms:modified>
</cp:coreProperties>
</file>