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28"/>
  </p:notesMasterIdLst>
  <p:sldIdLst>
    <p:sldId id="256" r:id="rId2"/>
    <p:sldId id="380" r:id="rId3"/>
    <p:sldId id="267" r:id="rId4"/>
    <p:sldId id="356" r:id="rId5"/>
    <p:sldId id="381" r:id="rId6"/>
    <p:sldId id="319" r:id="rId7"/>
    <p:sldId id="376" r:id="rId8"/>
    <p:sldId id="384" r:id="rId9"/>
    <p:sldId id="342" r:id="rId10"/>
    <p:sldId id="385" r:id="rId11"/>
    <p:sldId id="386" r:id="rId12"/>
    <p:sldId id="388" r:id="rId13"/>
    <p:sldId id="389" r:id="rId14"/>
    <p:sldId id="344" r:id="rId15"/>
    <p:sldId id="382" r:id="rId16"/>
    <p:sldId id="383" r:id="rId17"/>
    <p:sldId id="321" r:id="rId18"/>
    <p:sldId id="378" r:id="rId19"/>
    <p:sldId id="379" r:id="rId20"/>
    <p:sldId id="352" r:id="rId21"/>
    <p:sldId id="390" r:id="rId22"/>
    <p:sldId id="391" r:id="rId23"/>
    <p:sldId id="392" r:id="rId24"/>
    <p:sldId id="393" r:id="rId25"/>
    <p:sldId id="394" r:id="rId26"/>
    <p:sldId id="301" r:id="rId27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FFCC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FFCC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FFCC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FFCC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FFC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C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C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C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CC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54" autoAdjust="0"/>
  </p:normalViewPr>
  <p:slideViewPr>
    <p:cSldViewPr>
      <p:cViewPr varScale="1">
        <p:scale>
          <a:sx n="63" d="100"/>
          <a:sy n="63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D4EA9-3A56-465D-A2BD-AEFB2637E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CC092-214C-4DE3-9C72-B504D96264D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1428" tIns="45715" rIns="91428" bIns="45715"/>
          <a:lstStyle/>
          <a:p>
            <a:fld id="{7ED59330-7ED0-4614-9C29-7B5F949F55F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9688" y="9378950"/>
            <a:ext cx="2941637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 anchor="b"/>
          <a:lstStyle/>
          <a:p>
            <a:pPr algn="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89338" algn="l"/>
                <a:tab pos="4040188" algn="l"/>
                <a:tab pos="4489450" algn="l"/>
                <a:tab pos="4938713" algn="l"/>
                <a:tab pos="5386388" algn="l"/>
                <a:tab pos="5835650" algn="l"/>
                <a:tab pos="6286500" algn="l"/>
                <a:tab pos="6735763" algn="l"/>
                <a:tab pos="7185025" algn="l"/>
                <a:tab pos="7632700" algn="l"/>
                <a:tab pos="8081963" algn="l"/>
                <a:tab pos="8532813" algn="l"/>
                <a:tab pos="8982075" algn="l"/>
              </a:tabLst>
            </a:pPr>
            <a:fld id="{AD3D562C-90DF-4E2C-A6C0-82D9060FE5C5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89338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6500" algn="l"/>
                  <a:tab pos="6735763" algn="l"/>
                  <a:tab pos="7185025" algn="l"/>
                  <a:tab pos="7632700" algn="l"/>
                  <a:tab pos="8081963" algn="l"/>
                  <a:tab pos="8532813" algn="l"/>
                  <a:tab pos="8982075" algn="l"/>
                </a:tabLst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133475" y="731838"/>
            <a:ext cx="4530725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endParaRPr lang="ru-RU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4013" cy="4538662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2CA433-7339-4143-BEAC-2C0808514DE4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3ED74-063A-4391-BBF6-C7D1BE9CA28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91DA-8D8F-4F31-8054-5B702BFD27C6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DFA5-2481-4B1A-9C0A-46E5120DE5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BBEA-025F-4BC3-8EFB-CCE6DDDE64EC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9396-DBCF-471D-92E1-5E52E8999F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B249-08B2-4F04-B4AE-1DEB8494636B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04A-F6D4-4B21-BD4D-1BBB0E8E9E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FD5C-29DB-4E73-8F59-566FCD196C7B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7E57-EB2E-4836-AE49-3AFB431B6F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7365-520E-445D-90D6-740CE8806CE8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C542-A222-41BB-9665-44FB4B1D88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4EF1-6510-4EC4-AE1B-755020CD6739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13F3-F16B-4426-B999-6146211286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EC19FD-CE52-4B3A-810E-50586AAE7AD7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75C733-24F3-48B7-9C98-8A73AE1F60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CC5B-81A2-451A-9BC8-5F39646F0B2B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AC3D-C0F2-4267-AF3C-37D7C9E547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6E69C2-FD13-4F15-B82D-35221576E194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0F5F8C-3D87-4D8C-8C82-F46F4AF347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3B00-42B6-47DE-8A35-3CEB6E92C657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D7DD-BE39-44BA-9BEE-A268B0B8A1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53DEFA-583F-46C9-98B5-844135A2374B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086AE7-36CF-4CDF-BDC5-86451741F4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F785C8-CB5D-4395-8890-E1CD040FDF2E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B546D2-CEA6-4BB3-92EF-AD18D19018B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028A35-1C96-46F7-80EE-46B6E40BF234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1E8BF-331B-4C08-9935-D8F628CE05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4BEC29E-92E1-46A9-98A3-DFFD49070EB0}" type="datetimeFigureOut">
              <a:rPr lang="ru-RU"/>
              <a:pPr>
                <a:defRPr/>
              </a:pPr>
              <a:t>26.03.2019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7D1B0BA-15FD-45BC-B0D3-FF8D2E71F7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1" r:id="rId2"/>
    <p:sldLayoutId id="2147484490" r:id="rId3"/>
    <p:sldLayoutId id="2147484482" r:id="rId4"/>
    <p:sldLayoutId id="2147484491" r:id="rId5"/>
    <p:sldLayoutId id="2147484483" r:id="rId6"/>
    <p:sldLayoutId id="2147484492" r:id="rId7"/>
    <p:sldLayoutId id="2147484493" r:id="rId8"/>
    <p:sldLayoutId id="2147484494" r:id="rId9"/>
    <p:sldLayoutId id="2147484484" r:id="rId10"/>
    <p:sldLayoutId id="2147484485" r:id="rId11"/>
    <p:sldLayoutId id="2147484486" r:id="rId12"/>
    <p:sldLayoutId id="2147484487" r:id="rId13"/>
    <p:sldLayoutId id="2147484488" r:id="rId14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260350"/>
            <a:ext cx="7416800" cy="10525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КОЖНЫЕ АНТИСЕПТИКИ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В МЕДИЦИНСКИХ ОРГАНИЗАЦИЯХ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40425" y="5516563"/>
            <a:ext cx="2879725" cy="8636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latin typeface="Arial" charset="0"/>
                <a:cs typeface="Arial" charset="0"/>
              </a:rPr>
              <a:t>Роганова Н.Б.</a:t>
            </a:r>
          </a:p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latin typeface="Arial" charset="0"/>
                <a:cs typeface="Arial" charset="0"/>
              </a:rPr>
              <a:t>к.х.н., гл. химик-эксперт</a:t>
            </a:r>
          </a:p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latin typeface="Arial" charset="0"/>
                <a:cs typeface="Arial" charset="0"/>
              </a:rPr>
              <a:t>ООО «МК ВИТА-ПУЛ»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9220" name="Рисунок 3" descr="IMG_88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97535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5150" y="4724400"/>
            <a:ext cx="3024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altLang="ru-RU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кампания ВОЗ «Спасайте человеческие жизни: соблюдайте гигену рук», 2015 г</a:t>
            </a: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>
            <a:spLocks noChangeArrowheads="1"/>
          </p:cNvSpPr>
          <p:nvPr/>
        </p:nvSpPr>
        <p:spPr bwMode="auto">
          <a:xfrm>
            <a:off x="1136650" y="1916113"/>
            <a:ext cx="2571750" cy="1571625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Алгоритм процедуры измерения давления крови</a:t>
            </a:r>
          </a:p>
        </p:txBody>
      </p:sp>
      <p:sp>
        <p:nvSpPr>
          <p:cNvPr id="7" name="Багетная рамка 6"/>
          <p:cNvSpPr>
            <a:spLocks noChangeArrowheads="1"/>
          </p:cNvSpPr>
          <p:nvPr/>
        </p:nvSpPr>
        <p:spPr bwMode="auto">
          <a:xfrm>
            <a:off x="2360613" y="3860800"/>
            <a:ext cx="2571750" cy="1571625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168900" y="3860800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агетная рамка 12"/>
          <p:cNvSpPr/>
          <p:nvPr/>
        </p:nvSpPr>
        <p:spPr>
          <a:xfrm>
            <a:off x="3800475" y="1916113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агетная рамка 13"/>
          <p:cNvSpPr/>
          <p:nvPr/>
        </p:nvSpPr>
        <p:spPr>
          <a:xfrm>
            <a:off x="6464300" y="1928813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47045" y="2348880"/>
            <a:ext cx="1785951" cy="646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ОБРАБОТАТЬ РУКИ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365" y="2348880"/>
            <a:ext cx="1785950" cy="646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ИЗМЕРИТЬ ДАВЛЕНИЕ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256" y="2204864"/>
            <a:ext cx="178595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УБРАТЬ СТЕТОСКОП И МАНЖЕТУ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0975" y="4264796"/>
            <a:ext cx="1785951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ОБРАБОТАТЬ РУКИ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8104" y="4005064"/>
            <a:ext cx="1785949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ВВЕСТИ ПОКАЗАТЕЛИ В  БАЗУ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Багетная рамка 3"/>
          <p:cNvSpPr>
            <a:spLocks noChangeArrowheads="1"/>
          </p:cNvSpPr>
          <p:nvPr/>
        </p:nvSpPr>
        <p:spPr bwMode="auto">
          <a:xfrm>
            <a:off x="1116013" y="1341438"/>
            <a:ext cx="2571750" cy="1571625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/>
              <a:t>Обработать руки</a:t>
            </a:r>
          </a:p>
          <a:p>
            <a:pPr algn="ctr">
              <a:defRPr/>
            </a:pPr>
            <a:endParaRPr lang="ru-RU"/>
          </a:p>
        </p:txBody>
      </p:sp>
      <p:sp>
        <p:nvSpPr>
          <p:cNvPr id="358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260350"/>
            <a:ext cx="7499350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Алгоритм процедуры установки венозного катетера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1116013" y="2998788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Обработать кожу 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3779838" y="2997200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Обработать руки 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6445250" y="2997200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Надеть перчатки</a:t>
            </a:r>
          </a:p>
        </p:txBody>
      </p:sp>
      <p:sp>
        <p:nvSpPr>
          <p:cNvPr id="35847" name="Багетная рамка 9"/>
          <p:cNvSpPr>
            <a:spLocks noChangeArrowheads="1"/>
          </p:cNvSpPr>
          <p:nvPr/>
        </p:nvSpPr>
        <p:spPr bwMode="auto">
          <a:xfrm>
            <a:off x="6443663" y="4724400"/>
            <a:ext cx="2571750" cy="1571625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/>
              <a:t>Снять перчатки;</a:t>
            </a:r>
          </a:p>
          <a:p>
            <a:pPr algn="ctr">
              <a:defRPr/>
            </a:pPr>
            <a:r>
              <a:rPr lang="ru-RU"/>
              <a:t>обработать руки 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3778250" y="4725988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Подсоединить инфузию; фиксировать канюлю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1114425" y="4725988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Ввести канюлю; снять жгут; удалить иглу</a:t>
            </a:r>
          </a:p>
        </p:txBody>
      </p:sp>
      <p:sp>
        <p:nvSpPr>
          <p:cNvPr id="35850" name="Багетная рамка 12"/>
          <p:cNvSpPr>
            <a:spLocks noChangeArrowheads="1"/>
          </p:cNvSpPr>
          <p:nvPr/>
        </p:nvSpPr>
        <p:spPr bwMode="auto">
          <a:xfrm>
            <a:off x="3779838" y="1341438"/>
            <a:ext cx="2573337" cy="1573212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/>
              <a:t>Открыть упаковку; наложить жгут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6443663" y="1341438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Затянуть жгут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>
            <a:spLocks noChangeArrowheads="1"/>
          </p:cNvSpPr>
          <p:nvPr/>
        </p:nvSpPr>
        <p:spPr bwMode="auto">
          <a:xfrm>
            <a:off x="1136650" y="1293813"/>
            <a:ext cx="2571750" cy="1571625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188913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Алгоритм процедуры установки мочевого катетера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1136650" y="2936875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Надеть перчатки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3779838" y="2913063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Разложить салфетку, антисептик для слизистых оболочек 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6445250" y="2913063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Соединить, вставить и заблокировать катетер</a:t>
            </a:r>
          </a:p>
        </p:txBody>
      </p:sp>
      <p:sp>
        <p:nvSpPr>
          <p:cNvPr id="37895" name="Багетная рамка 9"/>
          <p:cNvSpPr>
            <a:spLocks noChangeArrowheads="1"/>
          </p:cNvSpPr>
          <p:nvPr/>
        </p:nvSpPr>
        <p:spPr bwMode="auto">
          <a:xfrm>
            <a:off x="6464300" y="4581525"/>
            <a:ext cx="2571750" cy="1571625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127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/>
              <a:t>Обработать руки 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3779838" y="4568825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Снять перчатки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1136650" y="4594225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Сбросить  все, что не нужно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3800475" y="1268413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Открыть стерильную упаковку набора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6443663" y="1268413"/>
            <a:ext cx="2571750" cy="157162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CC"/>
                </a:solidFill>
              </a:rPr>
              <a:t>Подготовить катетер, антисептик и др.</a:t>
            </a: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1403350" y="1844675"/>
            <a:ext cx="19939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Обработать руки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0" y="857250"/>
            <a:ext cx="3714750" cy="2071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- коротко подстриженные ногти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- отсутствие лака на ногтях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- отсутствие искусственных ногтей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- отсутствие колец, перстней, браслетов, наручных часов и других ювелирных украшений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- отсутствие заусениц, трещин и др.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85728"/>
            <a:ext cx="592935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Гигиеническая обработка рук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143250"/>
            <a:ext cx="67818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6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714375"/>
            <a:ext cx="5019675" cy="614362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142852"/>
            <a:ext cx="592935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Гигиеническая обработка рук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4294967295"/>
          </p:nvPr>
        </p:nvSpPr>
        <p:spPr>
          <a:xfrm>
            <a:off x="1428750" y="1071563"/>
            <a:ext cx="5214938" cy="257175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Широкий спектр антимикробной активности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Обеззараживание кожных покровов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30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 мин)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Пролонгированное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антимикробное остаточное действие (в пределах от 1 до 3 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Безопасность в рекомендованных режимах применения при многократном использовании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Благоприятное влияние на кожу рук при частом применении и хорошая переносимость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Формы выпуска,  удобные для применения в конкретных условиях</a:t>
            </a: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1214438" y="357188"/>
            <a:ext cx="761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кожным антисептикам</a:t>
            </a:r>
            <a:endParaRPr lang="ru-RU" alt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429125" y="3786188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indent="180000" algn="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Кожный антисептик следует наносить только на сухие руки</a:t>
            </a:r>
          </a:p>
          <a:p>
            <a:pPr indent="180000" algn="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Количество наносимого кожного антисептика должно быть не менее 3 мл и достаточным для поддержания кожи рук во влажном состоянии</a:t>
            </a:r>
          </a:p>
          <a:p>
            <a:pPr indent="180000" algn="r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Стерильные печатки (при  необходимости) надевают на руки только после полного высыхания кожного антисептика</a:t>
            </a:r>
          </a:p>
        </p:txBody>
      </p:sp>
      <p:pic>
        <p:nvPicPr>
          <p:cNvPr id="22533" name="Рисунок 4" descr="InfContr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929063"/>
            <a:ext cx="29257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люкс_пар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928670"/>
            <a:ext cx="1774825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285875" y="428625"/>
            <a:ext cx="764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Действующие вещества в кожных антисептиках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428750" y="1214438"/>
            <a:ext cx="7286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Спирты (этанол, пропанол-1, пропанол-2)</a:t>
            </a:r>
          </a:p>
          <a:p>
            <a:pPr marL="274320" indent="-27432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Галогены (йод, </a:t>
            </a:r>
            <a:r>
              <a:rPr lang="ru-RU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йодофоры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Гуанидины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Кислородсодержащие</a:t>
            </a:r>
          </a:p>
          <a:p>
            <a:pPr marL="274320" indent="-27432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Биспиридины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56" name="Diagram 7"/>
          <p:cNvGrpSpPr>
            <a:grpSpLocks noChangeAspect="1"/>
          </p:cNvGrpSpPr>
          <p:nvPr/>
        </p:nvGrpSpPr>
        <p:grpSpPr bwMode="auto">
          <a:xfrm>
            <a:off x="2143125" y="3500438"/>
            <a:ext cx="5927725" cy="2608262"/>
            <a:chOff x="1904" y="1241"/>
            <a:chExt cx="2254" cy="2029"/>
          </a:xfrm>
        </p:grpSpPr>
        <p:sp>
          <p:nvSpPr>
            <p:cNvPr id="23557" name="_s2052"/>
            <p:cNvSpPr>
              <a:spLocks noChangeShapeType="1"/>
            </p:cNvSpPr>
            <p:nvPr/>
          </p:nvSpPr>
          <p:spPr bwMode="auto">
            <a:xfrm flipH="1">
              <a:off x="2486" y="2645"/>
              <a:ext cx="270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" name="_s2053"/>
            <p:cNvSpPr>
              <a:spLocks noChangeArrowheads="1"/>
            </p:cNvSpPr>
            <p:nvPr/>
          </p:nvSpPr>
          <p:spPr bwMode="auto">
            <a:xfrm>
              <a:off x="1904" y="2646"/>
              <a:ext cx="62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Изопро-</a:t>
              </a:r>
            </a:p>
            <a:p>
              <a:pPr algn="ctr"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пиловый</a:t>
              </a:r>
            </a:p>
            <a:p>
              <a:pPr algn="ctr"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60 %</a:t>
              </a:r>
            </a:p>
          </p:txBody>
        </p:sp>
        <p:sp>
          <p:nvSpPr>
            <p:cNvPr id="23559" name="_s2054"/>
            <p:cNvSpPr>
              <a:spLocks noChangeShapeType="1"/>
            </p:cNvSpPr>
            <p:nvPr/>
          </p:nvSpPr>
          <p:spPr bwMode="auto">
            <a:xfrm>
              <a:off x="3297" y="2646"/>
              <a:ext cx="271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1" name="_s2055"/>
            <p:cNvSpPr>
              <a:spLocks noChangeArrowheads="1"/>
            </p:cNvSpPr>
            <p:nvPr/>
          </p:nvSpPr>
          <p:spPr bwMode="auto">
            <a:xfrm>
              <a:off x="3534" y="2630"/>
              <a:ext cx="62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Смесь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60-70 %</a:t>
              </a:r>
            </a:p>
          </p:txBody>
        </p:sp>
        <p:sp>
          <p:nvSpPr>
            <p:cNvPr id="23561" name="_s2056"/>
            <p:cNvSpPr>
              <a:spLocks noChangeShapeType="1"/>
            </p:cNvSpPr>
            <p:nvPr/>
          </p:nvSpPr>
          <p:spPr bwMode="auto">
            <a:xfrm flipV="1">
              <a:off x="3027" y="1865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3" name="_s2057"/>
            <p:cNvSpPr>
              <a:spLocks noChangeArrowheads="1"/>
            </p:cNvSpPr>
            <p:nvPr/>
          </p:nvSpPr>
          <p:spPr bwMode="auto">
            <a:xfrm>
              <a:off x="2715" y="1241"/>
              <a:ext cx="62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Этиловый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70-80 % </a:t>
              </a:r>
            </a:p>
          </p:txBody>
        </p:sp>
        <p:sp>
          <p:nvSpPr>
            <p:cNvPr id="14" name="_s2058"/>
            <p:cNvSpPr>
              <a:spLocks noChangeArrowheads="1"/>
            </p:cNvSpPr>
            <p:nvPr/>
          </p:nvSpPr>
          <p:spPr bwMode="auto">
            <a:xfrm>
              <a:off x="2715" y="2178"/>
              <a:ext cx="62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СПИРТ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 массе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idx="4294967295"/>
          </p:nvPr>
        </p:nvSpPr>
        <p:spPr>
          <a:xfrm>
            <a:off x="1643063" y="714375"/>
            <a:ext cx="6429375" cy="1000125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        </a:t>
            </a:r>
            <a:endParaRPr lang="ru-RU" sz="11200" b="1" dirty="0" smtClean="0">
              <a:latin typeface="Arial Narrow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Предупреждение попадания микроорганизмов в хирургическую рану за счет уничтожения транзиторных и снижения численности резидентных микроорганизмов на коже кистей рук и предплечий </a:t>
            </a:r>
            <a:endParaRPr lang="ru-RU" sz="6400" dirty="0" smtClean="0"/>
          </a:p>
        </p:txBody>
      </p:sp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2357438" y="142875"/>
            <a:ext cx="4522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Обработка рук хирургов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071563" y="1785938"/>
            <a:ext cx="45005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alt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AutoNum type="arabicPeriod"/>
              <a:defRPr/>
            </a:pPr>
            <a:r>
              <a:rPr lang="ru-RU" alt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мытье кистей рук и области предплечий мылом  и водой, а затем высушивание </a:t>
            </a:r>
            <a:r>
              <a:rPr lang="ru-RU" altLang="ru-RU" sz="16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стерильным</a:t>
            </a:r>
            <a:r>
              <a:rPr lang="ru-RU" alt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полотенцем (салфеткой) - удаление загрязнений и снижение количества общей микрофлоры кистей рук  и предплечий 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alt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AutoNum type="arabicPeriod" startAt="2"/>
              <a:defRPr/>
            </a:pPr>
            <a:r>
              <a:rPr lang="ru-RU" alt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обработка кожным антисептиком кистей    рук,  запястий предплечий</a:t>
            </a:r>
            <a:r>
              <a:rPr lang="en-US" alt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использовать локтевой дозатор для нанесения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altLang="ru-RU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4581" name="Рисунок 7" descr="hqdefau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9288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1071563" y="4214813"/>
            <a:ext cx="5500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 обработки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обработки – от 1,5 до 5 мин (критические зоны – кончики пальцев, область большого пальца)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антисептика, кратность и продолжительность обработки – по инструкции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Диспенсер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дозатором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Надевать перчатки только на полностью высушенные руки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Пролонгированное действие - не менее трех часов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Поддержание рук во влажном состоянии в течение рекомендуемого времени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altLang="ru-RU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" name="Picture 2" descr="X:\Буклеты, фотографии\главсепт_1л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7" y="4214818"/>
            <a:ext cx="1666887" cy="2500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4294967295"/>
          </p:nvPr>
        </p:nvSpPr>
        <p:spPr>
          <a:xfrm>
            <a:off x="1428750" y="1000125"/>
            <a:ext cx="7215188" cy="9286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     </a:t>
            </a:r>
            <a:r>
              <a:rPr lang="ru-RU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Обеззараживание кожных покровов области оперативного  вмешательства, места взятия крови у донора –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    уничтожение транзиторных микроорганизмов</a:t>
            </a:r>
            <a:endParaRPr lang="ru-RU" sz="1600" b="1" smtClean="0">
              <a:latin typeface="Arial" charset="0"/>
              <a:cs typeface="Arial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364038"/>
            <a:ext cx="2071688" cy="2493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43063" y="357188"/>
            <a:ext cx="692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Обработка кожи операционного поля</a:t>
            </a:r>
          </a:p>
        </p:txBody>
      </p:sp>
      <p:sp>
        <p:nvSpPr>
          <p:cNvPr id="11" name="Rectangle 7"/>
          <p:cNvSpPr txBox="1">
            <a:spLocks noRot="1" noChangeArrowheads="1"/>
          </p:cNvSpPr>
          <p:nvPr/>
        </p:nvSpPr>
        <p:spPr>
          <a:xfrm>
            <a:off x="1214438" y="2000250"/>
            <a:ext cx="7572375" cy="250031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 обработки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Кожу протирают двукратно раздельными стерильными марлевыми тампонами, обильно смоченными кожными антисептиками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 выдержки  - 2 мин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Остатки антисептика после обработки и выдержки в течение 2-х мин удаляют стерильным тампоном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5606" name="Рисунок 11" descr="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429125"/>
            <a:ext cx="33670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428750" y="1000125"/>
            <a:ext cx="7215188" cy="928688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    Обеззараживание кожи в месте инъекции /или взятия</a:t>
            </a: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крови на анализ у пациента – </a:t>
            </a: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уничтожение транзиторных микроорганизмов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71625" y="285750"/>
            <a:ext cx="692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Обработка кожи инъекционного поля</a:t>
            </a:r>
          </a:p>
        </p:txBody>
      </p:sp>
      <p:sp>
        <p:nvSpPr>
          <p:cNvPr id="11" name="Rectangle 7"/>
          <p:cNvSpPr txBox="1">
            <a:spLocks noRot="1" noChangeArrowheads="1"/>
          </p:cNvSpPr>
          <p:nvPr/>
        </p:nvSpPr>
        <p:spPr>
          <a:xfrm>
            <a:off x="1285875" y="2214563"/>
            <a:ext cx="7286625" cy="1357312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 обработки</a:t>
            </a:r>
          </a:p>
          <a:p>
            <a:pPr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Кожу протирают стерильным ватным тампоном, обильно смоченным кожным антисептиком</a:t>
            </a:r>
          </a:p>
          <a:p>
            <a:pPr>
              <a:buFont typeface="Arial" pitchFamily="34" charset="0"/>
              <a:buNone/>
              <a:defRPr/>
            </a:pPr>
            <a:endParaRPr lang="ru-RU" alt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Время выдержки после обработки – 20 секунд</a:t>
            </a:r>
          </a:p>
          <a:p>
            <a:pPr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Рисунок 6" descr="люкс_па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1774825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6630" name="Рисунок 6" descr="978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286250"/>
            <a:ext cx="36163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ймони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3384376" cy="435296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19250" y="4581525"/>
            <a:ext cx="28082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2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1138  - 1204 г.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2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Моисей Маймонид (Рамбам)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sz="29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29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Необходимость мыть руки после контакта с больными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земмейльвей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408" y="102410"/>
            <a:ext cx="3619793" cy="433470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48263" y="4581525"/>
            <a:ext cx="35274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2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01.07.1818  - 13.08.1865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2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Игнац Земмельвейц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sz="29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29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Деконтаминация рук медицинского персонала – процедура, позволяющая предупредить возникновение «родильной горячки»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1071563" y="714375"/>
            <a:ext cx="3571875" cy="15716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Обеззараживание кожных покровов /общая или частичная обработка путем мытья кожными антисептиками, не содержащими спирты, обладающими дезинфицирующими и моющими свойствами – снижение количества транзиторных микроорганизмов и предупреждение возникновения послеоперационных осложнений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85938" y="142875"/>
            <a:ext cx="6929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Санитарная обработка кожных покровов</a:t>
            </a:r>
          </a:p>
        </p:txBody>
      </p:sp>
      <p:sp>
        <p:nvSpPr>
          <p:cNvPr id="27652" name="Rectangle 3"/>
          <p:cNvSpPr txBox="1">
            <a:spLocks noRot="1" noChangeArrowheads="1"/>
          </p:cNvSpPr>
          <p:nvPr/>
        </p:nvSpPr>
        <p:spPr bwMode="auto">
          <a:xfrm>
            <a:off x="1143000" y="3929063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accent1"/>
              </a:buClr>
              <a:buSzPct val="80000"/>
            </a:pPr>
            <a:r>
              <a:rPr lang="ru-RU" altLang="ru-RU" sz="1600" b="1">
                <a:solidFill>
                  <a:schemeClr val="tx1"/>
                </a:solidFill>
              </a:rPr>
              <a:t>Способ обработки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chemeClr val="tx1"/>
                </a:solidFill>
              </a:rPr>
              <a:t>Нужное количество кожного антисептика  нанести на влажную мочалку и образовавшей обработать кожные покровы, избегая попадания ее в глаза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chemeClr val="tx1"/>
                </a:solidFill>
              </a:rPr>
              <a:t>Тщательно смыть кожный антисептик водой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chemeClr val="tx1"/>
                </a:solidFill>
              </a:rPr>
              <a:t>Досуха вытереться полотенцем</a:t>
            </a:r>
          </a:p>
        </p:txBody>
      </p:sp>
      <p:pic>
        <p:nvPicPr>
          <p:cNvPr id="27653" name="Рисунок 8" descr="27468726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85813"/>
            <a:ext cx="42354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214950"/>
            <a:ext cx="1077507" cy="148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115888"/>
            <a:ext cx="6929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показаний к использованию и снятию перчаток</a:t>
            </a:r>
            <a:endParaRPr lang="ru-RU" alt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450" y="1052513"/>
          <a:ext cx="763284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432"/>
                <a:gridCol w="4265416"/>
              </a:tblGrid>
              <a:tr h="438847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Использование перчаток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Показание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2473">
                <a:tc rowSpan="3"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Перчатки должны быть надеты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Перед</a:t>
                      </a:r>
                      <a:r>
                        <a:rPr lang="ru-RU" sz="1600" baseline="0" smtClean="0">
                          <a:latin typeface="Arial" pitchFamily="34" charset="0"/>
                          <a:cs typeface="Arial" pitchFamily="34" charset="0"/>
                        </a:rPr>
                        <a:t> асептической процедурой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7049">
                <a:tc vMerge="1"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Если предстоит контакт с кровью или др. биологическими жидкостями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8847">
                <a:tc vMerge="1"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При контакте с пациентом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7699">
                <a:tc rowSpan="4"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Перчатки должны быть сняты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После их повреждения или при подозрении на нарушение их</a:t>
                      </a:r>
                      <a:r>
                        <a:rPr lang="ru-RU" sz="1600" baseline="0" smtClean="0">
                          <a:latin typeface="Arial" pitchFamily="34" charset="0"/>
                          <a:cs typeface="Arial" pitchFamily="34" charset="0"/>
                        </a:rPr>
                        <a:t> целостности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1967">
                <a:tc vMerge="1"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После завершения контакта с кровью или др. биологическими  жидкостями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8847">
                <a:tc vMerge="1"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После завершения контакта с пациентом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8847">
                <a:tc vMerge="1">
                  <a:txBody>
                    <a:bodyPr/>
                    <a:lstStyle/>
                    <a:p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При наличии показаний для гигиены рук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99" name="Рисунок 3" descr="перчатки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44675"/>
            <a:ext cx="2159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Рисунок 4" descr="перчатки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05263"/>
            <a:ext cx="2586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115888"/>
            <a:ext cx="6929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Медицинские перчатки и их защитные свойства</a:t>
            </a:r>
            <a:endParaRPr lang="ru-RU" alt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1052513"/>
          <a:ext cx="7296470" cy="329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  <a:gridCol w="936104"/>
                <a:gridCol w="1008112"/>
                <a:gridCol w="1008112"/>
                <a:gridCol w="1152126"/>
              </a:tblGrid>
              <a:tr h="407436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Защита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Латекс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Винил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Нитрил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Неопрен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4652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600" baseline="0" smtClean="0">
                          <a:latin typeface="Arial" pitchFamily="34" charset="0"/>
                          <a:cs typeface="Arial" pitchFamily="34" charset="0"/>
                        </a:rPr>
                        <a:t> микроорганизмов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От лекарственных средства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От цитостатиков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 (спец.)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  <a:p>
                      <a:pPr algn="ctr"/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9500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От дезинфицирующих средств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 (спец.)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  <a:p>
                      <a:pPr algn="ctr"/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</a:p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(спирт)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7436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От масел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7436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От органических растворителей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49" name="Rectangle 3"/>
          <p:cNvSpPr txBox="1">
            <a:spLocks noRot="1" noChangeArrowheads="1"/>
          </p:cNvSpPr>
          <p:nvPr/>
        </p:nvSpPr>
        <p:spPr bwMode="auto">
          <a:xfrm>
            <a:off x="1979613" y="4724400"/>
            <a:ext cx="4248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chemeClr val="accent1"/>
              </a:buClr>
              <a:buSzPct val="80000"/>
            </a:pPr>
            <a:r>
              <a:rPr lang="ru-RU" altLang="ru-RU" sz="1600">
                <a:solidFill>
                  <a:srgbClr val="C00000"/>
                </a:solidFill>
              </a:rPr>
              <a:t>Так как латекс состоит из протеинов, он может вызывать аллергические реакции, так же как и пудра («присыпки»). Аллергические реакции на латекс встречаются и у пациентов, особенно у детей</a:t>
            </a:r>
          </a:p>
        </p:txBody>
      </p:sp>
      <p:pic>
        <p:nvPicPr>
          <p:cNvPr id="29750" name="Рисунок 4" descr="латекс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437063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450" y="207963"/>
          <a:ext cx="7776864" cy="646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294359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Стерильные перчатки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Нестерильные перчатки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Перчатки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не используют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6462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Любые хирургические процедуры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Риск контакта с кровью и др. биологическими жидкостями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Отсутствие контакта с кровью и др. биологическими жидкостями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6462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Инвазивные рентгенологические процедуры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При непосредственном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контакте с пациентом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Измерерние артериального давления, температуры, пульса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2513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Доступ к сосудам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Опорожнение емкостей с рвотнми массами, очистка инструментов, утилизация отходов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Подкожные и внутримышечные инъекции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Катетеризация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мочевого пузыря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Мытье и переодевание пациента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8564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Приготовление препаратов для парентерального питания и химиотерапевтических средств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Транспортировка пациента</a:t>
                      </a:r>
                    </a:p>
                    <a:p>
                      <a:pPr algn="ctr"/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24616"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Использование телефона, заполнение историй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болезней, раздача медикаментов, раздача и сбо подносов с едой, перемещение мебели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1310"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Постановка кислородной канюли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7200900" cy="172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349500"/>
            <a:ext cx="7394575" cy="1890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868863"/>
            <a:ext cx="7037388" cy="183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76375" y="4365625"/>
            <a:ext cx="6929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снятие перчаток</a:t>
            </a:r>
            <a:endParaRPr lang="ru-RU" alt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47813" y="260350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надевание перчаток</a:t>
            </a:r>
            <a:endParaRPr lang="ru-RU" alt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92275" y="188913"/>
            <a:ext cx="6929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Уход за кожей рук медицинского персонала</a:t>
            </a:r>
            <a:endParaRPr lang="ru-RU" alt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916113"/>
            <a:ext cx="2541587" cy="28717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2772" name="Rectangle 3"/>
          <p:cNvSpPr txBox="1">
            <a:spLocks noRot="1" noChangeArrowheads="1"/>
          </p:cNvSpPr>
          <p:nvPr/>
        </p:nvSpPr>
        <p:spPr bwMode="auto">
          <a:xfrm>
            <a:off x="1258888" y="1341438"/>
            <a:ext cx="4681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Clr>
                <a:schemeClr val="accent1"/>
              </a:buClr>
              <a:buSzPct val="80000"/>
              <a:buFontTx/>
              <a:buAutoNum type="arabicPeriod"/>
            </a:pPr>
            <a:r>
              <a:rPr lang="ru-RU" altLang="ru-RU" sz="2000">
                <a:solidFill>
                  <a:srgbClr val="000000"/>
                </a:solidFill>
              </a:rPr>
              <a:t>Необходимо использовать специальные средства (кремы и др.) для ухода за кожей рук и снижения случаем контактного дерматита, вызванного частым мытьем рук и использованием кожных антисептиков</a:t>
            </a:r>
          </a:p>
          <a:p>
            <a:pPr marL="342900" indent="-342900" eaLnBrk="1" hangingPunct="1">
              <a:buClr>
                <a:schemeClr val="accent1"/>
              </a:buClr>
              <a:buSzPct val="80000"/>
              <a:buFontTx/>
              <a:buAutoNum type="arabicPeriod"/>
            </a:pPr>
            <a:endParaRPr lang="ru-RU" altLang="ru-RU" sz="2000">
              <a:solidFill>
                <a:srgbClr val="000000"/>
              </a:solidFill>
            </a:endParaRPr>
          </a:p>
          <a:p>
            <a:pPr marL="342900" indent="-342900" eaLnBrk="1" hangingPunct="1">
              <a:buClr>
                <a:schemeClr val="accent1"/>
              </a:buClr>
              <a:buSzPct val="80000"/>
              <a:buFontTx/>
              <a:buAutoNum type="arabicPeriod" startAt="2"/>
            </a:pPr>
            <a:r>
              <a:rPr lang="ru-RU" altLang="ru-RU" sz="2000">
                <a:solidFill>
                  <a:srgbClr val="000000"/>
                </a:solidFill>
              </a:rPr>
              <a:t>Выбор между антисептиком и мылом с антибактериальными добавками должен быть сделан в пользу антисептика</a:t>
            </a:r>
          </a:p>
          <a:p>
            <a:pPr marL="342900" indent="-342900" eaLnBrk="1" hangingPunct="1">
              <a:buClr>
                <a:schemeClr val="accent1"/>
              </a:buClr>
              <a:buSzPct val="80000"/>
              <a:buFontTx/>
              <a:buAutoNum type="arabicPeriod" startAt="2"/>
            </a:pPr>
            <a:endParaRPr lang="ru-RU" altLang="ru-RU" sz="2000">
              <a:solidFill>
                <a:srgbClr val="000000"/>
              </a:solidFill>
            </a:endParaRPr>
          </a:p>
          <a:p>
            <a:pPr marL="342900" indent="-342900" eaLnBrk="1" hangingPunct="1">
              <a:buClr>
                <a:schemeClr val="accent1"/>
              </a:buClr>
              <a:buSzPct val="80000"/>
              <a:buFontTx/>
              <a:buAutoNum type="arabicPeriod" startAt="2"/>
            </a:pPr>
            <a:r>
              <a:rPr lang="ru-RU" altLang="ru-RU" sz="2000">
                <a:solidFill>
                  <a:srgbClr val="000000"/>
                </a:solidFill>
              </a:rPr>
              <a:t>Мыло и антисептик не должны использоваться одновременно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357313" y="2428875"/>
            <a:ext cx="74199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0350"/>
            <a:ext cx="7524750" cy="431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Микрофлора кожи человека</a:t>
            </a:r>
            <a:endParaRPr lang="ru-RU" altLang="ru-RU" sz="3600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3933825"/>
            <a:ext cx="2989262" cy="24288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Резидентная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(естественная) микрофлора -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микроорганизмы постоянно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живут и размножаются на/в коже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Эпидермальный стафилококк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Дифтероиды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</p:txBody>
      </p:sp>
      <p:pic>
        <p:nvPicPr>
          <p:cNvPr id="11268" name="Bild 3" descr="Hautillu_Reinigung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1571625"/>
            <a:ext cx="46212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042988" y="1052513"/>
            <a:ext cx="3529012" cy="2447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Транзиторная 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(временно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присутствующая) микрофлора –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попадает на кожу контактным путем</a:t>
            </a:r>
          </a:p>
          <a:p>
            <a:pPr marL="342900" indent="-342900"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Стафилококки</a:t>
            </a:r>
          </a:p>
          <a:p>
            <a:pPr marL="342900" indent="-342900"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Энтеробактерии</a:t>
            </a:r>
          </a:p>
          <a:p>
            <a:pPr marL="342900" indent="-342900"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Стрептококки </a:t>
            </a:r>
          </a:p>
          <a:p>
            <a:pPr marL="342900" indent="-342900"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Энтерококки</a:t>
            </a:r>
          </a:p>
          <a:p>
            <a:pPr marL="342900" indent="-342900"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Грибы</a:t>
            </a:r>
          </a:p>
          <a:p>
            <a:pPr marL="342900" indent="-342900"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Вирусы</a:t>
            </a:r>
          </a:p>
          <a:p>
            <a:pPr marL="342900" indent="-342900">
              <a:buFontTx/>
              <a:buChar char="•"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ru-RU" sz="2000" dirty="0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4643438" y="1071563"/>
            <a:ext cx="1285875" cy="733425"/>
          </a:xfrm>
          <a:prstGeom prst="curvedDownArrow">
            <a:avLst>
              <a:gd name="adj1" fmla="val 35065"/>
              <a:gd name="adj2" fmla="val 701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2987675" y="3284538"/>
            <a:ext cx="1512888" cy="485775"/>
          </a:xfrm>
          <a:prstGeom prst="notchedRightArrow">
            <a:avLst>
              <a:gd name="adj1" fmla="val 50000"/>
              <a:gd name="adj2" fmla="val 778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61214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Характеристика микрофлоры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357313" y="1000125"/>
          <a:ext cx="7416824" cy="387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370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Резидентная микрофлора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Транзиторная микрофлора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</a:tr>
              <a:tr h="370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Постоянная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Временная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</a:tr>
              <a:tr h="65505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При гигиене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рук количество снижается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При гигиене рук в основном удаляется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</a:tr>
              <a:tr h="370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Размножается  на / в коже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Не размножается на / в  коже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</a:tr>
              <a:tr h="370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Нормальная микрофлора кожи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Возбудители ИСМП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</a:tr>
              <a:tr h="8786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Нормальная микрофлора кожи рук и их естественная защита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Патогенная микрофлора, потенциальная опасность развития ИСМП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</a:tr>
              <a:tr h="8572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Представители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Enterobacteriaceae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Klebsiella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spp.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Enterobacter spp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.) и неферментирующие грамотрицательные бактерии 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Acinetobacter spp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.  и др. могут стать резидентными при нарушении микробиоценоза кожи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316" name="Рисунок 4" descr="big_a13069332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143500"/>
            <a:ext cx="20716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2071688" y="5143500"/>
            <a:ext cx="1785937" cy="156527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2688" y="5143500"/>
            <a:ext cx="2000250" cy="150018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1476375" y="981075"/>
            <a:ext cx="73993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 anchor="ctr"/>
          <a:lstStyle/>
          <a:p>
            <a:pPr algn="r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опроса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наблюдения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00113" y="1628775"/>
          <a:ext cx="8054975" cy="4679950"/>
        </p:xfrm>
        <a:graphic>
          <a:graphicData uri="http://schemas.openxmlformats.org/presentationml/2006/ole">
            <p:oleObj spid="_x0000_s1026" r:id="rId4" imgW="8591550" imgH="4991100" progId="MSGraph.Chart.8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587625" y="1557338"/>
            <a:ext cx="8382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en-US" sz="2000">
                <a:solidFill>
                  <a:srgbClr val="000000"/>
                </a:solidFill>
              </a:rPr>
              <a:t>мыло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892675" y="1557338"/>
            <a:ext cx="1508125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ru-RU" sz="2000">
                <a:solidFill>
                  <a:srgbClr val="000000"/>
                </a:solidFill>
              </a:rPr>
              <a:t>антисептик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7556500" y="1557338"/>
            <a:ext cx="1243013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ru-RU" sz="2000">
                <a:solidFill>
                  <a:srgbClr val="000000"/>
                </a:solidFill>
              </a:rPr>
              <a:t>перчатки</a:t>
            </a:r>
          </a:p>
        </p:txBody>
      </p:sp>
      <p:sp>
        <p:nvSpPr>
          <p:cNvPr id="1031" name="Прямоугольник 6"/>
          <p:cNvSpPr>
            <a:spLocks noChangeArrowheads="1"/>
          </p:cNvSpPr>
          <p:nvPr/>
        </p:nvSpPr>
        <p:spPr bwMode="auto">
          <a:xfrm>
            <a:off x="4500563" y="0"/>
            <a:ext cx="4511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1400" b="1">
                <a:solidFill>
                  <a:srgbClr val="000000"/>
                </a:solidFill>
              </a:rPr>
              <a:t>Хрусталева Наталья Михайловна</a:t>
            </a:r>
          </a:p>
          <a:p>
            <a:pPr algn="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1400" b="1">
                <a:solidFill>
                  <a:srgbClr val="000000"/>
                </a:solidFill>
              </a:rPr>
              <a:t>Детская Городская Больница №1, </a:t>
            </a:r>
          </a:p>
          <a:p>
            <a:pPr algn="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1400" b="1">
                <a:solidFill>
                  <a:srgbClr val="000000"/>
                </a:solidFill>
              </a:rPr>
              <a:t>Санкт-Петербург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/>
          <p:cNvSpPr>
            <a:spLocks noGrp="1"/>
          </p:cNvSpPr>
          <p:nvPr>
            <p:ph idx="4294967295"/>
          </p:nvPr>
        </p:nvSpPr>
        <p:spPr>
          <a:xfrm>
            <a:off x="1214438" y="857250"/>
            <a:ext cx="5229225" cy="55721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Wingdings 2" pitchFamily="18" charset="2"/>
              <a:buNone/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СанПиН </a:t>
            </a:r>
            <a:r>
              <a:rPr lang="ru-RU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2.1.3.2630-10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Wingdings 2" pitchFamily="18" charset="2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«Санитарно-эпидемиологические требования 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Wingdings 2" pitchFamily="18" charset="2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организациям, осуществляющим </a:t>
            </a: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медицинскую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Wingdings 2" pitchFamily="18" charset="2"/>
              <a:buNone/>
              <a:defRPr/>
            </a:pP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деятельность»</a:t>
            </a:r>
          </a:p>
          <a:p>
            <a:pPr marL="60960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 2" pitchFamily="18" charset="2"/>
              <a:buNone/>
              <a:defRPr/>
            </a:pPr>
            <a:endParaRPr lang="ru-RU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2. Р 4.2.2643-10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 «Методы лабораторных исследований и испытаний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дезинфекционных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средств для оценки их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эффективности и безопасности»</a:t>
            </a:r>
          </a:p>
          <a:p>
            <a:pPr marL="6096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МР №117/7609-03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 «Методические рекомендации по обеззараживанию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  кожных покровов»</a:t>
            </a:r>
          </a:p>
          <a:p>
            <a:pPr marL="60960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4. Практические рекомендации, 2011 г.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  «Внедрение системы мер по совершенствованию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       гигиены рук в лечебном </a:t>
            </a:r>
            <a:r>
              <a:rPr lang="ru-RU" sz="1700" smtClean="0">
                <a:latin typeface="Arial" pitchFamily="34" charset="0"/>
                <a:cs typeface="Arial" pitchFamily="34" charset="0"/>
              </a:rPr>
              <a:t>учреждении»</a:t>
            </a:r>
          </a:p>
          <a:p>
            <a:pPr marL="60960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700" b="1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Федеральные клинические рекомендации, 2014 г.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«Гигиена рук медицинского персонала»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/>
          </a:p>
        </p:txBody>
      </p:sp>
      <p:pic>
        <p:nvPicPr>
          <p:cNvPr id="13315" name="Picture 5" descr="1927133_10152008970905617_481366638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143000"/>
            <a:ext cx="1885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Объект 2"/>
          <p:cNvSpPr>
            <a:spLocks/>
          </p:cNvSpPr>
          <p:nvPr/>
        </p:nvSpPr>
        <p:spPr bwMode="auto">
          <a:xfrm>
            <a:off x="214313" y="4500563"/>
            <a:ext cx="89296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sz="3000" b="1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63713" y="188913"/>
            <a:ext cx="6121400" cy="10080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Нормативная правовая база</a:t>
            </a:r>
          </a:p>
        </p:txBody>
      </p:sp>
      <p:pic>
        <p:nvPicPr>
          <p:cNvPr id="13318" name="Рисунок 5" descr="img_1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64490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1428750" y="785813"/>
            <a:ext cx="7286625" cy="10715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Совокупность технических приемов с применением целевого антисептического средства для удаления или уничтожения транзиторной микрофлоры на коже рук медицинского персонала</a:t>
            </a:r>
            <a:r>
              <a:rPr lang="ru-RU" altLang="ru-RU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 до и после различных манипуляций</a:t>
            </a:r>
            <a:endParaRPr lang="ru-RU" sz="16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2286000" y="214313"/>
            <a:ext cx="544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Гигиеническая обработка рук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88" y="2000250"/>
          <a:ext cx="7143770" cy="42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705"/>
                <a:gridCol w="1615114"/>
                <a:gridCol w="2049951"/>
              </a:tblGrid>
              <a:tr h="3134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Цель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Способ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Средство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</a:tr>
              <a:tr h="15412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Удаление грязи и транзиторной микрофлоры,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контаминирующей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кожу рук медперсонала в результате контакта с инфицированными или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контаминированными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объектами окружающей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среды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Обычное мытье рук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Мыло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(твердое, жидкое)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</a:tr>
              <a:tr h="21222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Удаление  или умерщвление  транзиторной микрофлоры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Гигиеническая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обработка рук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Мыло (в  т. ч. с антимикробными добавками) или кожный антисептик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09" marB="45709"/>
                </a:tc>
              </a:tr>
            </a:tbl>
          </a:graphicData>
        </a:graphic>
      </p:graphicFrame>
      <p:pic>
        <p:nvPicPr>
          <p:cNvPr id="14358" name="Рисунок 8" descr="Мыло Чисте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3000375"/>
            <a:ext cx="641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Рисунок 9" descr="Чистея плю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5214938"/>
            <a:ext cx="6429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6684963" cy="6116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16632"/>
            <a:ext cx="592935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Гигиеническая обработка рук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116632"/>
            <a:ext cx="592935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Гигиеническая обработка рук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600450" cy="427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463" y="836613"/>
          <a:ext cx="4223792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  <a:gridCol w="2111896"/>
              </a:tblGrid>
              <a:tr h="336343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Кожный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антисептик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Мыло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992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Время воздействия </a:t>
                      </a:r>
                    </a:p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30 сек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Время воздействия </a:t>
                      </a:r>
                    </a:p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1-2 мин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0537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Дозаторы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в любом месте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Требуется сан-тех. оборудование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29339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Не требуется вытирание рук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Требуется вытирание, вероятность реконтаминации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6100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Снижение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численности микроорганизмов в 10</a:t>
                      </a:r>
                      <a:r>
                        <a:rPr lang="ru-RU" sz="1400" baseline="3000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aseline="30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Снижение</a:t>
                      </a:r>
                      <a:r>
                        <a:rPr lang="ru-RU" sz="1400" baseline="0" smtClean="0">
                          <a:latin typeface="Arial" pitchFamily="34" charset="0"/>
                          <a:cs typeface="Arial" pitchFamily="34" charset="0"/>
                        </a:rPr>
                        <a:t> численности микроорганизмов в 10</a:t>
                      </a:r>
                      <a:r>
                        <a:rPr lang="ru-RU" sz="1400" baseline="3000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/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0537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Незначительное повреждение кожи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Значительное повреждение кожи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0695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Не приводит  к микробному загрязнению одежды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Приводит к микробному загрязнению одежды</a:t>
                      </a:r>
                      <a:endParaRPr lang="ru-RU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779838" y="2997200"/>
            <a:ext cx="0" cy="143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5081</TotalTime>
  <Words>1341</Words>
  <Application>Microsoft Office PowerPoint</Application>
  <PresentationFormat>Экран (4:3)</PresentationFormat>
  <Paragraphs>277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Диаграмма Microsoft Graph</vt:lpstr>
      <vt:lpstr>КОЖНЫЕ АНТИСЕПТИКИ ПРИМЕНЕНИЕ В МЕДИЦИНСКИХ ОРГАНИЗАЦИЯХ</vt:lpstr>
      <vt:lpstr>Слайд 2</vt:lpstr>
      <vt:lpstr>  Микрофлора кожи человека</vt:lpstr>
      <vt:lpstr>Характеристика микрофлоры</vt:lpstr>
      <vt:lpstr>Слайд 5</vt:lpstr>
      <vt:lpstr>Слайд 6</vt:lpstr>
      <vt:lpstr>Слайд 7</vt:lpstr>
      <vt:lpstr>Слайд 8</vt:lpstr>
      <vt:lpstr>Слайд 9</vt:lpstr>
      <vt:lpstr>Алгоритм процедуры измерения давления крови</vt:lpstr>
      <vt:lpstr>Алгоритм процедуры установки венозного катетера</vt:lpstr>
      <vt:lpstr>Алгоритм процедуры установки мочевого катетера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Гигиеническая обработка рук медицинского персонала</dc:title>
  <dc:creator>Start-Energo</dc:creator>
  <cp:lastModifiedBy>ЕЮ</cp:lastModifiedBy>
  <cp:revision>347</cp:revision>
  <cp:lastPrinted>2015-03-16T09:50:17Z</cp:lastPrinted>
  <dcterms:created xsi:type="dcterms:W3CDTF">2014-02-20T15:19:30Z</dcterms:created>
  <dcterms:modified xsi:type="dcterms:W3CDTF">2019-03-26T13:52:18Z</dcterms:modified>
</cp:coreProperties>
</file>