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80" r:id="rId7"/>
    <p:sldId id="260" r:id="rId8"/>
    <p:sldId id="273" r:id="rId9"/>
    <p:sldId id="274" r:id="rId10"/>
    <p:sldId id="275" r:id="rId11"/>
    <p:sldId id="276" r:id="rId12"/>
    <p:sldId id="277" r:id="rId13"/>
    <p:sldId id="263" r:id="rId14"/>
    <p:sldId id="278" r:id="rId15"/>
    <p:sldId id="265" r:id="rId16"/>
    <p:sldId id="27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338" autoAdjust="0"/>
  </p:normalViewPr>
  <p:slideViewPr>
    <p:cSldViewPr>
      <p:cViewPr varScale="1">
        <p:scale>
          <a:sx n="91" d="100"/>
          <a:sy n="91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95C5E2-5C75-4CDB-8559-E916DD370D1D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BC69B-6627-42C6-9558-6D193AE7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соответствии со 32статьёй Федерального закона от 21 ноября 2011 г. N 323-ФЗ "Об основах охраны здоровья граждан в РФ» одной из форм оказания медицинской помощи является </a:t>
            </a:r>
            <a:r>
              <a:rPr lang="ru-RU" b="1" smtClean="0"/>
              <a:t>неотложная  медицинская помощь</a:t>
            </a:r>
            <a:r>
              <a:rPr lang="ru-RU" smtClean="0"/>
              <a:t>, оказываемая при внезапных острых заболеваниях, состояниях, обострении хронических заболеваний без явных признаков угрозы жизни пациента;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Неотложная медицинская помощь, как и другие виды помощи (скорая, плановая)  может оказываться в следующих условиях: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1) вне медицинской организации (по месту вызова бригады скорой, в том числе скорой специализированной, медицинской помощи, а также в транспортном средстве при медицинской эвакуации);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2) амбулаторно (в условиях, не предусматривающих круглосуточного медицинского наблюдения и лечения), в том числе на дому при вызове медицинского работника;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3) в дневном стационаре (в условиях, предусматривающих медицинское наблюдение и лечение в дневное время, но не требующих круглосуточного медицинского наблюдения и лечения);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4) стационарно (в условиях, обеспечивающих круглосуточное медицинское наблюдение и лечение).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3B0E7-F763-40B0-803C-79C01E0A77C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качественного и своевременного оказания экстренной и неотложной медицинской помощи жителям Ставропольского района  отработан алгоритм организации приема-передачи и обслуживания  вызовов.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данном слайде схематично представлена схема взаимодействия скорой медицинской помощи, кабинетов НП и всех структурных подразделений.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Вызов от пациента может поступить как на пульт скорой помощи, диспетчеру кабинета НП ( в ЦРБ) , так и в структурное подразделение (ФАП. ООВП, амбулаторию, т/о).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782B4-A376-4933-AA4D-5C020BCFB89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вызова со скорой помощи  передаются в диспетчерский пункт кабинета НП ЦРБ (в дневное время),  в вечернее и  ночное время суток вызова со скорой помощи принимают и переадресовывают медицинскому персоналу структурного подразделения работники приемного покоя ЦРБ.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кроме того пациент может сделать вызов, позвонив в диспетчерский пунт НП ЦРБ или в структурное подразделение.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все структурные подразделения оснащены сотовыми телефонами с возможностью приема звонков на короткий номер и единый  телефонный номер приема вызовов  НП в ЦРБ  и подразделениях.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представлена информация за 2018год о количестве переадресованных со скорой помощи вызовов и структуре вызовов.. Как видите, 87% всех вызовов были переадресованы в подразделения со скорой помощи.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структуре вызовов наибольший удельный вес составляют вызова по поводу заболеваний системы кровообращения (44%), заболеваний опорно-двигательного аппарата (22%) и заболеваний органов дыхания (20%)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BFD56-A5F9-4601-8699-4EAAFEC732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 2018год  было обслужено специалистами ЦРБ, в т.ч. средним медицинским персоналом 20330 вызовов. Из них 74% всех вызовов обслужено медицинскими сестрами и фельдшерами.  Первичные вызова составляют 84%.  Вызова обслуживаются как на а/транспорте подразделения ( в т.ч. в вечернее и ночное время), так и пешком. На а/транспорте имеют возможность обслуживать вызова  те структурные подразделения (ООВП, амбулатории, терапевтические подразделения), где он имеется.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NB!</a:t>
            </a:r>
            <a:r>
              <a:rPr lang="ru-RU" smtClean="0"/>
              <a:t> В 2019году МЗ Самарской области планирует поставить автомобили на 3 ФАП (самые отдаленные и большие по численности- Приморский, Севрюкаево, Кирилловка). Так что нашим фельшерам будет полегче.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96ED-BF40-43AE-B891-4C810D0195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При необходимости госпитализации пациента в стационар сопровождаем его( при наличии транспорта) или вызываем на себя перевозку или реанимобиль ( в зависимости от состояния пациента).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 затруднениях в постановке диагноза или назначении лечения всегда можно проконсультироваться с врачом своего подразделения,  дежурным врачом ЦРБ, старшим врачом скорой помощи.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384AB-A396-4589-BB95-D11AAB5502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оказания экстренной и НП  в каждом подразделении (в приемном покое ЦРБ,  амбулатории, ООВП,  ФАП) созданы и поддерживаются  в полной готовности (регулярно пополняются и освежаются) укладки для оказания НП.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Оплата всех вызовов, выполненных в нерабочее время, в т.ч.,  и водителям, задействованных в обслуживании вызовов производится в рамках доплаты за интенсивный и напряжённый  труд ежемесячно (в зависимости от количества обслуженных вызовов, времени затраченного на обслуживание этих вызовов, и времени суток).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DBD33-B19B-4436-956A-D0241C5D42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Для совершенствования и  развития системы организации  НП  на мой взгляд, необходимо: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 smtClean="0"/>
              <a:t>В масштабах лечебного учреждения - совершенствование обучения персонала,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 smtClean="0"/>
              <a:t>Конечно же совершенствование нормативной  базы ( разработка стандартов, СОПОВ, детализация всех возможных процедур и алгоритмов оказания НП)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3) Ну а в глобальных масштабах (в масштабах страны и системы здравоохранения в целом – преобразование всей системы сестринской помощи и эффективное использование сестринского потенциала.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44FBE-62A2-4789-BA95-A4C105B30B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 различных нормативно-правовых актов Минздравсоцразвития России следует, что существенных различий между экстренной и неотложной медицинской помощью нет. Не совпадают они лишь по следующим пунктам: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Неотложная медицинская помощь оказывается при внезапных острых заболеваниях, состояниях, обострении хронических заболеваний без явных признаков угрозы жизни пациента, является разновидностью первичной медико-санитарной помощи и оказывается в амбулаторных условиях и в условиях дневного стационара.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Для этого в структуре медицинских организаций создается служба неотложной медицинской помощи.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Экстренная медицинская помощь оказывается при внезапных острых заболеваниях, состояниях, обострении хронических заболеваний, опасных для жизни пациента (при несчастных случаях, травмах, отравлениях, осложнениях беременности и других состояниях и заболеваниях).                                 Скорая медицинская помощь по новому закону оказывается в экстренной или неотложной форме вне медицинской организации, а также в амбулаторных и стационарных условиях. </a:t>
            </a:r>
            <a:r>
              <a:rPr lang="ru-RU" b="1" smtClean="0"/>
              <a:t>Экстренную помощь обязаны оказывать любые медицинские организации и медицинские работники.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A64683-FBAE-40F4-A29D-3B3C3C8474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Служба НП ГБУЗ СО «Ставропольская ЦРБ» представлена 3 кабинетами НП , расположенными в 3-х терапевтических отделениях , являющихся структурными подразделениями ЦРБ, Отдалённость кабинетов от црб  от 37 до 55 км. Но экстренная и неотложная медицинская помощь населению ставропольского района оказывается медицинским персоналом всех структурных подразделений ЦРБ, оказывающих как ПМСП, так и стационарную и стационарозамещающие виды  МП.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3B0ED-17DA-4B6D-848D-402EBD9EB1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В структуре ГБУЗ СО «Ставропольская ЦРБ»  основную долю (83%) составляют подразделения оказывающие ПМСП ( врачебные амбулатории-7шт, поликлиника ЦРБ, ООВП-13 шт, ФАП-17шт). Стационарная помощь оказывается в Общий коечный фонд ГБУЗ СО «Ставропольская ЦРБ»  на 01.01.2019года составляет 198 коек круглосуточного стационара, в т.ч.65 коек сестринского ухода ( функционируют в т/о С. Хрящевка, Узюково, С.Солонец),28 коек  дневного стационара при круглосуточном стационаре и 24койки дневного стационара при АПУ.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716CD-3B34-4D8F-B07B-5A2124AEF8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Численность обслуживаемого населения на 01.01.2019года  составляет</a:t>
            </a:r>
            <a:r>
              <a:rPr lang="ru-RU" smtClean="0">
                <a:latin typeface="Arial" charset="0"/>
              </a:rPr>
              <a:t>73794</a:t>
            </a:r>
            <a:r>
              <a:rPr lang="ru-RU" smtClean="0"/>
              <a:t> человек</a:t>
            </a:r>
            <a:r>
              <a:rPr lang="ru-RU" smtClean="0">
                <a:latin typeface="Arial" charset="0"/>
              </a:rPr>
              <a:t>а</a:t>
            </a:r>
            <a:r>
              <a:rPr lang="ru-RU" smtClean="0"/>
              <a:t>, из них население старше трудоспособного возраста </a:t>
            </a:r>
            <a:r>
              <a:rPr lang="ru-RU" smtClean="0">
                <a:latin typeface="Arial" charset="0"/>
              </a:rPr>
              <a:t>19299 чело</a:t>
            </a:r>
            <a:r>
              <a:rPr lang="ru-RU" smtClean="0"/>
              <a:t>чел.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2919D0-4F99-4C82-89E6-DE4496600B6F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Территория Ставропольского района составляет 366198 гектаров, включает 51 населенный пункт. Протяженность дорог общего пользования составляет 1490,3 км, из них 952,7 км с твердым покрытием. По территории района проходит трасса федерального значения: М5, Москва–Челябинск, а также трасса областного значения Тольятти–Димитровград.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представлена карта Ставропольского района,  как видите Ставропольский район соседствует с такими городами как Жигулевск и Тольятти, в котором расположена  Ставропольская ЦРБ. что накладывает определенный отпечаток на все сферы деятельности ЦРБ и оказание МП в т.ч.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6C198-0187-4E0E-867B-71CB4E2DC2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Структура ЦРБ и расположение подразделений ЦРБ характеризуют особенности организации работы медицинского персонала в т.ч.  при оказании НП.,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как я уже говорила в структуре ЦРБ  51 структурное подразделение.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Удалённость  структурных подразделений от ЦРБ и соответственно г. Тольятти и г. Жигулевска  составляет от 3-х до 65 км., а друг от друга от 6 до 100 км. При такой  численности населения и удаленности населенных пунктов от станций скорой помощи г. Тольятти и г. Жигулевска, а так же соседство по сути почти миллионного города, население которого обслуживают те же подстанции скорой помощи значительно увеличивает время ожидания и время доезда скорой помощи (от45минут до 4-х часов). Что конечно же недопустимо.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0B9E9-F5D9-4FE5-A6D8-12A31F1F1D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кроме того, целый ряд факторов обуславливают специфику построения и организации медицинской помощи сельским жителям , которая характерна и практически одинакова во всех ЦРБ  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Факторы, обуславливающие особенности и специфику организации помощи- это: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Отдалённость от крупного населённого пункта и транспортная  напряжённость ,  особенности расселения и особенности условий проживания жителей обслуживаемого участка, специфика труда  и соответственно особенности заболеваемости сельского населения (значительное число хронических заболеваний, наибольший уровень заболеваемости у пожилых, при меньшей их обращаемости, высокий  травматизм).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Все эти факторы и особенности определяют режим работы  медицинских подразделений и порядок оказания НП.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Все подразделения  ЦРБ работают по шестидневной  рабочей неделе, Приём пациентов и работа на участке осуществляется с 8-00 до 20 часов ( одна смена-  врач и 1 медсестра, вторая смена –может быть  только медсестра. А в некоторых подразделениях работают только медицинские сестры и фельдшер), Оказание экстренной  и неотложной помощи на дому  осуществляется круглосуточно, дежурным медицинским персоналом , в т.ч. и сестринским персоналом по графику чередования.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CA4E7-87AD-45DB-845E-0FD5667C9D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Территориальная удалённость структурных  подразделений  от ЦРБ  и разобщённость создаёт проблемы в осуществлении взаимодействия и, конечно же,  ведёт к  удорожанию содержания отделений и подразделений. Но имеется и  существенное преимущество такого расположения подразделений - повышение доступности медицинской помощи  и приближённость неотложной медицинской помощи к пациентам и как результат- время доезда при    оказании НП  составляет 20 минут.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217686-B45D-4054-8D79-7ECB50CD7F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2D8022-7740-4134-9640-0A12465E988D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18A12A-4FF5-4DAB-88C0-27A643162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AA24-C115-4520-8751-6FAF8C0FA8B9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61C7-DA41-48D7-B6F5-0BCF11DC4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BCD4-669F-43A8-BFAC-57F907B82F98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674E-A9EC-49F1-9984-14913585F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CE25-0346-4DD8-974C-A70C60336A83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3E4E-E1C3-4FEE-A7CF-5C79217B6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E1F986-076D-4575-9B44-BE41C797DA8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B2DDA-6DCD-4FB9-9CB7-94441DEC4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BED8D-7B77-4E3B-8165-C0AA65DAE141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588B3E-AFBF-4713-BDC1-F3732F7B7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99D08C-FB40-4F7D-A669-8AACFF210ED7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1D09C8-D716-4A19-9D2F-7E64E004A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C582E-8FD3-414D-A137-1ECC647364F4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7C5F64-BA11-42EE-B8EE-44E0F0B05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7B78-84CF-4803-9B8F-9CACF81E22D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2817-0B4A-479B-8A75-E3BB8AAF4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2DA0D-41CE-4A6D-8F3E-92D6CCC85A48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9FD5D-F766-4E3D-ABB1-43456F3F4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3D1F29-D626-4156-840D-655F36D0823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31B331-333A-4A3A-88FD-FCF2709BD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4FE12E-9B32-463A-B3BB-04E56EECAEE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8E1773-4D34-4FD1-BBA0-893D6BF6F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807" r:id="rId5"/>
    <p:sldLayoutId id="2147483808" r:id="rId6"/>
    <p:sldLayoutId id="2147483802" r:id="rId7"/>
    <p:sldLayoutId id="2147483809" r:id="rId8"/>
    <p:sldLayoutId id="2147483810" r:id="rId9"/>
    <p:sldLayoutId id="2147483801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1776414"/>
            <a:ext cx="7772399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«Оказание неотложной помощи в условиях ФАП»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b="1" smtClean="0">
                <a:solidFill>
                  <a:srgbClr val="0070C0"/>
                </a:solidFill>
              </a:rPr>
              <a:t>Байгушева Елена Юрьевна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>
                <a:solidFill>
                  <a:srgbClr val="0070C0"/>
                </a:solidFill>
              </a:rPr>
              <a:t>Заведующая ФАП с. Ягодное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>
                <a:solidFill>
                  <a:srgbClr val="0070C0"/>
                </a:solidFill>
              </a:rPr>
              <a:t>ГБУЗ СО «Ставропольская ЦРБ»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5354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2288" y="1412875"/>
            <a:ext cx="6786562" cy="45259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Проблемы и особенности организации работы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88913"/>
            <a:ext cx="162242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Схема внутреннего взаимодействия  и  </a:t>
            </a:r>
            <a:r>
              <a:rPr lang="ru-RU" sz="3600" dirty="0" smtClean="0">
                <a:solidFill>
                  <a:srgbClr val="0070C0"/>
                </a:solidFill>
              </a:rPr>
              <a:t>управления процессом оказания НП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341438"/>
            <a:ext cx="84963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Объект 1"/>
          <p:cNvSpPr>
            <a:spLocks noGrp="1"/>
          </p:cNvSpPr>
          <p:nvPr>
            <p:ph idx="1"/>
          </p:nvPr>
        </p:nvSpPr>
        <p:spPr>
          <a:xfrm>
            <a:off x="531813" y="1484313"/>
            <a:ext cx="8612187" cy="5373687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Объект 3"/>
          <p:cNvGraphicFramePr>
            <a:graphicFrameLocks noGrp="1"/>
          </p:cNvGraphicFramePr>
          <p:nvPr>
            <p:ph idx="4294967295"/>
          </p:nvPr>
        </p:nvGraphicFramePr>
        <p:xfrm>
          <a:off x="-55563" y="-50800"/>
          <a:ext cx="4602163" cy="4627563"/>
        </p:xfrm>
        <a:graphic>
          <a:graphicData uri="http://schemas.openxmlformats.org/presentationml/2006/ole">
            <p:oleObj spid="_x0000_s35841" r:id="rId4" imgW="4602879" imgH="4627265" progId="Excel.Chart.8">
              <p:embed/>
            </p:oleObj>
          </a:graphicData>
        </a:graphic>
      </p:graphicFrame>
      <p:graphicFrame>
        <p:nvGraphicFramePr>
          <p:cNvPr id="35842" name="Диаграмма 5"/>
          <p:cNvGraphicFramePr>
            <a:graphicFrameLocks/>
          </p:cNvGraphicFramePr>
          <p:nvPr/>
        </p:nvGraphicFramePr>
        <p:xfrm>
          <a:off x="2936875" y="2441575"/>
          <a:ext cx="6035675" cy="4346575"/>
        </p:xfrm>
        <a:graphic>
          <a:graphicData uri="http://schemas.openxmlformats.org/presentationml/2006/ole">
            <p:oleObj spid="_x0000_s35842" r:id="rId5" imgW="6035563" imgH="4346825" progId="Excel.Chart.8">
              <p:embed/>
            </p:oleObj>
          </a:graphicData>
        </a:graphic>
      </p:graphicFrame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15888"/>
            <a:ext cx="34940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Объект 5"/>
          <p:cNvGraphicFramePr>
            <a:graphicFrameLocks noGrp="1"/>
          </p:cNvGraphicFramePr>
          <p:nvPr>
            <p:ph idx="1"/>
          </p:nvPr>
        </p:nvGraphicFramePr>
        <p:xfrm>
          <a:off x="-57150" y="1074738"/>
          <a:ext cx="4505325" cy="3344862"/>
        </p:xfrm>
        <a:graphic>
          <a:graphicData uri="http://schemas.openxmlformats.org/presentationml/2006/ole">
            <p:oleObj spid="_x0000_s37889" r:id="rId4" imgW="4505334" imgH="3346994" progId="Excel.Char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Информация о работе кабинетов НП 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737100" y="857250"/>
          <a:ext cx="4170363" cy="2838450"/>
        </p:xfrm>
        <a:graphic>
          <a:graphicData uri="http://schemas.openxmlformats.org/presentationml/2006/ole">
            <p:oleObj spid="_x0000_s37891" r:id="rId5" imgW="4170025" imgH="2834886" progId="Excel.Chart.8">
              <p:embed/>
            </p:oleObj>
          </a:graphicData>
        </a:graphic>
      </p:graphicFrame>
      <p:graphicFrame>
        <p:nvGraphicFramePr>
          <p:cNvPr id="37892" name="Диаграмма 4"/>
          <p:cNvGraphicFramePr>
            <a:graphicFrameLocks/>
          </p:cNvGraphicFramePr>
          <p:nvPr/>
        </p:nvGraphicFramePr>
        <p:xfrm>
          <a:off x="4521200" y="3594100"/>
          <a:ext cx="4673600" cy="3054350"/>
        </p:xfrm>
        <a:graphic>
          <a:graphicData uri="http://schemas.openxmlformats.org/presentationml/2006/ole">
            <p:oleObj spid="_x0000_s37892" r:id="rId6" imgW="4669941" imgH="30543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>Информация о работе кабинетов НП </a:t>
            </a:r>
          </a:p>
        </p:txBody>
      </p:sp>
      <p:graphicFrame>
        <p:nvGraphicFramePr>
          <p:cNvPr id="39938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1001713"/>
          <a:ext cx="9066213" cy="5070475"/>
        </p:xfrm>
        <a:graphic>
          <a:graphicData uri="http://schemas.openxmlformats.org/presentationml/2006/ole">
            <p:oleObj spid="_x0000_s39938" r:id="rId4" imgW="9065538" imgH="507231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Наши будни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986" name="Picture 3" descr="C:\Users\Main\Downloads\o7BNLI6SyQ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005138"/>
            <a:ext cx="32908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36613"/>
            <a:ext cx="244792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427538" y="0"/>
            <a:ext cx="3676650" cy="4303713"/>
          </a:xfrm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151313"/>
            <a:ext cx="39624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Перспективы и планы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034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4321175" cy="4968875"/>
          </a:xfrm>
          <a:ln>
            <a:prstDash val="solid"/>
          </a:ln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Совершенствование системы обучения персонала;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Совершенствование «нормативной базы»;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Повышение % укомплектованности персоналом;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308850" y="4076700"/>
            <a:ext cx="730250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6" y="5293224"/>
            <a:ext cx="4041775" cy="1564776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n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преобразование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всей системы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неотложной помощи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эффективное использование сестринского потенциала.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Благодарю </a:t>
            </a:r>
            <a:r>
              <a:rPr lang="ru-RU" sz="4000" b="1" dirty="0">
                <a:solidFill>
                  <a:srgbClr val="0070C0"/>
                </a:solidFill>
              </a:rPr>
              <a:t>за внимание</a:t>
            </a:r>
            <a:r>
              <a:rPr lang="ru-RU" dirty="0"/>
              <a:t>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724400"/>
            <a:ext cx="35004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6036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err="1">
                <a:solidFill>
                  <a:srgbClr val="FF0000"/>
                </a:solidFill>
              </a:rPr>
              <a:t>Неотло́жные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состоя́ния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совокупность симптомов (клинических признаков), требующих оказания первой помощи, неотложной медицинской помощи, либо госпитализации пострадавшего или пациента.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Неотложная </a:t>
            </a:r>
            <a:r>
              <a:rPr lang="ru-RU" b="1" dirty="0">
                <a:solidFill>
                  <a:srgbClr val="FF0000"/>
                </a:solidFill>
              </a:rPr>
              <a:t>помощь </a:t>
            </a:r>
            <a:r>
              <a:rPr lang="ru-RU" b="1" dirty="0" smtClean="0"/>
              <a:t>- это один </a:t>
            </a:r>
            <a:r>
              <a:rPr lang="ru-RU" b="1" dirty="0"/>
              <a:t>из видов первичной медико-санитарной </a:t>
            </a:r>
            <a:r>
              <a:rPr lang="ru-RU" b="1" dirty="0" smtClean="0"/>
              <a:t>помощи, оказывается </a:t>
            </a:r>
            <a:r>
              <a:rPr lang="ru-RU" b="1" dirty="0"/>
              <a:t>при обострении хронических заболеваний, при острых состояниях, которые не угрожают </a:t>
            </a:r>
            <a:r>
              <a:rPr lang="ru-RU" b="1" dirty="0" smtClean="0"/>
              <a:t>жизни пациента.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Неотложные состояния и неотложная  медицинская помощь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FF0000"/>
                </a:solidFill>
              </a:rPr>
              <a:t>Экстренная  - </a:t>
            </a:r>
            <a:r>
              <a:rPr lang="ru-RU" dirty="0" smtClean="0"/>
              <a:t>Медицинская </a:t>
            </a:r>
            <a:r>
              <a:rPr lang="ru-RU" dirty="0"/>
              <a:t>помощь, оказываемая при внезапных острых заболеваниях, состояниях, обострении хронических заболеваний, </a:t>
            </a:r>
            <a:r>
              <a:rPr lang="ru-RU" u="sng" dirty="0"/>
              <a:t>представляющих угрозу жизни пациента.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FF0000"/>
                </a:solidFill>
              </a:rPr>
              <a:t>Неотложная - </a:t>
            </a:r>
            <a:r>
              <a:rPr lang="ru-RU" dirty="0" smtClean="0"/>
              <a:t>Медицинская </a:t>
            </a:r>
            <a:r>
              <a:rPr lang="ru-RU" dirty="0"/>
              <a:t>помощь, оказываемая при внезапных острых заболеваниях, состояниях, обострении хронических заболеваний </a:t>
            </a:r>
            <a:r>
              <a:rPr lang="ru-RU" u="sng" dirty="0"/>
              <a:t>без явных признаков угрозы жизни пациента</a:t>
            </a:r>
            <a:r>
              <a:rPr lang="ru-RU" dirty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>ОТЛИЧИЕ ПОНЯТИЙ «ЭКСТРЕННАЯ» И «НЕОТЛОЖНАЯ»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5701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Служба  неотложной  помощи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2503435"/>
            <a:ext cx="3528392" cy="25304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ГБУЗ СО «Ставропольская ЦРБ»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3663" y="3429000"/>
            <a:ext cx="2016125" cy="121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Кабинет НП Сосново </a:t>
            </a:r>
            <a:r>
              <a:rPr lang="ru-RU" dirty="0" err="1"/>
              <a:t>Солонецкого</a:t>
            </a:r>
            <a:r>
              <a:rPr lang="ru-RU" dirty="0"/>
              <a:t> т/о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41001" y="1772816"/>
            <a:ext cx="2016224" cy="1222131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кабинет НП </a:t>
            </a:r>
            <a:r>
              <a:rPr lang="ru-RU" dirty="0" err="1"/>
              <a:t>Хрящевского</a:t>
            </a:r>
            <a:r>
              <a:rPr lang="ru-RU" dirty="0"/>
              <a:t> т/о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688" y="5157788"/>
            <a:ext cx="20161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Кабинет НП </a:t>
            </a:r>
            <a:r>
              <a:rPr lang="ru-RU" dirty="0" err="1"/>
              <a:t>Узюковского</a:t>
            </a:r>
            <a:r>
              <a:rPr lang="ru-RU" dirty="0"/>
              <a:t> Т/О</a:t>
            </a:r>
          </a:p>
        </p:txBody>
      </p:sp>
      <p:cxnSp>
        <p:nvCxnSpPr>
          <p:cNvPr id="11" name="Прямая со стрелкой 10"/>
          <p:cNvCxnSpPr>
            <a:stCxn id="4" idx="7"/>
            <a:endCxn id="8" idx="1"/>
          </p:cNvCxnSpPr>
          <p:nvPr/>
        </p:nvCxnSpPr>
        <p:spPr>
          <a:xfrm flipV="1">
            <a:off x="4198938" y="2384425"/>
            <a:ext cx="2141537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6"/>
          </p:cNvCxnSpPr>
          <p:nvPr/>
        </p:nvCxnSpPr>
        <p:spPr>
          <a:xfrm>
            <a:off x="4716463" y="3768725"/>
            <a:ext cx="176371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0563" y="4184650"/>
            <a:ext cx="1943100" cy="1189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187450" y="1268413"/>
            <a:ext cx="2447925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sz="2400" b="1" dirty="0"/>
              <a:t>ЦРБ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48038" y="5265738"/>
            <a:ext cx="3563937" cy="1116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Стационар ЦРБ -5 отделений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круглосуточного  стационара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187450" y="2781300"/>
            <a:ext cx="2449513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Поликлиника ЦРБ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184775" y="1557338"/>
            <a:ext cx="3779838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Терапевтические отделения-3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219700" y="2565400"/>
            <a:ext cx="25209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Амбулатории -7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227763" y="3716338"/>
            <a:ext cx="165735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ОВОП-13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092950" y="5013325"/>
            <a:ext cx="15113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ФАП</a:t>
            </a:r>
            <a:r>
              <a:rPr lang="ru-RU" dirty="0">
                <a:solidFill>
                  <a:schemeClr val="tx1"/>
                </a:solidFill>
              </a:rPr>
              <a:t>-17</a:t>
            </a: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V="1">
            <a:off x="3708400" y="1916113"/>
            <a:ext cx="1584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3635375" y="1989138"/>
            <a:ext cx="1585913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3635375" y="1989138"/>
            <a:ext cx="2665413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>
            <a:off x="3635375" y="1989138"/>
            <a:ext cx="3457575" cy="352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>
            <a:off x="3059113" y="1989138"/>
            <a:ext cx="5762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>
            <a:off x="3635375" y="1989138"/>
            <a:ext cx="18732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395288" y="3644900"/>
            <a:ext cx="2736850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Рентген-диагностическое отделение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288" y="4221163"/>
            <a:ext cx="2736850" cy="503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Отделение профилактики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288" y="4797425"/>
            <a:ext cx="2736850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Физиотерапевтическое отделение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288" y="5445125"/>
            <a:ext cx="2736850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Клинико-диагностическая лаборатория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55875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0"/>
          </p:cNvCxnSpPr>
          <p:nvPr/>
        </p:nvCxnSpPr>
        <p:spPr>
          <a:xfrm>
            <a:off x="1763713" y="3429000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Структура лечебной сети                         ГБУЗ СО «Ставропольская ЦРБ»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82600" y="152400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Численность обслуживаемого населения 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79388" y="1844675"/>
          <a:ext cx="5286375" cy="4032250"/>
        </p:xfrm>
        <a:graphic>
          <a:graphicData uri="http://schemas.openxmlformats.org/presentationml/2006/ole">
            <p:oleObj spid="_x0000_s23557" name="Диаграмма" r:id="rId4" imgW="5286257" imgH="3371882" progId="Excel.Chart.8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932363" y="836613"/>
          <a:ext cx="4211637" cy="3744912"/>
        </p:xfrm>
        <a:graphic>
          <a:graphicData uri="http://schemas.openxmlformats.org/presentationml/2006/ole">
            <p:oleObj spid="_x0000_s23558" name="Диаграмма" r:id="rId5" imgW="5286257" imgH="337188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01813" y="1481138"/>
            <a:ext cx="554037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М.р.Ставропольский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030413"/>
            <a:ext cx="822960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организации работы              ГБУЗ СО «Ставропольская ЦРБ» характеризуют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9713" y="115888"/>
            <a:ext cx="130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Особенности режима работы  структурных </a:t>
            </a:r>
            <a:r>
              <a:rPr lang="ru-RU" dirty="0" smtClean="0"/>
              <a:t>подразделений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7739062" cy="4525962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790950"/>
            <a:ext cx="147478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1374</Words>
  <Application>Microsoft Office PowerPoint</Application>
  <PresentationFormat>Экран (4:3)</PresentationFormat>
  <Paragraphs>95</Paragraphs>
  <Slides>17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Диаграмма Microsoft Excel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«Оказание неотложной помощи в условиях ФАП»</dc:title>
  <dc:creator>Main</dc:creator>
  <cp:lastModifiedBy>metlina</cp:lastModifiedBy>
  <cp:revision>30</cp:revision>
  <dcterms:created xsi:type="dcterms:W3CDTF">2019-03-21T17:10:38Z</dcterms:created>
  <dcterms:modified xsi:type="dcterms:W3CDTF">2019-03-26T05:15:02Z</dcterms:modified>
</cp:coreProperties>
</file>