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2" r:id="rId3"/>
    <p:sldId id="257" r:id="rId4"/>
    <p:sldId id="258" r:id="rId5"/>
    <p:sldId id="291" r:id="rId6"/>
    <p:sldId id="260" r:id="rId7"/>
    <p:sldId id="262" r:id="rId8"/>
    <p:sldId id="264" r:id="rId9"/>
    <p:sldId id="265" r:id="rId10"/>
    <p:sldId id="266" r:id="rId11"/>
    <p:sldId id="279" r:id="rId12"/>
    <p:sldId id="280" r:id="rId13"/>
    <p:sldId id="281" r:id="rId14"/>
    <p:sldId id="267" r:id="rId15"/>
    <p:sldId id="282" r:id="rId16"/>
    <p:sldId id="283" r:id="rId17"/>
    <p:sldId id="284" r:id="rId18"/>
    <p:sldId id="285" r:id="rId19"/>
    <p:sldId id="289" r:id="rId20"/>
    <p:sldId id="268" r:id="rId21"/>
    <p:sldId id="274" r:id="rId22"/>
    <p:sldId id="278" r:id="rId23"/>
    <p:sldId id="276" r:id="rId2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98" autoAdjust="0"/>
    <p:restoredTop sz="86471" autoAdjust="0"/>
  </p:normalViewPr>
  <p:slideViewPr>
    <p:cSldViewPr>
      <p:cViewPr varScale="1">
        <p:scale>
          <a:sx n="66" d="100"/>
          <a:sy n="66" d="100"/>
        </p:scale>
        <p:origin x="-62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70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5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39FC660-2329-4BAC-9F98-2E45C2C9B114}" type="datetimeFigureOut">
              <a:rPr lang="ru-RU" smtClean="0"/>
              <a:pPr/>
              <a:t>22.03.2019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70AF94E-1130-44AC-B7F1-1D7C564840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rmAutofit/>
          </a:bodyPr>
          <a:lstStyle/>
          <a:p>
            <a:r>
              <a:rPr lang="ru-RU" b="1" i="1" smtClean="0">
                <a:latin typeface="Times New Roman" pitchFamily="18" charset="0"/>
                <a:cs typeface="Times New Roman" pitchFamily="18" charset="0"/>
              </a:rPr>
              <a:t>Опыт работы фельдшера ФАП по обеспечению «Холодовой цепи» в рамках иммунизации населения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4214818"/>
            <a:ext cx="7772400" cy="1285884"/>
          </a:xfrm>
        </p:spPr>
        <p:txBody>
          <a:bodyPr>
            <a:noAutofit/>
          </a:bodyPr>
          <a:lstStyle/>
          <a:p>
            <a:pPr algn="r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Фельдшер фельдшерско-акушерского пункта </a:t>
            </a:r>
          </a:p>
          <a:p>
            <a:pPr algn="r"/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села Хорошенькое ГБУЗ СО «Красноярская ЦРБ»</a:t>
            </a: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Пухова Валентина Николаевна 2019 год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7977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Иммунобиологические лекарственные препараты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980729"/>
            <a:ext cx="4040188" cy="7920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Составляющие «Холодовой цепи»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980729"/>
            <a:ext cx="4041775" cy="792088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smtClean="0"/>
              <a:t>Оборудование в системе «Холодовой цепи»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412592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Обучение медперсонала правилам соблюдения «Холодовой цепи»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холодильного оборудования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Специализированное оборудование для регистрации и контроля температурного режима</a:t>
            </a: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4645025" y="2071678"/>
            <a:ext cx="4041775" cy="405448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Оборудование для транспортирования ИЛП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Оборудование для хранения ИЛП</a:t>
            </a:r>
          </a:p>
          <a:p>
            <a:pPr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607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«Холодовой цепи»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Обучение медперсонала правилам соблюдения «Холодовой цепи»</a:t>
            </a:r>
          </a:p>
          <a:p>
            <a:endParaRPr lang="ru-RU" dirty="0"/>
          </a:p>
        </p:txBody>
      </p:sp>
      <p:pic>
        <p:nvPicPr>
          <p:cNvPr id="7" name="Picture 2" descr="C:\Users\ЕЮ\Desktop\IMG_20190306_10475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428736"/>
            <a:ext cx="4286280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«Холодовой цепи»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00306"/>
            <a:ext cx="4041775" cy="2885751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Использование холодильного оборудования</a:t>
            </a:r>
          </a:p>
          <a:p>
            <a:endParaRPr lang="ru-RU" dirty="0"/>
          </a:p>
        </p:txBody>
      </p:sp>
      <p:pic>
        <p:nvPicPr>
          <p:cNvPr id="4098" name="Picture 2" descr="C:\Users\ЕЮ\Desktop\fpoz220917-9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714776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«Холодовой цепи»</a:t>
            </a:r>
            <a:endParaRPr lang="ru-RU" dirty="0"/>
          </a:p>
        </p:txBody>
      </p:sp>
      <p:pic>
        <p:nvPicPr>
          <p:cNvPr id="5122" name="Picture 2" descr="C:\Users\ЕЮ\Desktop\17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00174"/>
            <a:ext cx="3941763" cy="4699019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Специализированное оборудование для регистрации и контроля температурного режима</a:t>
            </a:r>
          </a:p>
          <a:p>
            <a:endParaRPr lang="ru-RU" dirty="0"/>
          </a:p>
        </p:txBody>
      </p:sp>
      <p:pic>
        <p:nvPicPr>
          <p:cNvPr id="11" name="Picture 4" descr="C:\Users\ЕЮ\Desktop\_-7_-1_._6_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3286124"/>
            <a:ext cx="4213255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«Холодовой цепи»</a:t>
            </a:r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Оборудование для транспортированию ИЛП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5926"/>
            <a:ext cx="4462652" cy="334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0" y="-120015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0" y="-120015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02000" y="-12001500"/>
            <a:ext cx="720000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477" y="3214686"/>
            <a:ext cx="4704523" cy="364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49745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Составляющие «Холодовой цепи»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6993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Оборудованию для хранения ИЛП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Длительность хранения ИЛП при температурном режиме 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от +2 до + 8*С :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3-м уровне  - не более 3-х месяцев; </a:t>
            </a:r>
          </a:p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 4-м уровне – не более месяца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571612"/>
            <a:ext cx="4214842" cy="4643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Схема загрузки ИЛП</a:t>
            </a:r>
            <a:endParaRPr lang="ru-RU" sz="3600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857232"/>
            <a:ext cx="7429552" cy="600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Ю\Desktop\slide-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71463"/>
            <a:ext cx="9159525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Никогда не замораживать вакцины, поставляемые в жидком виде. </a:t>
            </a:r>
          </a:p>
          <a:p>
            <a:r>
              <a:rPr lang="ru-RU" dirty="0" smtClean="0"/>
              <a:t>Никогда не хранить вакцины в дверце холодильника. </a:t>
            </a:r>
          </a:p>
          <a:p>
            <a:r>
              <a:rPr lang="ru-RU" dirty="0" smtClean="0"/>
              <a:t>Никогда не хранить вакцины вместе с продуктами питания и напитками.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Три важных правила: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Журнал регистрации температурного режима в холодильном оборудовании на 4-м уровне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4770788"/>
          </a:xfrm>
        </p:spPr>
        <p:txBody>
          <a:bodyPr>
            <a:noAutofit/>
          </a:bodyPr>
          <a:lstStyle/>
          <a:p>
            <a:r>
              <a:rPr lang="ru-RU" sz="2000" dirty="0" smtClean="0"/>
              <a:t>Температуру в холодильнике необходимо проверять </a:t>
            </a:r>
            <a:r>
              <a:rPr lang="ru-RU" sz="2000" b="1" dirty="0" smtClean="0"/>
              <a:t>два раза в день – в начале и в конце рабочего дня. </a:t>
            </a:r>
          </a:p>
          <a:p>
            <a:r>
              <a:rPr lang="ru-RU" sz="2000" b="1" dirty="0" smtClean="0"/>
              <a:t>Температура должна постоянно оставаться в пределах 2-8°C</a:t>
            </a:r>
          </a:p>
          <a:p>
            <a:r>
              <a:rPr lang="ru-RU" sz="2000" dirty="0" smtClean="0"/>
              <a:t>Показания </a:t>
            </a:r>
            <a:r>
              <a:rPr lang="ru-RU" sz="2000" dirty="0" err="1" smtClean="0"/>
              <a:t>термоиндикатора</a:t>
            </a:r>
            <a:r>
              <a:rPr lang="ru-RU" sz="2000" dirty="0" smtClean="0"/>
              <a:t> и термометра следует записывать в журнал по установленной форме. </a:t>
            </a:r>
          </a:p>
          <a:p>
            <a:endParaRPr lang="ru-RU" sz="2000" dirty="0" smtClean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4786314" cy="4714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Ю\Desktop\Хорошенькое\IMG_20190225_11215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571612"/>
            <a:ext cx="3857652" cy="414340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  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Фельдшерско-акушерский</a:t>
            </a:r>
            <a:r>
              <a:rPr lang="ru-RU" sz="3600" i="1" dirty="0" smtClean="0"/>
              <a:t> </a:t>
            </a:r>
            <a:r>
              <a:rPr lang="ru-RU" sz="3600" i="1" dirty="0"/>
              <a:t>пункт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90" y="3357562"/>
            <a:ext cx="3857652" cy="330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54625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63"/>
          <a:ext cx="8229600" cy="5358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86304"/>
                <a:gridCol w="1857388"/>
                <a:gridCol w="168590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  Обеспечение  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 случае прекращения работы БХ выяснить причину отключения, проинформировать главного врача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Тел 2-16-50</a:t>
                      </a:r>
                    </a:p>
                    <a:p>
                      <a:r>
                        <a:rPr lang="ru-RU" sz="1400" dirty="0" smtClean="0"/>
                        <a:t>       2-01-85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Сотрудники кабинета профилактики, ВОП, фельдшера  ФАП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 обнаружении неисправности оборудования или электросети вызвать специалиста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Малышев А.И.</a:t>
                      </a:r>
                    </a:p>
                    <a:p>
                      <a:r>
                        <a:rPr lang="ru-RU" sz="1400" dirty="0" smtClean="0"/>
                        <a:t>89171487483</a:t>
                      </a:r>
                    </a:p>
                    <a:p>
                      <a:r>
                        <a:rPr lang="ru-RU" sz="1400" dirty="0" smtClean="0"/>
                        <a:t>Тел «</a:t>
                      </a:r>
                      <a:r>
                        <a:rPr lang="ru-RU" sz="1400" dirty="0" err="1" smtClean="0"/>
                        <a:t>Самараэнерго</a:t>
                      </a:r>
                      <a:r>
                        <a:rPr lang="ru-RU" sz="1400" dirty="0" smtClean="0"/>
                        <a:t>»</a:t>
                      </a:r>
                    </a:p>
                    <a:p>
                      <a:r>
                        <a:rPr lang="ru-RU" sz="1400" dirty="0" smtClean="0"/>
                        <a:t>2-20-71, 2-17-62, 2-20-47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 кратковременном (менее 2-х часов) прекращении работы холодильного оборудования на 3 и 4 уровнях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520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Не открывать холодильник до устранения неисправности или возобновления подачи электроэнергии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/>
                      <a:endParaRPr lang="ru-RU" sz="1400" dirty="0" smtClean="0"/>
                    </a:p>
                    <a:p>
                      <a:pPr algn="just"/>
                      <a:endParaRPr lang="ru-RU" sz="1400" dirty="0" smtClean="0"/>
                    </a:p>
                    <a:p>
                      <a:pPr algn="just"/>
                      <a:r>
                        <a:rPr lang="ru-RU" sz="1400" dirty="0" smtClean="0"/>
                        <a:t>Сотрудники кабинета профилактик, ВОП фельдшера ФАП</a:t>
                      </a:r>
                      <a:endParaRPr lang="ru-RU" sz="1400" dirty="0"/>
                    </a:p>
                  </a:txBody>
                  <a:tcPr/>
                </a:tc>
              </a:tr>
              <a:tr h="37639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smtClean="0"/>
                        <a:t>В случае необходимости освобождения БХ от содержимого для проведения ремонтных работ (на 3 уровне), обеспечить транспортировку ИЛП в функционирующие холодильники склада. С офисов, </a:t>
                      </a:r>
                      <a:r>
                        <a:rPr lang="ru-RU" sz="1400" dirty="0" err="1" smtClean="0"/>
                        <a:t>ФАПов</a:t>
                      </a:r>
                      <a:r>
                        <a:rPr lang="ru-RU" sz="1400" dirty="0" smtClean="0"/>
                        <a:t> транспортировать ИЛП на склад ЦРБ.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 smtClean="0"/>
                        <a:t>Термоконтейнер</a:t>
                      </a:r>
                      <a:r>
                        <a:rPr lang="ru-RU" sz="1400" dirty="0" smtClean="0"/>
                        <a:t> с </a:t>
                      </a:r>
                      <a:r>
                        <a:rPr lang="ru-RU" sz="1400" dirty="0" err="1" smtClean="0"/>
                        <a:t>хладоэлементами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229600" cy="70495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План экстренных мероприятий по обеспечению «Холодовой цепи» в чрезвычайных ситуациях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32504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058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6238"/>
                <a:gridCol w="1785950"/>
                <a:gridCol w="22574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мероприятий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Ответственные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При прекращении холодильного оборудования сроком более 2-х часов на 3-м и 4-м уровнях</a:t>
                      </a:r>
                      <a:endParaRPr lang="ru-RU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</a:tr>
              <a:tr h="20589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ИЛП из холодильников поместить в </a:t>
                      </a:r>
                      <a:r>
                        <a:rPr lang="ru-RU" sz="1400" dirty="0" err="1" smtClean="0"/>
                        <a:t>термоконтейнер</a:t>
                      </a:r>
                      <a:r>
                        <a:rPr lang="ru-RU" sz="1400" dirty="0" smtClean="0"/>
                        <a:t>, положив </a:t>
                      </a:r>
                      <a:r>
                        <a:rPr lang="ru-RU" sz="1400" dirty="0" err="1" smtClean="0"/>
                        <a:t>хладоэлементы</a:t>
                      </a:r>
                      <a:r>
                        <a:rPr lang="ru-RU" sz="1400" dirty="0" smtClean="0"/>
                        <a:t>  и </a:t>
                      </a:r>
                      <a:r>
                        <a:rPr lang="ru-RU" sz="1400" dirty="0" err="1" smtClean="0"/>
                        <a:t>термоиндикаторы</a:t>
                      </a:r>
                      <a:r>
                        <a:rPr lang="ru-RU" sz="1400" dirty="0" smtClean="0"/>
                        <a:t>. Исключить контакт </a:t>
                      </a:r>
                      <a:r>
                        <a:rPr lang="ru-RU" sz="1400" dirty="0" err="1" smtClean="0"/>
                        <a:t>хладоэлементов</a:t>
                      </a:r>
                      <a:r>
                        <a:rPr lang="ru-RU" sz="1400" dirty="0" smtClean="0"/>
                        <a:t> с ИЛП (положить между ними картон. </a:t>
                      </a:r>
                    </a:p>
                    <a:p>
                      <a:r>
                        <a:rPr lang="ru-RU" sz="1400" dirty="0" smtClean="0"/>
                        <a:t>Обеспечить транспортировку в холодильники поликлинического отделения №3 п. </a:t>
                      </a:r>
                      <a:r>
                        <a:rPr lang="ru-RU" sz="1400" dirty="0" err="1" smtClean="0"/>
                        <a:t>Мирный,ул</a:t>
                      </a:r>
                      <a:r>
                        <a:rPr lang="ru-RU" sz="1400" dirty="0" smtClean="0"/>
                        <a:t>. </a:t>
                      </a:r>
                      <a:r>
                        <a:rPr lang="ru-RU" sz="1400" dirty="0" err="1" smtClean="0"/>
                        <a:t>Нефтянников</a:t>
                      </a:r>
                      <a:r>
                        <a:rPr lang="ru-RU" sz="1400" dirty="0" smtClean="0"/>
                        <a:t> 1А.</a:t>
                      </a:r>
                    </a:p>
                    <a:p>
                      <a:r>
                        <a:rPr lang="ru-RU" sz="1400" dirty="0" smtClean="0"/>
                        <a:t>С офисов и </a:t>
                      </a:r>
                      <a:r>
                        <a:rPr lang="ru-RU" sz="1400" dirty="0" err="1" smtClean="0"/>
                        <a:t>ФАПов</a:t>
                      </a:r>
                      <a:r>
                        <a:rPr lang="ru-RU" sz="1400" dirty="0" smtClean="0"/>
                        <a:t> транспортировка ИЛП в холодильное оборудование на склад ЦРБ.</a:t>
                      </a:r>
                    </a:p>
                    <a:p>
                      <a:endParaRPr lang="ru-RU" sz="1400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err="1" smtClean="0"/>
                        <a:t>Термоконтейнер</a:t>
                      </a:r>
                      <a:r>
                        <a:rPr lang="ru-RU" sz="1400" dirty="0" smtClean="0"/>
                        <a:t> с </a:t>
                      </a:r>
                      <a:r>
                        <a:rPr lang="ru-RU" sz="1400" dirty="0" err="1" smtClean="0"/>
                        <a:t>хладоэлементами</a:t>
                      </a:r>
                      <a:r>
                        <a:rPr lang="ru-RU" sz="1400" dirty="0" smtClean="0"/>
                        <a:t> </a:t>
                      </a:r>
                    </a:p>
                    <a:p>
                      <a:r>
                        <a:rPr lang="ru-RU" sz="1400" dirty="0" smtClean="0"/>
                        <a:t>Тел. склада: </a:t>
                      </a:r>
                    </a:p>
                    <a:p>
                      <a:r>
                        <a:rPr lang="ru-RU" sz="1400" dirty="0" smtClean="0"/>
                        <a:t> 2-15-38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Сотрудники кабинета профилактики, ВОП, фельдшера ФАП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8669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   </a:t>
                      </a:r>
                      <a:r>
                        <a:rPr lang="ru-RU" sz="1400" b="1" dirty="0" smtClean="0"/>
                        <a:t>При необходимости ремонта или замены холодильного оборудования информировать администрацию ЦРБ (зам. главного врача по </a:t>
                      </a:r>
                      <a:r>
                        <a:rPr lang="ru-RU" sz="1400" b="1" dirty="0" err="1" smtClean="0"/>
                        <a:t>хоз.службе</a:t>
                      </a:r>
                      <a:r>
                        <a:rPr lang="ru-RU" sz="1400" b="1" dirty="0" smtClean="0"/>
                        <a:t> Потапова Н.П. тел. 89376535076)</a:t>
                      </a:r>
                      <a:endParaRPr lang="ru-RU" sz="1400" b="1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План экстренных мероприятий по обеспечению «Холодовой цепи» в чрезвычайных ситуациях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922147"/>
            <a:ext cx="8229600" cy="5150059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Эффективность профилактики инфекционных заболеваний в значительной степени зависит от качества работы медицинского персонала в системе «</a:t>
            </a:r>
            <a:r>
              <a:rPr lang="ru-RU" dirty="0" err="1" smtClean="0"/>
              <a:t>холодовой</a:t>
            </a:r>
            <a:r>
              <a:rPr lang="ru-RU" dirty="0" smtClean="0"/>
              <a:t> цепи», которая обеспечивает оптимальный температурный режим, гарантирующий сохранение исходной </a:t>
            </a:r>
            <a:r>
              <a:rPr lang="ru-RU" dirty="0" err="1" smtClean="0"/>
              <a:t>иммуногенной</a:t>
            </a:r>
            <a:r>
              <a:rPr lang="ru-RU" dirty="0" smtClean="0"/>
              <a:t> активности ИЛП на всем пути их следования от предприятия-изготовителя до вакцинируемого.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5400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 </a:t>
            </a:r>
            <a:endParaRPr lang="ru-RU" sz="5400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ЕЮ\Desktop\Хорошенькое\IMG_20190225_1112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929190" y="1857364"/>
            <a:ext cx="3394472" cy="452596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  Фельдшерско-акушерский пункт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ЕЮ\Desktop\Хорошенькое\IMG_20190225_11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214422"/>
            <a:ext cx="3643338" cy="4572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37398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Численность населения -  571человек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Трудоспособное население - 319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Работающих  - 214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Женщин – 224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Женщин фертильного возраста – 100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От  0  до 18 лет –   109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Детей до года – 5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Участники боевых действий – 1  человек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Федеральные льготники – 50 человек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Региональные льготники – 40 человек </a:t>
            </a:r>
          </a:p>
          <a:p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   Фельдшерско-акушерский пункт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394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Иммунизация населения ФАП с. Хорошенькое в 2018 году</a:t>
            </a:r>
            <a:endParaRPr lang="ru-RU" sz="36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000240"/>
            <a:ext cx="4040188" cy="3385817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Детское население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от 0 до 18 -109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1 года – 4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3-х лет  - 17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3-х до 18 – 92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Привиты по возрасту.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Отказов от прививок -нет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071678"/>
            <a:ext cx="4041775" cy="3314379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Взрослое население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Количество  привитых вакциной </a:t>
            </a: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Совигрипп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350 человек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 м -  10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 гепатита В -12</a:t>
            </a:r>
          </a:p>
          <a:p>
            <a:pPr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Против кори – 3</a:t>
            </a:r>
          </a:p>
          <a:p>
            <a:pPr>
              <a:buNone/>
            </a:pPr>
            <a:r>
              <a:rPr lang="ru-RU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Шигеллвак</a:t>
            </a: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- 3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92500" lnSpcReduction="20000"/>
          </a:bodyPr>
          <a:lstStyle/>
          <a:p>
            <a:pPr algn="ctr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Федеральный закон от 30 марта 1999г 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ФЗ - №52 «О санитарно-эпидемиологическом благополучии населения»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Федеральный закон от 21.11.2011 N 323-ФЗ "Об основах охраны здоровья граждан в Российской Федерации«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 3.3.2342-08 «Обеспечение безопасности иммунизации»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СП 3.3.2.3332-16 «Условия транспортирования и хранения иммунобиологических лекарственных препаратов»</a:t>
            </a:r>
          </a:p>
          <a:p>
            <a:pPr algn="just">
              <a:buFont typeface="Arial" pitchFamily="34" charset="0"/>
              <a:buChar char="•"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Приказ главного врача ГБУЗ СО «Красноярская ЦРБ» «Об организации работы с иммунобиологическими лекарственными препаратами»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Нормативная документация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4593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712968" cy="4857403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Холодовая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цепь» – это комплекс мероприятий, направленных на обеспечение оптимальной температуры при хранении и транспортировании иммунобиологических лекарственных препаратов.</a:t>
            </a:r>
          </a:p>
          <a:p>
            <a:pPr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Холодовая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цепь», ее соблюдение и контроль признаны важнейшим условием при проведении иммунизации населения.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Иммунобиологические лекарственные препараты (ИЛП)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53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6201"/>
            <a:ext cx="8229600" cy="5217443"/>
          </a:xfrm>
        </p:spPr>
        <p:txBody>
          <a:bodyPr>
            <a:normAutofit lnSpcReduction="10000"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1 уровень – производители иммунобиологических лекарственных препаратов;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2 уровень – региональные склады аптечных сетей и организаций, в которых осуществляется временное хранение  ИЛП;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 уровень – ИЛП перемещаются от региональных  к районным и местным аптечным складам;</a:t>
            </a: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 уровень – медицинские учреждения, которые  будут применять вакцины – это прививочные кабинеты поликлиник,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ФАПов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и офисов.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Четыре уровня в системе «Холодовой цепи»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00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23528" y="836712"/>
            <a:ext cx="3168352" cy="2016224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262810" y="1392707"/>
            <a:ext cx="3312368" cy="14401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4088" y="4293096"/>
            <a:ext cx="3024336" cy="129614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933056"/>
            <a:ext cx="3456384" cy="129614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3779912" y="1835823"/>
            <a:ext cx="1224136" cy="3060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588224" y="3068960"/>
            <a:ext cx="288032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0965787">
            <a:off x="4251208" y="4558204"/>
            <a:ext cx="976202" cy="2808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39552" y="1196752"/>
            <a:ext cx="2736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Завод изготовитель</a:t>
            </a:r>
          </a:p>
          <a:p>
            <a:pPr algn="ctr"/>
            <a:r>
              <a:rPr lang="ru-RU" sz="2800" dirty="0" smtClean="0"/>
              <a:t>ИЛП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580112" y="1628800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Региональные аптечные склады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5580112" y="4341003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Районные аптечные склады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899592" y="4149080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Прививочные кабинеты поликлиник, ФАП, офисы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520266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778</TotalTime>
  <Words>870</Words>
  <Application>Microsoft Office PowerPoint</Application>
  <PresentationFormat>Экран (4:3)</PresentationFormat>
  <Paragraphs>125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Опыт работы фельдшера ФАП по обеспечению «Холодовой цепи» в рамках иммунизации населения</vt:lpstr>
      <vt:lpstr>     Фельдшерско-акушерский пункт</vt:lpstr>
      <vt:lpstr>      Фельдшерско-акушерский пункт</vt:lpstr>
      <vt:lpstr>    Фельдшерско-акушерский пункт</vt:lpstr>
      <vt:lpstr>Иммунизация населения ФАП с. Хорошенькое в 2018 году</vt:lpstr>
      <vt:lpstr>Нормативная документация</vt:lpstr>
      <vt:lpstr>Иммунобиологические лекарственные препараты (ИЛП)</vt:lpstr>
      <vt:lpstr>      Четыре уровня в системе «Холодовой цепи»</vt:lpstr>
      <vt:lpstr>Слайд 9</vt:lpstr>
      <vt:lpstr>Иммунобиологические лекарственные препараты</vt:lpstr>
      <vt:lpstr>Составляющие «Холодовой цепи» </vt:lpstr>
      <vt:lpstr>Составляющие «Холодовой цепи» </vt:lpstr>
      <vt:lpstr>Составляющие «Холодовой цепи»</vt:lpstr>
      <vt:lpstr>Составляющие «Холодовой цепи»</vt:lpstr>
      <vt:lpstr>Составляющие «Холодовой цепи»</vt:lpstr>
      <vt:lpstr>Схема загрузки ИЛП</vt:lpstr>
      <vt:lpstr>Слайд 17</vt:lpstr>
      <vt:lpstr>Три важных правила: </vt:lpstr>
      <vt:lpstr>Журнал регистрации температурного режима в холодильном оборудовании на 4-м уровне</vt:lpstr>
      <vt:lpstr>План экстренных мероприятий по обеспечению «Холодовой цепи» в чрезвычайных ситуациях</vt:lpstr>
      <vt:lpstr>План экстренных мероприятий по обеспечению «Холодовой цепи» в чрезвычайных ситуациях</vt:lpstr>
      <vt:lpstr>Слайд 22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работы фельдшера ФАП по обеспечению «Холодовой цепи» в рамках иммунизации населения</dc:title>
  <dc:creator>123</dc:creator>
  <cp:lastModifiedBy>ЕЮ</cp:lastModifiedBy>
  <cp:revision>111</cp:revision>
  <dcterms:created xsi:type="dcterms:W3CDTF">2019-02-26T17:15:12Z</dcterms:created>
  <dcterms:modified xsi:type="dcterms:W3CDTF">2019-03-22T07:23:19Z</dcterms:modified>
</cp:coreProperties>
</file>