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7"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B6D27DB-237C-4D6B-9A9B-9D3B5BC958EF}" type="datetimeFigureOut">
              <a:rPr lang="ru-RU" smtClean="0"/>
              <a:t>30.10.2018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6E3461F-3292-4092-AD6A-9C027F0EA671}"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6D27DB-237C-4D6B-9A9B-9D3B5BC958EF}" type="datetimeFigureOut">
              <a:rPr lang="ru-RU" smtClean="0"/>
              <a:t>30.10.2018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E3461F-3292-4092-AD6A-9C027F0EA67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6D27DB-237C-4D6B-9A9B-9D3B5BC958EF}" type="datetimeFigureOut">
              <a:rPr lang="ru-RU" smtClean="0"/>
              <a:t>30.10.2018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E3461F-3292-4092-AD6A-9C027F0EA67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6D27DB-237C-4D6B-9A9B-9D3B5BC958EF}" type="datetimeFigureOut">
              <a:rPr lang="ru-RU" smtClean="0"/>
              <a:t>30.10.2018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E3461F-3292-4092-AD6A-9C027F0EA67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B6D27DB-237C-4D6B-9A9B-9D3B5BC958EF}" type="datetimeFigureOut">
              <a:rPr lang="ru-RU" smtClean="0"/>
              <a:t>30.10.2018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E3461F-3292-4092-AD6A-9C027F0EA671}"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6D27DB-237C-4D6B-9A9B-9D3B5BC958EF}" type="datetimeFigureOut">
              <a:rPr lang="ru-RU" smtClean="0"/>
              <a:t>30.10.2018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E3461F-3292-4092-AD6A-9C027F0EA67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B6D27DB-237C-4D6B-9A9B-9D3B5BC958EF}" type="datetimeFigureOut">
              <a:rPr lang="ru-RU" smtClean="0"/>
              <a:t>30.10.2018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6E3461F-3292-4092-AD6A-9C027F0EA67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B6D27DB-237C-4D6B-9A9B-9D3B5BC958EF}" type="datetimeFigureOut">
              <a:rPr lang="ru-RU" smtClean="0"/>
              <a:t>30.10.2018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E3461F-3292-4092-AD6A-9C027F0EA67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6D27DB-237C-4D6B-9A9B-9D3B5BC958EF}" type="datetimeFigureOut">
              <a:rPr lang="ru-RU" smtClean="0"/>
              <a:t>30.10.2018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6E3461F-3292-4092-AD6A-9C027F0EA67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6D27DB-237C-4D6B-9A9B-9D3B5BC958EF}" type="datetimeFigureOut">
              <a:rPr lang="ru-RU" smtClean="0"/>
              <a:t>30.10.2018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E3461F-3292-4092-AD6A-9C027F0EA67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B6D27DB-237C-4D6B-9A9B-9D3B5BC958EF}" type="datetimeFigureOut">
              <a:rPr lang="ru-RU" smtClean="0"/>
              <a:t>30.10.2018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56E3461F-3292-4092-AD6A-9C027F0EA671}"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6D27DB-237C-4D6B-9A9B-9D3B5BC958EF}" type="datetimeFigureOut">
              <a:rPr lang="ru-RU" smtClean="0"/>
              <a:t>30.10.2018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461F-3292-4092-AD6A-9C027F0EA671}"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just"/>
            <a:r>
              <a:rPr lang="ru-RU" sz="4400" dirty="0" smtClean="0"/>
              <a:t>«</a:t>
            </a:r>
            <a:br>
              <a:rPr lang="ru-RU" sz="4400" dirty="0" smtClean="0"/>
            </a:br>
            <a:r>
              <a:rPr lang="ru-RU" sz="4400" dirty="0" smtClean="0"/>
              <a:t/>
            </a:r>
            <a:br>
              <a:rPr lang="ru-RU" sz="4400" dirty="0" smtClean="0"/>
            </a:br>
            <a:r>
              <a:rPr lang="ru-RU" sz="4400" dirty="0" smtClean="0"/>
              <a:t/>
            </a:r>
            <a:br>
              <a:rPr lang="ru-RU" sz="4400" dirty="0" smtClean="0"/>
            </a:br>
            <a:r>
              <a:rPr lang="ru-RU" sz="4400" dirty="0" smtClean="0"/>
              <a:t/>
            </a:r>
            <a:br>
              <a:rPr lang="ru-RU" sz="4400" dirty="0" smtClean="0"/>
            </a:br>
            <a:endParaRPr lang="ru-RU" sz="4900" dirty="0">
              <a:solidFill>
                <a:srgbClr val="C0000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a:xfrm>
            <a:off x="457200" y="714356"/>
            <a:ext cx="8229600" cy="5610244"/>
          </a:xfrm>
        </p:spPr>
        <p:txBody>
          <a:bodyPr>
            <a:normAutofit lnSpcReduction="10000"/>
          </a:bodyPr>
          <a:lstStyle/>
          <a:p>
            <a:pPr algn="r">
              <a:buNone/>
            </a:pPr>
            <a:r>
              <a:rPr lang="ru-RU" sz="2800" dirty="0" smtClean="0">
                <a:solidFill>
                  <a:srgbClr val="C00000"/>
                </a:solidFill>
                <a:effectLst>
                  <a:outerShdw blurRad="38100" dist="38100" dir="2700000" algn="tl">
                    <a:srgbClr val="000000">
                      <a:alpha val="43137"/>
                    </a:srgbClr>
                  </a:outerShdw>
                </a:effectLst>
              </a:rPr>
              <a:t>  </a:t>
            </a:r>
          </a:p>
          <a:p>
            <a:pPr algn="r">
              <a:buNone/>
            </a:pPr>
            <a:endParaRPr lang="ru-RU" sz="2800" dirty="0" smtClean="0">
              <a:solidFill>
                <a:srgbClr val="C00000"/>
              </a:solidFill>
              <a:effectLst>
                <a:outerShdw blurRad="38100" dist="38100" dir="2700000" algn="tl">
                  <a:srgbClr val="000000">
                    <a:alpha val="43137"/>
                  </a:srgbClr>
                </a:outerShdw>
              </a:effectLst>
            </a:endParaRPr>
          </a:p>
          <a:p>
            <a:pPr algn="r">
              <a:buNone/>
            </a:pPr>
            <a:endParaRPr lang="ru-RU" sz="2800" dirty="0" smtClean="0">
              <a:solidFill>
                <a:srgbClr val="C00000"/>
              </a:solidFill>
              <a:effectLst>
                <a:outerShdw blurRad="38100" dist="38100" dir="2700000" algn="tl">
                  <a:srgbClr val="000000">
                    <a:alpha val="43137"/>
                  </a:srgbClr>
                </a:outerShdw>
              </a:effectLst>
            </a:endParaRPr>
          </a:p>
          <a:p>
            <a:pPr algn="r">
              <a:buNone/>
            </a:pPr>
            <a:endParaRPr lang="ru-RU" sz="2800" dirty="0" smtClean="0">
              <a:solidFill>
                <a:srgbClr val="C00000"/>
              </a:solidFill>
              <a:effectLst>
                <a:outerShdw blurRad="38100" dist="38100" dir="2700000" algn="tl">
                  <a:srgbClr val="000000">
                    <a:alpha val="43137"/>
                  </a:srgbClr>
                </a:outerShdw>
              </a:effectLst>
            </a:endParaRPr>
          </a:p>
          <a:p>
            <a:pPr algn="r">
              <a:buNone/>
            </a:pPr>
            <a:endParaRPr lang="ru-RU" sz="2800" dirty="0" smtClean="0">
              <a:solidFill>
                <a:srgbClr val="C00000"/>
              </a:solidFill>
              <a:effectLst>
                <a:outerShdw blurRad="38100" dist="38100" dir="2700000" algn="tl">
                  <a:srgbClr val="000000">
                    <a:alpha val="43137"/>
                  </a:srgbClr>
                </a:outerShdw>
              </a:effectLst>
            </a:endParaRPr>
          </a:p>
          <a:p>
            <a:pPr algn="r">
              <a:buNone/>
            </a:pPr>
            <a:r>
              <a:rPr lang="ru-RU" sz="2800" dirty="0" smtClean="0">
                <a:solidFill>
                  <a:srgbClr val="C00000"/>
                </a:solidFill>
                <a:effectLst>
                  <a:outerShdw blurRad="38100" dist="38100" dir="2700000" algn="tl">
                    <a:srgbClr val="000000">
                      <a:alpha val="43137"/>
                    </a:srgbClr>
                  </a:outerShdw>
                </a:effectLst>
              </a:rPr>
              <a:t> </a:t>
            </a:r>
            <a:r>
              <a:rPr lang="ru-RU" sz="4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4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Роль лечебного питания при туберкулезе». </a:t>
            </a:r>
            <a:br>
              <a:rPr lang="ru-RU" sz="4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Дубровкина</a:t>
            </a:r>
            <a:r>
              <a:rPr lang="ru-RU"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Елена Алексеевна</a:t>
            </a:r>
          </a:p>
          <a:p>
            <a:pPr algn="r">
              <a:buNone/>
            </a:pPr>
            <a:r>
              <a:rPr lang="ru-RU"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медицинская </a:t>
            </a:r>
            <a:r>
              <a:rPr lang="ru-RU"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сестра диетическая </a:t>
            </a:r>
            <a:br>
              <a:rPr lang="ru-RU"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ГБУЗ СО "Противотуберкулёзный </a:t>
            </a:r>
            <a:endParaRPr lang="ru-RU"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r">
              <a:buNone/>
            </a:pPr>
            <a:r>
              <a:rPr lang="ru-RU"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санаторий </a:t>
            </a:r>
            <a:r>
              <a:rPr lang="ru-RU"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"Рачейка" </a:t>
            </a:r>
          </a:p>
          <a:p>
            <a:pPr algn="ctr">
              <a:buNone/>
            </a:pPr>
            <a:endParaRPr lang="ru-RU" sz="4800" dirty="0">
              <a:latin typeface="Times New Roman" pitchFamily="18" charset="0"/>
              <a:cs typeface="Times New Roman" pitchFamily="18" charset="0"/>
            </a:endParaRPr>
          </a:p>
        </p:txBody>
      </p:sp>
      <p:pic>
        <p:nvPicPr>
          <p:cNvPr id="8" name="Рисунок 7" descr="http://vlegkih.ru/wp-content/uploads/2017/02/-%D0%BF%D1%80%D0%BE%D0%B4%D1%83%D0%BA%D1%82%D1%8B-2-e1487624262661.png"/>
          <p:cNvPicPr/>
          <p:nvPr/>
        </p:nvPicPr>
        <p:blipFill>
          <a:blip r:embed="rId2"/>
          <a:srcRect/>
          <a:stretch>
            <a:fillRect/>
          </a:stretch>
        </p:blipFill>
        <p:spPr bwMode="auto">
          <a:xfrm>
            <a:off x="0" y="0"/>
            <a:ext cx="48768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642919"/>
            <a:ext cx="8229600" cy="5681682"/>
          </a:xfrm>
        </p:spPr>
        <p:txBody>
          <a:bodyPr>
            <a:normAutofit fontScale="55000" lnSpcReduction="20000"/>
          </a:bodyPr>
          <a:lstStyle/>
          <a:p>
            <a:pPr algn="ctr">
              <a:buNone/>
            </a:pPr>
            <a:r>
              <a:rPr lang="ru-RU" sz="3200" b="1" dirty="0" smtClean="0">
                <a:latin typeface="Times New Roman" pitchFamily="18" charset="0"/>
                <a:cs typeface="Times New Roman" pitchFamily="18" charset="0"/>
              </a:rPr>
              <a:t>    При </a:t>
            </a:r>
            <a:r>
              <a:rPr lang="ru-RU" sz="3200" b="1" dirty="0" smtClean="0">
                <a:latin typeface="Times New Roman" pitchFamily="18" charset="0"/>
                <a:cs typeface="Times New Roman" pitchFamily="18" charset="0"/>
              </a:rPr>
              <a:t>построении диетических рационов для больных туберкулезом необходимо учитывать </a:t>
            </a:r>
            <a:r>
              <a:rPr lang="ru-RU" sz="3200" b="1" dirty="0" smtClean="0">
                <a:latin typeface="Times New Roman" pitchFamily="18" charset="0"/>
                <a:cs typeface="Times New Roman" pitchFamily="18" charset="0"/>
              </a:rPr>
              <a:t>следующее:</a:t>
            </a:r>
            <a:endParaRPr lang="ru-RU" sz="3200" b="1"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Лечебное </a:t>
            </a:r>
            <a:r>
              <a:rPr lang="ru-RU" sz="3600" dirty="0" smtClean="0">
                <a:latin typeface="Times New Roman" pitchFamily="18" charset="0"/>
                <a:cs typeface="Times New Roman" pitchFamily="18" charset="0"/>
              </a:rPr>
              <a:t>питание при туберкулезе не может сводиться только к усиленному питанию – оно должно соответствовать характеру и стадии развития туберкулезного процесса и состоянию организма больного.</a:t>
            </a:r>
          </a:p>
          <a:p>
            <a:r>
              <a:rPr lang="ru-RU" sz="3600" dirty="0" smtClean="0">
                <a:latin typeface="Times New Roman" pitchFamily="18" charset="0"/>
                <a:cs typeface="Times New Roman" pitchFamily="18" charset="0"/>
              </a:rPr>
              <a:t>Питание </a:t>
            </a:r>
            <a:r>
              <a:rPr lang="ru-RU" sz="3600" dirty="0" smtClean="0">
                <a:latin typeface="Times New Roman" pitchFamily="18" charset="0"/>
                <a:cs typeface="Times New Roman" pitchFamily="18" charset="0"/>
              </a:rPr>
              <a:t>должно быть усиленным, но не избыточным</a:t>
            </a:r>
            <a:r>
              <a:rPr lang="ru-RU" sz="3600" dirty="0" smtClean="0">
                <a:latin typeface="Times New Roman" pitchFamily="18" charset="0"/>
                <a:cs typeface="Times New Roman" pitchFamily="18" charset="0"/>
              </a:rPr>
              <a:t>.</a:t>
            </a:r>
          </a:p>
          <a:p>
            <a:pPr>
              <a:buNone/>
            </a:pPr>
            <a:endParaRPr lang="ru-RU" sz="3600"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Избыточное </a:t>
            </a:r>
            <a:r>
              <a:rPr lang="ru-RU" sz="3600" dirty="0" smtClean="0">
                <a:latin typeface="Times New Roman" pitchFamily="18" charset="0"/>
                <a:cs typeface="Times New Roman" pitchFamily="18" charset="0"/>
              </a:rPr>
              <a:t>содержание в рационе жиров и углеводов сопровождается нарушением обмена веществ – наряду с накоплением и отложением жира отмечается потеря мышечной массы с ослаблением мышечной системы, мышцы сердца, перегрузкой </a:t>
            </a:r>
            <a:r>
              <a:rPr lang="ru-RU" sz="3600" dirty="0" err="1" smtClean="0">
                <a:latin typeface="Times New Roman" pitchFamily="18" charset="0"/>
                <a:cs typeface="Times New Roman" pitchFamily="18" charset="0"/>
              </a:rPr>
              <a:t>сердечно-сосудистой</a:t>
            </a:r>
            <a:r>
              <a:rPr lang="ru-RU" sz="3600" dirty="0" smtClean="0">
                <a:latin typeface="Times New Roman" pitchFamily="18" charset="0"/>
                <a:cs typeface="Times New Roman" pitchFamily="18" charset="0"/>
              </a:rPr>
              <a:t> системы</a:t>
            </a:r>
            <a:r>
              <a:rPr lang="ru-RU" sz="3600" dirty="0" smtClean="0">
                <a:latin typeface="Times New Roman" pitchFamily="18" charset="0"/>
                <a:cs typeface="Times New Roman" pitchFamily="18" charset="0"/>
              </a:rPr>
              <a:t>.</a:t>
            </a:r>
          </a:p>
          <a:p>
            <a:endParaRPr lang="ru-RU" sz="3600"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У </a:t>
            </a:r>
            <a:r>
              <a:rPr lang="ru-RU" sz="3600" dirty="0" smtClean="0">
                <a:latin typeface="Times New Roman" pitchFamily="18" charset="0"/>
                <a:cs typeface="Times New Roman" pitchFamily="18" charset="0"/>
              </a:rPr>
              <a:t>больных туберкулезом снижены окислительные процессы, ухудшается ассимиляция пищи, накопление недостаточно окисленных продуктов обмена усиливает интоксикацию</a:t>
            </a:r>
            <a:r>
              <a:rPr lang="ru-RU" sz="3600" dirty="0" smtClean="0">
                <a:latin typeface="Times New Roman" pitchFamily="18" charset="0"/>
                <a:cs typeface="Times New Roman" pitchFamily="18" charset="0"/>
              </a:rPr>
              <a:t>.</a:t>
            </a:r>
          </a:p>
          <a:p>
            <a:endParaRPr lang="ru-RU" sz="3600" dirty="0" smtClean="0">
              <a:latin typeface="Times New Roman" pitchFamily="18" charset="0"/>
              <a:cs typeface="Times New Roman" pitchFamily="18" charset="0"/>
            </a:endParaRPr>
          </a:p>
          <a:p>
            <a:r>
              <a:rPr lang="ru-RU" sz="3600" dirty="0" err="1" smtClean="0">
                <a:latin typeface="Times New Roman" pitchFamily="18" charset="0"/>
                <a:cs typeface="Times New Roman" pitchFamily="18" charset="0"/>
              </a:rPr>
              <a:t>Нутриенты</a:t>
            </a:r>
            <a:r>
              <a:rPr lang="ru-RU" sz="36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должны воздействовать не только на пораженный орган, но и на весь организм путем повышения регенеративной способности клеток, способствовать улучшению межуточного обмена и иммунологического статуса организма.</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00043"/>
            <a:ext cx="8229600" cy="5824558"/>
          </a:xfrm>
        </p:spPr>
        <p:txBody>
          <a:bodyPr>
            <a:normAutofit fontScale="92500" lnSpcReduction="20000"/>
          </a:bodyPr>
          <a:lstStyle/>
          <a:p>
            <a:pPr algn="just"/>
            <a:r>
              <a:rPr lang="ru-RU" b="1" dirty="0" smtClean="0">
                <a:latin typeface="Times New Roman" pitchFamily="18" charset="0"/>
                <a:cs typeface="Times New Roman" pitchFamily="18" charset="0"/>
              </a:rPr>
              <a:t>Принципы организации питания при туберкулезе</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Правильное питание при туберкулезе легких помогает не только нормализовать вес больного, но и снизить интоксикацию организма, и, конечно, повысить сопротивляемость инфекции. Таким образом, соответствующее питание при туберкулезе можно назвать важной составляющей комплексной противотуберкулезной терапии.</a:t>
            </a:r>
          </a:p>
          <a:p>
            <a:pPr algn="just"/>
            <a:r>
              <a:rPr lang="ru-RU" dirty="0" smtClean="0">
                <a:latin typeface="Times New Roman" pitchFamily="18" charset="0"/>
                <a:cs typeface="Times New Roman" pitchFamily="18" charset="0"/>
              </a:rPr>
              <a:t>Организация правильного питания при лечении туберкулеза легких является залогом успешного лечения болезни.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Задачи </a:t>
            </a:r>
            <a:r>
              <a:rPr lang="ru-RU" dirty="0" smtClean="0">
                <a:latin typeface="Times New Roman" pitchFamily="18" charset="0"/>
                <a:cs typeface="Times New Roman" pitchFamily="18" charset="0"/>
              </a:rPr>
              <a:t>лечебного питания при туберкулезе: снабжение организма полноценным питанием в условиях распада белков, ухудшения обмена жиров и углеводов; повышение сопротивляемости организма; способствование нормализации обмена веществ; содействие восстановлению тканей, пораженных туберкулезной инфекцией.</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357167"/>
            <a:ext cx="8229600" cy="5967434"/>
          </a:xfrm>
        </p:spPr>
        <p:txBody>
          <a:bodyPr>
            <a:normAutofit/>
          </a:bodyPr>
          <a:lstStyle/>
          <a:p>
            <a:pPr algn="just"/>
            <a:r>
              <a:rPr lang="ru-RU" dirty="0" smtClean="0">
                <a:latin typeface="Times New Roman" pitchFamily="18" charset="0"/>
                <a:cs typeface="Times New Roman" pitchFamily="18" charset="0"/>
              </a:rPr>
              <a:t>Питание больного при туберкулезе легких, в первую очередь, должно быть калорийным, но это вовсе не значит, что необходимо стремиться к перекармливанию больного</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Мнение о необходимости </a:t>
            </a:r>
            <a:r>
              <a:rPr lang="ru-RU" dirty="0" err="1" smtClean="0">
                <a:latin typeface="Times New Roman" pitchFamily="18" charset="0"/>
                <a:cs typeface="Times New Roman" pitchFamily="18" charset="0"/>
              </a:rPr>
              <a:t>сверхусиленного</a:t>
            </a:r>
            <a:r>
              <a:rPr lang="ru-RU" dirty="0" smtClean="0">
                <a:latin typeface="Times New Roman" pitchFamily="18" charset="0"/>
                <a:cs typeface="Times New Roman" pitchFamily="18" charset="0"/>
              </a:rPr>
              <a:t> питания больного туберкулезом легких является пережитком: лишь при истощении больного назначается диета, превышающая дневную норму калорий на 20-25%. В остальных случаях достаточно отдавать предпочтение полноценному питанию, богатому витаминами С, В и А, а также минеральными веществами.</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642919"/>
            <a:ext cx="8229600" cy="5681682"/>
          </a:xfrm>
        </p:spPr>
        <p:txBody>
          <a:bodyPr>
            <a:normAutofit fontScale="92500"/>
          </a:bodyPr>
          <a:lstStyle/>
          <a:p>
            <a:pPr algn="just"/>
            <a:r>
              <a:rPr lang="ru-RU" dirty="0" smtClean="0">
                <a:latin typeface="Times New Roman" pitchFamily="18" charset="0"/>
                <a:cs typeface="Times New Roman" pitchFamily="18" charset="0"/>
              </a:rPr>
              <a:t>Перекармливание ведет лишь к ожирению и перегрузке органов пищеварения. Несмотря на большое разнообразие факторов, характеризующих течение туберкулеза в каждом конкретном случае (характер болезни, осложнения, возраст, степень истощения, род занятий, сопутствующие заболевания), существуют общие принципы организации диетического питания для больных туберкулезом легких.</a:t>
            </a:r>
          </a:p>
          <a:p>
            <a:pPr algn="just"/>
            <a:r>
              <a:rPr lang="ru-RU" dirty="0" smtClean="0">
                <a:latin typeface="Times New Roman" pitchFamily="18" charset="0"/>
                <a:cs typeface="Times New Roman" pitchFamily="18" charset="0"/>
              </a:rPr>
              <a:t>У большинства больных туберкулезом полностью отсутствует аппетит, а правильный режим питания при туберкулезе требует принятия пищи не менее 4-5 раз в день. Вывод напрашивается сам собой: </a:t>
            </a:r>
            <a:r>
              <a:rPr lang="ru-RU" b="1" dirty="0" smtClean="0">
                <a:latin typeface="Times New Roman" pitchFamily="18" charset="0"/>
                <a:cs typeface="Times New Roman" pitchFamily="18" charset="0"/>
              </a:rPr>
              <a:t>пища должна быть максимально вкусной и иметь аппетитный вид и запах.</a:t>
            </a:r>
            <a:r>
              <a:rPr lang="ru-RU" dirty="0" smtClean="0">
                <a:latin typeface="Times New Roman" pitchFamily="18" charset="0"/>
                <a:cs typeface="Times New Roman" pitchFamily="18" charset="0"/>
              </a:rPr>
              <a:t> Конечно, для ее приготовления рекомендуется использование исключительно свежих </a:t>
            </a:r>
            <a:r>
              <a:rPr lang="ru-RU" dirty="0" smtClean="0">
                <a:latin typeface="Times New Roman" pitchFamily="18" charset="0"/>
                <a:cs typeface="Times New Roman" pitchFamily="18" charset="0"/>
              </a:rPr>
              <a:t>продуктов.</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71481"/>
            <a:ext cx="8229600" cy="5753120"/>
          </a:xfrm>
        </p:spPr>
        <p:txBody>
          <a:bodyPr>
            <a:normAutofit lnSpcReduction="10000"/>
          </a:bodyPr>
          <a:lstStyle/>
          <a:p>
            <a:pPr algn="just"/>
            <a:r>
              <a:rPr lang="ru-RU" dirty="0" smtClean="0">
                <a:latin typeface="Times New Roman" pitchFamily="18" charset="0"/>
                <a:cs typeface="Times New Roman" pitchFamily="18" charset="0"/>
              </a:rPr>
              <a:t>В настоящее время принято считать, что для больного туберкулезом необходима диета, в которой должны быть представлены основные продукты, содержащие в своем составе не только оптимальные количества белков, жиров и углеводов, но и богатых витаминами и минеральными солями. Важное значение имеет не столько количество пищи, сколько ее качественный состав. Содержание в рационе пищевых веществ и их оптимальная сбалансированность являются основным показателем полноценного питания.</a:t>
            </a:r>
          </a:p>
          <a:p>
            <a:pPr algn="just"/>
            <a:r>
              <a:rPr lang="ru-RU" dirty="0" smtClean="0">
                <a:latin typeface="Times New Roman" pitchFamily="18" charset="0"/>
                <a:cs typeface="Times New Roman" pitchFamily="18" charset="0"/>
              </a:rPr>
              <a:t>Питание больных туберкулезом легких предполагает также подачу пищи на стол сразу после ее приготовления. Тем более что несвежая и </a:t>
            </a:r>
            <a:r>
              <a:rPr lang="ru-RU" dirty="0" smtClean="0">
                <a:latin typeface="Times New Roman" pitchFamily="18" charset="0"/>
                <a:cs typeface="Times New Roman" pitchFamily="18" charset="0"/>
              </a:rPr>
              <a:t>подогретая</a:t>
            </a:r>
            <a:r>
              <a:rPr lang="ru-RU" dirty="0" smtClean="0">
                <a:latin typeface="Times New Roman" pitchFamily="18" charset="0"/>
                <a:cs typeface="Times New Roman" pitchFamily="18" charset="0"/>
              </a:rPr>
              <a:t> пища, в принципе, это вообще нонсенс </a:t>
            </a:r>
            <a:r>
              <a:rPr lang="ru-RU" dirty="0" smtClean="0">
                <a:latin typeface="Times New Roman" pitchFamily="18" charset="0"/>
                <a:cs typeface="Times New Roman" pitchFamily="18" charset="0"/>
              </a:rPr>
              <a:t>  для </a:t>
            </a:r>
            <a:r>
              <a:rPr lang="ru-RU" dirty="0" smtClean="0">
                <a:latin typeface="Times New Roman" pitchFamily="18" charset="0"/>
                <a:cs typeface="Times New Roman" pitchFamily="18" charset="0"/>
              </a:rPr>
              <a:t>диетического питания.</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00043"/>
            <a:ext cx="8229600" cy="5824558"/>
          </a:xfrm>
        </p:spPr>
        <p:txBody>
          <a:bodyPr>
            <a:normAutofit fontScale="77500" lnSpcReduction="20000"/>
          </a:bodyPr>
          <a:lstStyle/>
          <a:p>
            <a:pPr algn="ctr"/>
            <a:r>
              <a:rPr lang="ru-RU" b="1" dirty="0" smtClean="0">
                <a:latin typeface="Times New Roman" pitchFamily="18" charset="0"/>
                <a:cs typeface="Times New Roman" pitchFamily="18" charset="0"/>
              </a:rPr>
              <a:t>Питание при туберкулезе легких</a:t>
            </a:r>
            <a:r>
              <a:rPr lang="ru-RU" dirty="0" smtClean="0">
                <a:latin typeface="Times New Roman" pitchFamily="18" charset="0"/>
                <a:cs typeface="Times New Roman" pitchFamily="18" charset="0"/>
              </a:rPr>
              <a:t> </a:t>
            </a:r>
          </a:p>
          <a:p>
            <a:r>
              <a:rPr lang="ru-RU" b="1" u="sng" dirty="0" smtClean="0">
                <a:latin typeface="Times New Roman" pitchFamily="18" charset="0"/>
                <a:cs typeface="Times New Roman" pitchFamily="18" charset="0"/>
              </a:rPr>
              <a:t>Белки:</a:t>
            </a:r>
            <a:endParaRPr lang="ru-RU" b="1"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В связи с тем, что у больных туберкулезом легких распад белков происходит быстрее, чем у здорового человека, а усваиваются они хуже, в рацион питания при туберкулезе необходимо включать увеличенное количество белковой пищи. А так как полученные с едой белки должны максимально легко усваиваться, то питание больных туберкулезом характеризуют как «диету с увеличением количества протеинов за счет легкоусвояемых белков, содержащихся в молочных продуктах».</a:t>
            </a:r>
          </a:p>
          <a:p>
            <a:pPr algn="just"/>
            <a:r>
              <a:rPr lang="ru-RU" dirty="0" smtClean="0">
                <a:latin typeface="Times New Roman" pitchFamily="18" charset="0"/>
                <a:cs typeface="Times New Roman" pitchFamily="18" charset="0"/>
              </a:rPr>
              <a:t>Говоря другими словами, при организации питания больных туберкулезом в качестве оптимальных источников белка рекомендуются молоко, простокваша, ацидофильное молоко, кефир, сметана, творог, сыр. Не менее необходимы яйца, рыба, морепродукты, домашняя птица, телятина, крольчатина, супы на нежирных мясных бульонах. И помните, что мясо, рыбу и птицу желательно подавать вареными, печеными, тушеными, а также в виде заливных блюд.</a:t>
            </a:r>
          </a:p>
          <a:p>
            <a:pPr algn="just"/>
            <a:r>
              <a:rPr lang="ru-RU" dirty="0" smtClean="0">
                <a:latin typeface="Times New Roman" pitchFamily="18" charset="0"/>
                <a:cs typeface="Times New Roman" pitchFamily="18" charset="0"/>
              </a:rPr>
              <a:t>Менее желательным источником протеинов являются жирные сорта мяса и птицы, мясные изделия (колбаса, сосиски, ветчина) и некоторые рыбопродукты (сельдь, копчения, консервы).</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i02.fotocdn.net/s15/35/public_pin_m/286/2393447714.jpg"/>
          <p:cNvPicPr>
            <a:picLocks noGrp="1"/>
          </p:cNvPicPr>
          <p:nvPr>
            <p:ph idx="4294967295"/>
          </p:nvPr>
        </p:nvPicPr>
        <p:blipFill>
          <a:blip r:embed="rId2"/>
          <a:srcRect/>
          <a:stretch>
            <a:fillRect/>
          </a:stretch>
        </p:blipFill>
        <p:spPr bwMode="auto">
          <a:xfrm>
            <a:off x="0" y="1000108"/>
            <a:ext cx="4643438" cy="4929222"/>
          </a:xfrm>
          <a:prstGeom prst="rect">
            <a:avLst/>
          </a:prstGeom>
          <a:noFill/>
          <a:ln w="9525">
            <a:noFill/>
            <a:miter lim="800000"/>
            <a:headEnd/>
            <a:tailEnd/>
          </a:ln>
        </p:spPr>
      </p:pic>
      <p:pic>
        <p:nvPicPr>
          <p:cNvPr id="81922" name="Picture 2" descr="http://violetnotes.com/wp-content/uploads/2015/09/1709a-53.jpg"/>
          <p:cNvPicPr>
            <a:picLocks noChangeAspect="1" noChangeArrowheads="1"/>
          </p:cNvPicPr>
          <p:nvPr/>
        </p:nvPicPr>
        <p:blipFill>
          <a:blip r:embed="rId3"/>
          <a:srcRect/>
          <a:stretch>
            <a:fillRect/>
          </a:stretch>
        </p:blipFill>
        <p:spPr bwMode="auto">
          <a:xfrm>
            <a:off x="4929162" y="0"/>
            <a:ext cx="4214838" cy="3286148"/>
          </a:xfrm>
          <a:prstGeom prst="rect">
            <a:avLst/>
          </a:prstGeom>
          <a:noFill/>
        </p:spPr>
      </p:pic>
      <p:pic>
        <p:nvPicPr>
          <p:cNvPr id="81924" name="Picture 4" descr="http://image3.thematicnews.com/uploads/images/25/28/01/31/2017/06/01/2f11746170.jpg"/>
          <p:cNvPicPr>
            <a:picLocks noChangeAspect="1" noChangeArrowheads="1"/>
          </p:cNvPicPr>
          <p:nvPr/>
        </p:nvPicPr>
        <p:blipFill>
          <a:blip r:embed="rId4"/>
          <a:srcRect/>
          <a:stretch>
            <a:fillRect/>
          </a:stretch>
        </p:blipFill>
        <p:spPr bwMode="auto">
          <a:xfrm>
            <a:off x="5214942" y="3643314"/>
            <a:ext cx="3929058" cy="321468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00043"/>
            <a:ext cx="8229600" cy="5824558"/>
          </a:xfrm>
        </p:spPr>
        <p:txBody>
          <a:bodyPr>
            <a:normAutofit/>
          </a:bodyPr>
          <a:lstStyle/>
          <a:p>
            <a:pPr algn="just"/>
            <a:r>
              <a:rPr lang="ru-RU" b="1" u="sng" dirty="0" smtClean="0">
                <a:latin typeface="Times New Roman" pitchFamily="18" charset="0"/>
                <a:cs typeface="Times New Roman" pitchFamily="18" charset="0"/>
              </a:rPr>
              <a:t>Жиры:</a:t>
            </a:r>
            <a:endParaRPr lang="ru-RU" b="1"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Жиров в питании больного туберкулезом должно быть немного больше нормы. При этом необходимо помнить, что переизбыток жиров ведет к расстройству пищеварения, заболеваниям печени, дает быстрое насыщение, и больной уже не хочет принимать пищу, богатую необходимыми белками, витаминами и минералами. Поэтому «больше» не значит «много».</a:t>
            </a:r>
          </a:p>
          <a:p>
            <a:pPr algn="just"/>
            <a:r>
              <a:rPr lang="ru-RU" dirty="0" smtClean="0">
                <a:latin typeface="Times New Roman" pitchFamily="18" charset="0"/>
                <a:cs typeface="Times New Roman" pitchFamily="18" charset="0"/>
              </a:rPr>
              <a:t>Настоятельно рекомендуются растительное и оливковое масло, рыбий жир, сливочное масло. Не рекомендуются свиной, бараний и говяжий жир, кулинарные жиры.</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chastnosti.com/wp-content/uploads/2015/04/olive_oil.jpg"/>
          <p:cNvPicPr>
            <a:picLocks noGrp="1"/>
          </p:cNvPicPr>
          <p:nvPr>
            <p:ph idx="4294967295"/>
          </p:nvPr>
        </p:nvPicPr>
        <p:blipFill>
          <a:blip r:embed="rId2"/>
          <a:srcRect/>
          <a:stretch>
            <a:fillRect/>
          </a:stretch>
        </p:blipFill>
        <p:spPr bwMode="auto">
          <a:xfrm>
            <a:off x="0" y="357167"/>
            <a:ext cx="5400675" cy="5961084"/>
          </a:xfrm>
          <a:prstGeom prst="rect">
            <a:avLst/>
          </a:prstGeom>
          <a:noFill/>
          <a:ln w="9525">
            <a:noFill/>
            <a:miter lim="800000"/>
            <a:headEnd/>
            <a:tailEnd/>
          </a:ln>
        </p:spPr>
      </p:pic>
      <p:pic>
        <p:nvPicPr>
          <p:cNvPr id="93188" name="Picture 4" descr="http://zdorovje-usilievoli.ru/wp-content/uploads/2015/07/produkty-soderzhashhie-transzhiry.jpg"/>
          <p:cNvPicPr>
            <a:picLocks noChangeAspect="1" noChangeArrowheads="1"/>
          </p:cNvPicPr>
          <p:nvPr/>
        </p:nvPicPr>
        <p:blipFill>
          <a:blip r:embed="rId3"/>
          <a:srcRect/>
          <a:stretch>
            <a:fillRect/>
          </a:stretch>
        </p:blipFill>
        <p:spPr bwMode="auto">
          <a:xfrm>
            <a:off x="4929190" y="1000108"/>
            <a:ext cx="4214810" cy="54292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71481"/>
            <a:ext cx="8229600" cy="5753120"/>
          </a:xfrm>
        </p:spPr>
        <p:txBody>
          <a:bodyPr>
            <a:normAutofit fontScale="92500"/>
          </a:bodyPr>
          <a:lstStyle/>
          <a:p>
            <a:pPr algn="just"/>
            <a:r>
              <a:rPr lang="ru-RU" dirty="0" smtClean="0">
                <a:latin typeface="Times New Roman" pitchFamily="18" charset="0"/>
                <a:cs typeface="Times New Roman" pitchFamily="18" charset="0"/>
              </a:rPr>
              <a:t>При организации питания при туберкулезе углеводы даются в пределах возрастных норм здорового человека, причем в любом виде: каши (в том числе и сваренные на молоке), мучные изделия, хлеб, сахар. </a:t>
            </a:r>
            <a:r>
              <a:rPr lang="ru-RU" b="1" dirty="0" smtClean="0">
                <a:latin typeface="Times New Roman" pitchFamily="18" charset="0"/>
                <a:cs typeface="Times New Roman" pitchFamily="18" charset="0"/>
              </a:rPr>
              <a:t>Рекомендуются </a:t>
            </a:r>
            <a:r>
              <a:rPr lang="ru-RU" dirty="0" smtClean="0">
                <a:latin typeface="Times New Roman" pitchFamily="18" charset="0"/>
                <a:cs typeface="Times New Roman" pitchFamily="18" charset="0"/>
              </a:rPr>
              <a:t>овсянка, гречка, рис, манка, макаронные изделия, хорошо проваренные бобовые, пшеничный и ржаной хлеб, пшеничные отруби. Из сладкого — мед, варенье, печенье, бисквиты.</a:t>
            </a:r>
          </a:p>
          <a:p>
            <a:pPr algn="just"/>
            <a:r>
              <a:rPr lang="ru-RU" dirty="0" smtClean="0">
                <a:latin typeface="Times New Roman" pitchFamily="18" charset="0"/>
                <a:cs typeface="Times New Roman" pitchFamily="18" charset="0"/>
              </a:rPr>
              <a:t>Что же касается противопоказаний, то по сути против углеводов их практически нет. Исключение составляют разве только торты с большим содержанием масляного или заварного крема. Но это связано исключительно с разумными ограничениями излишеств: все-таки питание больных туберкулезом легких считается диетическим!</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sz="2800" dirty="0" smtClean="0">
                <a:latin typeface="Times New Roman" pitchFamily="18" charset="0"/>
                <a:cs typeface="Times New Roman" pitchFamily="18" charset="0"/>
              </a:rPr>
              <a:t>В настоящий момент туберкулез остается одним из наиболее широко распространенных в мире инфекционных заболеваний, приводящих к высокой смертности.</a:t>
            </a:r>
          </a:p>
          <a:p>
            <a:pPr algn="just"/>
            <a:r>
              <a:rPr lang="ru-RU" sz="2800" dirty="0" smtClean="0">
                <a:latin typeface="Times New Roman" pitchFamily="18" charset="0"/>
                <a:cs typeface="Times New Roman" pitchFamily="18" charset="0"/>
              </a:rPr>
              <a:t>Всемирная организация здравоохранения объявила туберкулез угрожающей медико-социальной проблемой. В мире ежегодно регистрируется 8-10 </a:t>
            </a:r>
            <a:r>
              <a:rPr lang="ru-RU" sz="2800" dirty="0" err="1" smtClean="0">
                <a:latin typeface="Times New Roman" pitchFamily="18" charset="0"/>
                <a:cs typeface="Times New Roman" pitchFamily="18" charset="0"/>
              </a:rPr>
              <a:t>млн</a:t>
            </a:r>
            <a:r>
              <a:rPr lang="ru-RU" sz="2800" dirty="0" smtClean="0">
                <a:latin typeface="Times New Roman" pitchFamily="18" charset="0"/>
                <a:cs typeface="Times New Roman" pitchFamily="18" charset="0"/>
              </a:rPr>
              <a:t> новых случаев туберкулеза, и около 3 </a:t>
            </a:r>
            <a:r>
              <a:rPr lang="ru-RU" sz="2800" dirty="0" err="1" smtClean="0">
                <a:latin typeface="Times New Roman" pitchFamily="18" charset="0"/>
                <a:cs typeface="Times New Roman" pitchFamily="18" charset="0"/>
              </a:rPr>
              <a:t>млн</a:t>
            </a:r>
            <a:r>
              <a:rPr lang="ru-RU" sz="2800" dirty="0" smtClean="0">
                <a:latin typeface="Times New Roman" pitchFamily="18" charset="0"/>
                <a:cs typeface="Times New Roman" pitchFamily="18" charset="0"/>
              </a:rPr>
              <a:t> заболевших погибает.</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fb.ru/misc/i/gallery/25931/751141.jpg"/>
          <p:cNvPicPr>
            <a:picLocks noGrp="1"/>
          </p:cNvPicPr>
          <p:nvPr>
            <p:ph idx="4294967295"/>
          </p:nvPr>
        </p:nvPicPr>
        <p:blipFill>
          <a:blip r:embed="rId2"/>
          <a:srcRect/>
          <a:stretch>
            <a:fillRect/>
          </a:stretch>
        </p:blipFill>
        <p:spPr bwMode="auto">
          <a:xfrm>
            <a:off x="571472" y="1214422"/>
            <a:ext cx="3997330" cy="4960941"/>
          </a:xfrm>
          <a:prstGeom prst="rect">
            <a:avLst/>
          </a:prstGeom>
          <a:noFill/>
          <a:ln w="9525">
            <a:noFill/>
            <a:miter lim="800000"/>
            <a:headEnd/>
            <a:tailEnd/>
          </a:ln>
        </p:spPr>
      </p:pic>
      <p:pic>
        <p:nvPicPr>
          <p:cNvPr id="5" name="Рисунок 4" descr="https://i.ytimg.com/vi/mzmWSiz991A/mqdefault.jpg"/>
          <p:cNvPicPr/>
          <p:nvPr/>
        </p:nvPicPr>
        <p:blipFill>
          <a:blip r:embed="rId3"/>
          <a:srcRect/>
          <a:stretch>
            <a:fillRect/>
          </a:stretch>
        </p:blipFill>
        <p:spPr bwMode="auto">
          <a:xfrm>
            <a:off x="5572132" y="1428736"/>
            <a:ext cx="3048000" cy="2571768"/>
          </a:xfrm>
          <a:prstGeom prst="rect">
            <a:avLst/>
          </a:prstGeom>
          <a:noFill/>
          <a:ln w="9525">
            <a:noFill/>
            <a:miter lim="800000"/>
            <a:headEnd/>
            <a:tailEnd/>
          </a:ln>
        </p:spPr>
      </p:pic>
      <p:pic>
        <p:nvPicPr>
          <p:cNvPr id="6" name="Рисунок 5" descr="https://go2.imgsmail.ru/imgpreview?key=66eb066ed12dc7df&amp;mb=imgdb_preview_624"/>
          <p:cNvPicPr/>
          <p:nvPr/>
        </p:nvPicPr>
        <p:blipFill>
          <a:blip r:embed="rId4"/>
          <a:srcRect/>
          <a:stretch>
            <a:fillRect/>
          </a:stretch>
        </p:blipFill>
        <p:spPr bwMode="auto">
          <a:xfrm>
            <a:off x="5857884" y="4214818"/>
            <a:ext cx="2786082" cy="2143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diagid.ru/uploads/posts/2015-03/1426514991_harbohidrate1.jpg"/>
          <p:cNvPicPr>
            <a:picLocks noGrp="1"/>
          </p:cNvPicPr>
          <p:nvPr>
            <p:ph idx="4294967295"/>
          </p:nvPr>
        </p:nvPicPr>
        <p:blipFill>
          <a:blip r:embed="rId2"/>
          <a:srcRect/>
          <a:stretch>
            <a:fillRect/>
          </a:stretch>
        </p:blipFill>
        <p:spPr bwMode="auto">
          <a:xfrm>
            <a:off x="285721" y="642938"/>
            <a:ext cx="8358245"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71481"/>
            <a:ext cx="8229600" cy="5753120"/>
          </a:xfrm>
        </p:spPr>
        <p:txBody>
          <a:bodyPr/>
          <a:lstStyle/>
          <a:p>
            <a:pPr algn="just"/>
            <a:r>
              <a:rPr lang="ru-RU" dirty="0" smtClean="0">
                <a:latin typeface="Times New Roman" pitchFamily="18" charset="0"/>
                <a:cs typeface="Times New Roman" pitchFamily="18" charset="0"/>
              </a:rPr>
              <a:t>Что же касается противопоказаний, то по сути против углеводов их практически нет. Исключение составляют разве только торты с большим содержанием масляного или заварного крема.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Но </a:t>
            </a:r>
            <a:r>
              <a:rPr lang="ru-RU" dirty="0" smtClean="0">
                <a:latin typeface="Times New Roman" pitchFamily="18" charset="0"/>
                <a:cs typeface="Times New Roman" pitchFamily="18" charset="0"/>
              </a:rPr>
              <a:t>это связано исключительно с разумными ограничениями излишеств: все-таки питание больных туберкулезом легких считается диетическим!</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357167"/>
            <a:ext cx="8229600" cy="5967434"/>
          </a:xfrm>
        </p:spPr>
        <p:txBody>
          <a:bodyPr>
            <a:normAutofit fontScale="92500" lnSpcReduction="10000"/>
          </a:bodyPr>
          <a:lstStyle/>
          <a:p>
            <a:pPr algn="just"/>
            <a:r>
              <a:rPr lang="ru-RU" b="1" u="sng" dirty="0" smtClean="0">
                <a:latin typeface="Times New Roman" pitchFamily="18" charset="0"/>
                <a:cs typeface="Times New Roman" pitchFamily="18" charset="0"/>
              </a:rPr>
              <a:t>Овощи, фрукты и ягоды:</a:t>
            </a:r>
            <a:endParaRPr lang="ru-RU" b="1"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Конечно, питание при туберкулезе легких предполагает употребление в пищу фруктов, овощей и ягод в сыром виде, но нет никаких возражений и против их кулинарной обработки. Какие именно овощи и фрукты включать в рацион больного – можно решать в индивидуальном порядке, в зависимости от вкусовых предпочтений и количества содержащихся в тех или иных продуктах витаминов.</a:t>
            </a:r>
          </a:p>
          <a:p>
            <a:pPr algn="just"/>
            <a:r>
              <a:rPr lang="ru-RU" b="1" dirty="0" smtClean="0">
                <a:latin typeface="Times New Roman" pitchFamily="18" charset="0"/>
                <a:cs typeface="Times New Roman" pitchFamily="18" charset="0"/>
              </a:rPr>
              <a:t>Помните:</a:t>
            </a:r>
            <a:r>
              <a:rPr lang="ru-RU" dirty="0" smtClean="0">
                <a:latin typeface="Times New Roman" pitchFamily="18" charset="0"/>
                <a:cs typeface="Times New Roman" pitchFamily="18" charset="0"/>
              </a:rPr>
              <a:t> витамина С при правильной организации питания при туберкулезе легких больной должен получать вдвое больше здорового человека. Витамин С (аскорбиновая кислота) в большом количестве содержится в </a:t>
            </a:r>
            <a:r>
              <a:rPr lang="ru-RU" dirty="0" smtClean="0">
                <a:latin typeface="Times New Roman" pitchFamily="18" charset="0"/>
                <a:cs typeface="Times New Roman" pitchFamily="18" charset="0"/>
              </a:rPr>
              <a:t>лимонах</a:t>
            </a:r>
            <a:r>
              <a:rPr lang="ru-RU" dirty="0" smtClean="0">
                <a:latin typeface="Times New Roman" pitchFamily="18" charset="0"/>
                <a:cs typeface="Times New Roman" pitchFamily="18" charset="0"/>
              </a:rPr>
              <a:t>, апельсинах, мандаринах, киви, клубнике, крыжовнике, черной смородине. Из овощей – в капусте, луке, болгарском перце и т.д.</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inet-health.ru/wp-content/uploads/2017/01/vitamin-s-v-produktah.jpg"/>
          <p:cNvPicPr>
            <a:picLocks noGrp="1"/>
          </p:cNvPicPr>
          <p:nvPr>
            <p:ph idx="4294967295"/>
          </p:nvPr>
        </p:nvPicPr>
        <p:blipFill>
          <a:blip r:embed="rId2"/>
          <a:srcRect/>
          <a:stretch>
            <a:fillRect/>
          </a:stretch>
        </p:blipFill>
        <p:spPr bwMode="auto">
          <a:xfrm>
            <a:off x="0" y="571480"/>
            <a:ext cx="8572528" cy="5753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143000"/>
            <a:ext cx="8229600" cy="5181600"/>
          </a:xfrm>
        </p:spPr>
        <p:txBody>
          <a:bodyPr>
            <a:normAutofit/>
          </a:bodyPr>
          <a:lstStyle/>
          <a:p>
            <a:pPr algn="just"/>
            <a:r>
              <a:rPr lang="ru-RU" dirty="0" smtClean="0">
                <a:latin typeface="Times New Roman" pitchFamily="18" charset="0"/>
                <a:cs typeface="Times New Roman" pitchFamily="18" charset="0"/>
              </a:rPr>
              <a:t>Итак, в питание больных туберкулезом легких (да и при всех прочих формах туберкулеза) можно и нужно включать морсы, муссы, желе, соки, отвары шиповника и другой фруктово-ягодной «сушки». Не забывайте и про содержащие овощи, фрукты и ягоды запеканки, рагу, пюре, а также овощные супы и различные салаты (в том числе и из листовой зелени), винегреты. И вообще овощи! Овощи квашеные, вареные, тушеные и приготовленные на пару. Тем более что противопоказаний в этом разделе питания нет.</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alkogolu.net/wp-content/uploads/2016/08/briar-300x170.jpg"/>
          <p:cNvPicPr>
            <a:picLocks noGrp="1"/>
          </p:cNvPicPr>
          <p:nvPr>
            <p:ph idx="4294967295"/>
          </p:nvPr>
        </p:nvPicPr>
        <p:blipFill>
          <a:blip r:embed="rId2"/>
          <a:srcRect/>
          <a:stretch>
            <a:fillRect/>
          </a:stretch>
        </p:blipFill>
        <p:spPr bwMode="auto">
          <a:xfrm>
            <a:off x="5857884" y="2143116"/>
            <a:ext cx="2857500" cy="3357563"/>
          </a:xfrm>
          <a:prstGeom prst="rect">
            <a:avLst/>
          </a:prstGeom>
          <a:noFill/>
          <a:ln w="9525">
            <a:noFill/>
            <a:miter lim="800000"/>
            <a:headEnd/>
            <a:tailEnd/>
          </a:ln>
        </p:spPr>
      </p:pic>
      <p:pic>
        <p:nvPicPr>
          <p:cNvPr id="94210" name="Picture 2" descr="http://xn----jtbaaladvu8alb1cw.xn--p1ai/wp-content/uploads/2016/08/89i57bd3a64588b85.30565861.jpg"/>
          <p:cNvPicPr>
            <a:picLocks noChangeAspect="1" noChangeArrowheads="1"/>
          </p:cNvPicPr>
          <p:nvPr/>
        </p:nvPicPr>
        <p:blipFill>
          <a:blip r:embed="rId3"/>
          <a:srcRect/>
          <a:stretch>
            <a:fillRect/>
          </a:stretch>
        </p:blipFill>
        <p:spPr bwMode="auto">
          <a:xfrm>
            <a:off x="155575" y="1714488"/>
            <a:ext cx="4916491" cy="407196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domavkusno.ru/wp-content/uploads/2012/03/DSC00153.jpg"/>
          <p:cNvPicPr>
            <a:picLocks noGrp="1"/>
          </p:cNvPicPr>
          <p:nvPr>
            <p:ph idx="4294967295"/>
          </p:nvPr>
        </p:nvPicPr>
        <p:blipFill>
          <a:blip r:embed="rId2"/>
          <a:srcRect/>
          <a:stretch>
            <a:fillRect/>
          </a:stretch>
        </p:blipFill>
        <p:spPr bwMode="auto">
          <a:xfrm>
            <a:off x="0" y="1142984"/>
            <a:ext cx="4786313" cy="5181610"/>
          </a:xfrm>
          <a:prstGeom prst="rect">
            <a:avLst/>
          </a:prstGeom>
          <a:noFill/>
          <a:ln w="9525">
            <a:noFill/>
            <a:miter lim="800000"/>
            <a:headEnd/>
            <a:tailEnd/>
          </a:ln>
        </p:spPr>
      </p:pic>
      <p:pic>
        <p:nvPicPr>
          <p:cNvPr id="5" name="Рисунок 4" descr="https://go3.imgsmail.ru/imgpreview?key=5e79aaf58817e67b&amp;mb=imgdb_preview_1891"/>
          <p:cNvPicPr/>
          <p:nvPr/>
        </p:nvPicPr>
        <p:blipFill>
          <a:blip r:embed="rId3"/>
          <a:srcRect/>
          <a:stretch>
            <a:fillRect/>
          </a:stretch>
        </p:blipFill>
        <p:spPr bwMode="auto">
          <a:xfrm>
            <a:off x="5429256" y="1928802"/>
            <a:ext cx="3357586"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428605"/>
            <a:ext cx="8229600" cy="5895996"/>
          </a:xfrm>
        </p:spPr>
        <p:txBody>
          <a:bodyPr>
            <a:normAutofit fontScale="92500" lnSpcReduction="20000"/>
          </a:bodyPr>
          <a:lstStyle/>
          <a:p>
            <a:pPr algn="just"/>
            <a:r>
              <a:rPr lang="ru-RU" b="1" dirty="0" smtClean="0">
                <a:latin typeface="Times New Roman" pitchFamily="18" charset="0"/>
                <a:cs typeface="Times New Roman" pitchFamily="18" charset="0"/>
              </a:rPr>
              <a:t>Лечебное питание больных туберкулезом</a:t>
            </a:r>
          </a:p>
          <a:p>
            <a:pPr algn="just"/>
            <a:r>
              <a:rPr lang="ru-RU" dirty="0" smtClean="0">
                <a:latin typeface="Times New Roman" pitchFamily="18" charset="0"/>
                <a:cs typeface="Times New Roman" pitchFamily="18" charset="0"/>
              </a:rPr>
              <a:t>Характер диетотерапии больных, страдающих туберкулезом, определяется особенностью течения туберкулезного процесса, стадией болезни, общим состоянием больного с учетом степени вовлечения в патологический процесс других органов и систем.</a:t>
            </a:r>
          </a:p>
          <a:p>
            <a:pPr algn="just"/>
            <a:r>
              <a:rPr lang="ru-RU" dirty="0" smtClean="0">
                <a:latin typeface="Times New Roman" pitchFamily="18" charset="0"/>
                <a:cs typeface="Times New Roman" pitchFamily="18" charset="0"/>
              </a:rPr>
              <a:t>Учитывая, что терапевтические мероприятия при туберкулезе направлены на устранение симптомов туберкулезной интоксикации, усиление регенераторной способности пораженного органа, улучшение межуточного обмена, повышение иммунологических свойств организма, целями диетотерапии являются обеспечение полноценного питания больного, повышение сопротивляемости организма к инфекции, уменьшение явлений интоксикации, восполнение повышенного расхода белка, нормализация метаболических процессов, восстановление органов и тканей, пораженных туберкулезной инфекцией.</a:t>
            </a: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357167"/>
            <a:ext cx="8229600" cy="5967434"/>
          </a:xfrm>
        </p:spPr>
        <p:txBody>
          <a:bodyPr>
            <a:normAutofit/>
          </a:bodyPr>
          <a:lstStyle/>
          <a:p>
            <a:pPr algn="just"/>
            <a:r>
              <a:rPr lang="ru-RU" dirty="0" smtClean="0">
                <a:latin typeface="Times New Roman" pitchFamily="18" charset="0"/>
                <a:cs typeface="Times New Roman" pitchFamily="18" charset="0"/>
              </a:rPr>
              <a:t>В большинстве случаев необходимо не избыточное питание (3500-5000 ккал), а усиленное, предполагающее увеличение количества пищи не более чем на одну треть по сравнению с нормой. Для обеспечения адекватной потребности в энергии в условиях распада белков, ухудшения обмена жиров и углеводов, повышенного расхода витаминов и минеральных веществ энергетическая ценность диеты для больных туберкулезом в стадии обострения процесса и при выраженных воспалительных явлениях должна составлять в среднем 3100-3500 ккал в сутки, в период затухания туберкулезного процесса без признаков усиленного распада тканей – 2500-2700 ккал в сутки.</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785795"/>
            <a:ext cx="8929718" cy="5538806"/>
          </a:xfrm>
        </p:spPr>
        <p:txBody>
          <a:bodyPr>
            <a:normAutofit/>
          </a:bodyPr>
          <a:lstStyle/>
          <a:p>
            <a:pPr algn="just"/>
            <a:r>
              <a:rPr lang="ru-RU" dirty="0" smtClean="0">
                <a:latin typeface="Times New Roman" pitchFamily="18" charset="0"/>
                <a:cs typeface="Times New Roman" pitchFamily="18" charset="0"/>
              </a:rPr>
              <a:t>Туберкулез уносит больше жизней, чем любая другая инфекция. Считается, что микобактерией туберкулеза инфицировано около двух третьих населения планеты. Заболевание развивается преимущественно у людей с ослабленной иммунной системой при неблагоприятных условиях жизни и снижении сопротивляемости организма. Основным источником возбудителей инфекции (микобактерии туберкулеза, реже – африканской и бычьей микобактерий) является больной туберкулезом человек, выделяющий микобактерии в окружающую среду. В большинстве случаев заражение туберкулезом происходит воздушно-капельным путем, реже – воздушно-пылевым, алиментарным.</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935163"/>
            <a:ext cx="8229600" cy="4389437"/>
          </a:xfrm>
        </p:spPr>
        <p:txBody>
          <a:bodyPr/>
          <a:lstStyle/>
          <a:p>
            <a:pPr algn="just"/>
            <a:r>
              <a:rPr lang="ru-RU" dirty="0" smtClean="0">
                <a:latin typeface="Times New Roman" pitchFamily="18" charset="0"/>
                <a:cs typeface="Times New Roman" pitchFamily="18" charset="0"/>
              </a:rPr>
              <a:t>Одним из основных принципов диетотерапии больных туберкулезом является </a:t>
            </a:r>
            <a:r>
              <a:rPr lang="ru-RU" b="1" dirty="0" smtClean="0">
                <a:latin typeface="Times New Roman" pitchFamily="18" charset="0"/>
                <a:cs typeface="Times New Roman" pitchFamily="18" charset="0"/>
              </a:rPr>
              <a:t>обеспечение в диете повышенного количества белка,</a:t>
            </a:r>
            <a:r>
              <a:rPr lang="ru-RU" dirty="0" smtClean="0">
                <a:latin typeface="Times New Roman" pitchFamily="18" charset="0"/>
                <a:cs typeface="Times New Roman" pitchFamily="18" charset="0"/>
              </a:rPr>
              <a:t> усиленный распад которого наблюдается у этого контингента больных.</a:t>
            </a: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4294967295"/>
          </p:nvPr>
        </p:nvSpPr>
        <p:spPr>
          <a:xfrm>
            <a:off x="0" y="571481"/>
            <a:ext cx="8229600" cy="5753120"/>
          </a:xfrm>
        </p:spPr>
        <p:txBody>
          <a:bodyPr>
            <a:normAutofit lnSpcReduction="10000"/>
          </a:bodyPr>
          <a:lstStyle/>
          <a:p>
            <a:pPr algn="just"/>
            <a:r>
              <a:rPr lang="ru-RU" b="1" dirty="0" smtClean="0">
                <a:latin typeface="Times New Roman" pitchFamily="18" charset="0"/>
                <a:cs typeface="Times New Roman" pitchFamily="18" charset="0"/>
              </a:rPr>
              <a:t>В период обострения</a:t>
            </a:r>
            <a:r>
              <a:rPr lang="ru-RU" dirty="0" smtClean="0">
                <a:latin typeface="Times New Roman" pitchFamily="18" charset="0"/>
                <a:cs typeface="Times New Roman" pitchFamily="18" charset="0"/>
              </a:rPr>
              <a:t> туберкулезного процесса при выраженном распаде тканей, значительных воспалительных явлениях содержание белка в диете повышается до 130-140 г в сутки. </a:t>
            </a:r>
            <a:r>
              <a:rPr lang="ru-RU" b="1" dirty="0" smtClean="0">
                <a:latin typeface="Times New Roman" pitchFamily="18" charset="0"/>
                <a:cs typeface="Times New Roman" pitchFamily="18" charset="0"/>
              </a:rPr>
              <a:t>При прогрессирующем похудании</a:t>
            </a:r>
            <a:r>
              <a:rPr lang="ru-RU" dirty="0" smtClean="0">
                <a:latin typeface="Times New Roman" pitchFamily="18" charset="0"/>
                <a:cs typeface="Times New Roman" pitchFamily="18" charset="0"/>
              </a:rPr>
              <a:t> и недостаточной калорийности питания всегда происходит усиленный распад белка. Введение увеличенного количества полноценного белка, обеспечение достаточной калорийностью, правильно подобранный состав помогают добиться азотистого равновесия. Больным с хроническим туберкулезом, находящимся </a:t>
            </a:r>
            <a:r>
              <a:rPr lang="ru-RU" b="1" dirty="0" smtClean="0">
                <a:latin typeface="Times New Roman" pitchFamily="18" charset="0"/>
                <a:cs typeface="Times New Roman" pitchFamily="18" charset="0"/>
              </a:rPr>
              <a:t>на постельном и палатном режиме,</a:t>
            </a:r>
            <a:r>
              <a:rPr lang="ru-RU" dirty="0" smtClean="0">
                <a:latin typeface="Times New Roman" pitchFamily="18" charset="0"/>
                <a:cs typeface="Times New Roman" pitchFamily="18" charset="0"/>
              </a:rPr>
              <a:t> необходимо вводить 1,5-2 г белка на 1 кг веса. При адекватном количестве белка снижаются окислительные процессы.</a:t>
            </a:r>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00043"/>
            <a:ext cx="8229600" cy="5824558"/>
          </a:xfrm>
        </p:spPr>
        <p:txBody>
          <a:bodyPr>
            <a:normAutofit fontScale="92500"/>
          </a:bodyPr>
          <a:lstStyle/>
          <a:p>
            <a:pPr algn="just"/>
            <a:r>
              <a:rPr lang="ru-RU" b="1" dirty="0" smtClean="0">
                <a:latin typeface="Times New Roman" pitchFamily="18" charset="0"/>
                <a:cs typeface="Times New Roman" pitchFamily="18" charset="0"/>
              </a:rPr>
              <a:t>В период затухания</a:t>
            </a:r>
            <a:r>
              <a:rPr lang="ru-RU" dirty="0" smtClean="0">
                <a:latin typeface="Times New Roman" pitchFamily="18" charset="0"/>
                <a:cs typeface="Times New Roman" pitchFamily="18" charset="0"/>
              </a:rPr>
              <a:t> процесса при туберкулезе легких, костей, суставов, лимфатических узлов с пищей вводится 110-120 г белка в сутки. Обеспечение оптимального качественного состава белка (соотношение незаменимых и заменимых аминокислот) в диете достигается включением в рацион белков как животного, так и растительного происхождения, что повышает их суммарную биологическую ценность.</a:t>
            </a:r>
          </a:p>
          <a:p>
            <a:pPr algn="just"/>
            <a:r>
              <a:rPr lang="ru-RU" dirty="0" smtClean="0">
                <a:latin typeface="Times New Roman" pitchFamily="18" charset="0"/>
                <a:cs typeface="Times New Roman" pitchFamily="18" charset="0"/>
              </a:rPr>
              <a:t>Источниками белка в диете больных туберкулезом являются такие продукты животного и растительного происхождения, как мясо, рыба, молочные продукты, яйца (яичный белок), крупы (гречневая, овсяная, перловая), зерновые (с включением молочного и соевого белка), бобовые (чечевица, фасоль, горох, соевые продукты).</a:t>
            </a: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71481"/>
            <a:ext cx="8229600" cy="5753120"/>
          </a:xfrm>
        </p:spPr>
        <p:txBody>
          <a:bodyPr>
            <a:normAutofit fontScale="92500"/>
          </a:bodyPr>
          <a:lstStyle/>
          <a:p>
            <a:pPr algn="just"/>
            <a:r>
              <a:rPr lang="ru-RU" dirty="0" smtClean="0">
                <a:latin typeface="Times New Roman" pitchFamily="18" charset="0"/>
                <a:cs typeface="Times New Roman" pitchFamily="18" charset="0"/>
              </a:rPr>
              <a:t>В диете больных туберкулезом в зависимости от стадии процесса, характера воспалительных явлений, сопутствующих заболеваний </a:t>
            </a:r>
            <a:r>
              <a:rPr lang="ru-RU" b="1" dirty="0" smtClean="0">
                <a:latin typeface="Times New Roman" pitchFamily="18" charset="0"/>
                <a:cs typeface="Times New Roman" pitchFamily="18" charset="0"/>
              </a:rPr>
              <a:t>обеспечивается адекватное содержание жира,</a:t>
            </a:r>
            <a:r>
              <a:rPr lang="ru-RU" dirty="0" smtClean="0">
                <a:latin typeface="Times New Roman" pitchFamily="18" charset="0"/>
                <a:cs typeface="Times New Roman" pitchFamily="18" charset="0"/>
              </a:rPr>
              <a:t> составляющее 80-120 г в сутки, из которых не менее одной трети приходится на растительные жиры. В период обострения туберкулезного процесса общее количество жира повышается до 110-120 г в сутки, в период затухания процесса – уменьшается до 80-90 г в сутки.</a:t>
            </a:r>
          </a:p>
          <a:p>
            <a:pPr algn="just"/>
            <a:r>
              <a:rPr lang="ru-RU" dirty="0" smtClean="0">
                <a:latin typeface="Times New Roman" pitchFamily="18" charset="0"/>
                <a:cs typeface="Times New Roman" pitchFamily="18" charset="0"/>
              </a:rPr>
              <a:t>В качестве источников жира используются продукты как животного (нежирные сорта мяса и птицы, речная и морская рыба, молочные продукты, сливочное масло), так и растительного происхождения – растительные масла (подсолнечное, кукурузное), содержащие преимущественно ПНЖК омега-6</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latin typeface="Times New Roman" pitchFamily="18" charset="0"/>
                <a:cs typeface="Times New Roman" pitchFamily="18" charset="0"/>
              </a:rPr>
              <a:t>Включение в рацион морской рыбы (скумбрии, палтуса, мойвы и др.) обеспечивает обогащение диеты ПНЖК омега-3, так же как использование в диетотерапии биологически активных добавок к пище, являющихся источниками ПНЖК омега-3, что позволяет оптимизировать </a:t>
            </a:r>
            <a:r>
              <a:rPr lang="ru-RU" dirty="0" err="1" smtClean="0">
                <a:latin typeface="Times New Roman" pitchFamily="18" charset="0"/>
                <a:cs typeface="Times New Roman" pitchFamily="18" charset="0"/>
              </a:rPr>
              <a:t>жирнокислотный</a:t>
            </a:r>
            <a:r>
              <a:rPr lang="ru-RU" dirty="0" smtClean="0">
                <a:latin typeface="Times New Roman" pitchFamily="18" charset="0"/>
                <a:cs typeface="Times New Roman" pitchFamily="18" charset="0"/>
              </a:rPr>
              <a:t> состав диеты и, таким образом, снижает риск развития </a:t>
            </a:r>
            <a:r>
              <a:rPr lang="ru-RU" dirty="0" err="1" smtClean="0">
                <a:latin typeface="Times New Roman" pitchFamily="18" charset="0"/>
                <a:cs typeface="Times New Roman" pitchFamily="18" charset="0"/>
              </a:rPr>
              <a:t>сердечно-сосудистых</a:t>
            </a:r>
            <a:r>
              <a:rPr lang="ru-RU" dirty="0" smtClean="0">
                <a:latin typeface="Times New Roman" pitchFamily="18" charset="0"/>
                <a:cs typeface="Times New Roman" pitchFamily="18" charset="0"/>
              </a:rPr>
              <a:t> заболеваний у этого контингента больных.</a:t>
            </a: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4294967295"/>
          </p:nvPr>
        </p:nvSpPr>
        <p:spPr>
          <a:xfrm>
            <a:off x="0" y="928688"/>
            <a:ext cx="8229600" cy="5395912"/>
          </a:xfrm>
        </p:spPr>
        <p:txBody>
          <a:bodyPr>
            <a:normAutofit fontScale="92500" lnSpcReduction="20000"/>
          </a:bodyPr>
          <a:lstStyle/>
          <a:p>
            <a:pPr algn="just"/>
            <a:r>
              <a:rPr lang="ru-RU" b="1" dirty="0" smtClean="0">
                <a:latin typeface="Times New Roman" pitchFamily="18" charset="0"/>
                <a:cs typeface="Times New Roman" pitchFamily="18" charset="0"/>
              </a:rPr>
              <a:t>Количество углеводов</a:t>
            </a:r>
            <a:r>
              <a:rPr lang="ru-RU" dirty="0" smtClean="0">
                <a:latin typeface="Times New Roman" pitchFamily="18" charset="0"/>
                <a:cs typeface="Times New Roman" pitchFamily="18" charset="0"/>
              </a:rPr>
              <a:t> в рационе питания больных туберкулезом </a:t>
            </a:r>
            <a:r>
              <a:rPr lang="ru-RU" b="1" dirty="0" smtClean="0">
                <a:latin typeface="Times New Roman" pitchFamily="18" charset="0"/>
                <a:cs typeface="Times New Roman" pitchFamily="18" charset="0"/>
              </a:rPr>
              <a:t>должно быть в пределах физиологической нормы</a:t>
            </a:r>
            <a:r>
              <a:rPr lang="ru-RU" dirty="0" smtClean="0">
                <a:latin typeface="Times New Roman" pitchFamily="18" charset="0"/>
                <a:cs typeface="Times New Roman" pitchFamily="18" charset="0"/>
              </a:rPr>
              <a:t> (300-500 г в сутки) преимущественно с содержанием сложных медленно всасывающихся углеводов и контролируемым включением быстро всасываемых рафинированных Сахаров.</a:t>
            </a:r>
          </a:p>
          <a:p>
            <a:pPr algn="just"/>
            <a:r>
              <a:rPr lang="ru-RU" dirty="0" smtClean="0">
                <a:latin typeface="Times New Roman" pitchFamily="18" charset="0"/>
                <a:cs typeface="Times New Roman" pitchFamily="18" charset="0"/>
              </a:rPr>
              <a:t>При обострении туберкулезного процесса, дефиците массы тела количество углеводов в диете составляет 400-500 г в сутки с уменьшением их содержания до 300-350 г в сутки в период затухания процесса, а также при сопутствующих нарушениях углеводного обмена (нарушении толерантности к глюкозе, сахарном диабете), </a:t>
            </a:r>
            <a:r>
              <a:rPr lang="ru-RU" dirty="0" err="1" smtClean="0">
                <a:latin typeface="Times New Roman" pitchFamily="18" charset="0"/>
                <a:cs typeface="Times New Roman" pitchFamily="18" charset="0"/>
              </a:rPr>
              <a:t>аллергизации</a:t>
            </a:r>
            <a:r>
              <a:rPr lang="ru-RU" dirty="0" smtClean="0">
                <a:latin typeface="Times New Roman" pitchFamily="18" charset="0"/>
                <a:cs typeface="Times New Roman" pitchFamily="18" charset="0"/>
              </a:rPr>
              <a:t> организма (аллергическом диатезе, бронхиальной астме, хронической экземе). Уменьшение количества углеводов в диете обеспечивается главным образом за счет исключения быстро всасываемых рафинированных Сахаров (сахара, меда, варенья, сиропов).</a:t>
            </a:r>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00043"/>
            <a:ext cx="8229600" cy="5824558"/>
          </a:xfrm>
        </p:spPr>
        <p:txBody>
          <a:bodyPr>
            <a:normAutofit fontScale="85000" lnSpcReduction="10000"/>
          </a:bodyPr>
          <a:lstStyle/>
          <a:p>
            <a:pPr algn="just"/>
            <a:r>
              <a:rPr lang="ru-RU" dirty="0" smtClean="0">
                <a:latin typeface="Times New Roman" pitchFamily="18" charset="0"/>
                <a:cs typeface="Times New Roman" pitchFamily="18" charset="0"/>
              </a:rPr>
              <a:t>При обострении туберкулезного процесса может наблюдаться усиленное выведение минеральных веществ (кальция, калия, фосфора, хлорида натрия), поэтому в этих случаях включают в диету продукты, богатые минеральными веществами, источниками которых являются молоко, сыр, творог, яйца, инжир, курага, изюм, мясные и рыбные продукты, орехи и т. д.</a:t>
            </a:r>
          </a:p>
          <a:p>
            <a:pPr algn="just"/>
            <a:r>
              <a:rPr lang="ru-RU" dirty="0" smtClean="0">
                <a:latin typeface="Times New Roman" pitchFamily="18" charset="0"/>
                <a:cs typeface="Times New Roman" pitchFamily="18" charset="0"/>
              </a:rPr>
              <a:t>При экссудативном плеврите, транссудате, асците, эмпиеме, туберкулезном менингите, повышении секреции в бронхах, поражениях почек, приводящих к отекам, назначается </a:t>
            </a:r>
            <a:r>
              <a:rPr lang="ru-RU" dirty="0" err="1" smtClean="0">
                <a:latin typeface="Times New Roman" pitchFamily="18" charset="0"/>
                <a:cs typeface="Times New Roman" pitchFamily="18" charset="0"/>
              </a:rPr>
              <a:t>гипонатриевая</a:t>
            </a:r>
            <a:r>
              <a:rPr lang="ru-RU" dirty="0" smtClean="0">
                <a:latin typeface="Times New Roman" pitchFamily="18" charset="0"/>
                <a:cs typeface="Times New Roman" pitchFamily="18" charset="0"/>
              </a:rPr>
              <a:t> диета, оказывающая мочегонное действие, способствующая рассасыванию скопившейся в полостях жидкости, уменьшению </a:t>
            </a:r>
            <a:r>
              <a:rPr lang="ru-RU" dirty="0" err="1" smtClean="0">
                <a:latin typeface="Times New Roman" pitchFamily="18" charset="0"/>
                <a:cs typeface="Times New Roman" pitchFamily="18" charset="0"/>
              </a:rPr>
              <a:t>гидрофильности</a:t>
            </a:r>
            <a:r>
              <a:rPr lang="ru-RU" dirty="0" smtClean="0">
                <a:latin typeface="Times New Roman" pitchFamily="18" charset="0"/>
                <a:cs typeface="Times New Roman" pitchFamily="18" charset="0"/>
              </a:rPr>
              <a:t> тканей и снижению активности воспалительного процесса. Свободная жидкость при этом вводится в количестве 800-1000 мл. При потере крови, многократной рвоте, поносах, обильном потоотделении количество поваренной соли увеличивают до 15 г в сутки.</a:t>
            </a: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00063"/>
            <a:ext cx="8229600" cy="5824537"/>
          </a:xfrm>
        </p:spPr>
        <p:txBody>
          <a:bodyPr>
            <a:normAutofit fontScale="92500" lnSpcReduction="20000"/>
          </a:bodyPr>
          <a:lstStyle/>
          <a:p>
            <a:pPr algn="just"/>
            <a:r>
              <a:rPr lang="ru-RU" dirty="0" smtClean="0">
                <a:latin typeface="Times New Roman" pitchFamily="18" charset="0"/>
                <a:cs typeface="Times New Roman" pitchFamily="18" charset="0"/>
              </a:rPr>
              <a:t>При построении лечебных рационов для больных туберкулезом необходимо учитывать адекватную обеспеченность организма витаминами, повышенный расход которых наблюдается у этого контингента больных.</a:t>
            </a:r>
          </a:p>
          <a:p>
            <a:pPr algn="just"/>
            <a:r>
              <a:rPr lang="ru-RU" dirty="0" smtClean="0">
                <a:latin typeface="Times New Roman" pitchFamily="18" charset="0"/>
                <a:cs typeface="Times New Roman" pitchFamily="18" charset="0"/>
              </a:rPr>
              <a:t>Дефицит антиоксидантов (витаминов С, Е, </a:t>
            </a:r>
            <a:r>
              <a:rPr lang="ru-RU" dirty="0" err="1" smtClean="0">
                <a:latin typeface="Times New Roman" pitchFamily="18" charset="0"/>
                <a:cs typeface="Times New Roman" pitchFamily="18" charset="0"/>
              </a:rPr>
              <a:t>Я-каротина</a:t>
            </a:r>
            <a:r>
              <a:rPr lang="ru-RU" dirty="0" smtClean="0">
                <a:latin typeface="Times New Roman" pitchFamily="18" charset="0"/>
                <a:cs typeface="Times New Roman" pitchFamily="18" charset="0"/>
              </a:rPr>
              <a:t>) способствует активации процессов перекисного окисления липидов и потенцирует дефекты клеточного иммунитета при туберкулезном процессе. Введение достаточного количества аскорбиновой кислоты повышает бактерицидные свойства крови, способствует увеличению образования антител, снижению интоксикации.</a:t>
            </a:r>
          </a:p>
          <a:p>
            <a:pPr algn="just"/>
            <a:r>
              <a:rPr lang="ru-RU" dirty="0" smtClean="0">
                <a:latin typeface="Times New Roman" pitchFamily="18" charset="0"/>
                <a:cs typeface="Times New Roman" pitchFamily="18" charset="0"/>
              </a:rPr>
              <a:t>Повышенная потребность в витамине С имеет место </a:t>
            </a:r>
            <a:r>
              <a:rPr lang="ru-RU" dirty="0" smtClean="0">
                <a:latin typeface="Times New Roman" pitchFamily="18" charset="0"/>
                <a:cs typeface="Times New Roman" pitchFamily="18" charset="0"/>
              </a:rPr>
              <a:t> у </a:t>
            </a:r>
            <a:r>
              <a:rPr lang="ru-RU" dirty="0" smtClean="0">
                <a:latin typeface="Times New Roman" pitchFamily="18" charset="0"/>
                <a:cs typeface="Times New Roman" pitchFamily="18" charset="0"/>
              </a:rPr>
              <a:t>больных фиброзно-кавернозным туберкулезом, в период обострения болезни при выраженном распаде тканей, значительных воспалительных явлениях, протекающих с высокой температурой и истощением.</a:t>
            </a:r>
          </a:p>
          <a:p>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4294967295"/>
          </p:nvPr>
        </p:nvSpPr>
        <p:spPr>
          <a:xfrm>
            <a:off x="0" y="1000109"/>
            <a:ext cx="8229600" cy="5324492"/>
          </a:xfrm>
        </p:spPr>
        <p:txBody>
          <a:bodyPr>
            <a:normAutofit lnSpcReduction="10000"/>
          </a:bodyPr>
          <a:lstStyle/>
          <a:p>
            <a:pPr algn="just"/>
            <a:r>
              <a:rPr lang="ru-RU" dirty="0" smtClean="0">
                <a:latin typeface="Times New Roman" pitchFamily="18" charset="0"/>
                <a:cs typeface="Times New Roman" pitchFamily="18" charset="0"/>
              </a:rPr>
              <a:t>Больные туберкулезом легких, гортани, кишечника и кожных покровов нуждаются в повышенном количестве витамина А для улучшения регенерации эпителия. При костно-суставной форме туберкулеза наряду с обеспечением в диете повышенного количества легкоусвояемых белков, кальция, фосфора рацион обогащается витамином D. Для обеспечения адекватного содержания в диете больных туберкулезом витаминов и </a:t>
            </a:r>
            <a:r>
              <a:rPr lang="ru-RU" dirty="0" err="1" smtClean="0">
                <a:latin typeface="Times New Roman" pitchFamily="18" charset="0"/>
                <a:cs typeface="Times New Roman" pitchFamily="18" charset="0"/>
              </a:rPr>
              <a:t>Я-каротина</a:t>
            </a:r>
            <a:r>
              <a:rPr lang="ru-RU" dirty="0" smtClean="0">
                <a:latin typeface="Times New Roman" pitchFamily="18" charset="0"/>
                <a:cs typeface="Times New Roman" pitchFamily="18" charset="0"/>
              </a:rPr>
              <a:t> в рацион включаются как традиционные продукты, являющиеся источниками витаминов, так и диетические (лечебные и профилактические) продукты, обогащенные витаминами, в том числе витаминами-антиоксидантами А, Е, С и </a:t>
            </a:r>
            <a:r>
              <a:rPr lang="ru-RU" dirty="0" err="1" smtClean="0">
                <a:latin typeface="Times New Roman" pitchFamily="18" charset="0"/>
                <a:cs typeface="Times New Roman" pitchFamily="18" charset="0"/>
              </a:rPr>
              <a:t>Я-каротином</a:t>
            </a:r>
            <a:r>
              <a:rPr lang="ru-RU" dirty="0" smtClean="0">
                <a:latin typeface="Times New Roman" pitchFamily="18" charset="0"/>
                <a:cs typeface="Times New Roman" pitchFamily="18" charset="0"/>
              </a:rPr>
              <a:t>.</a:t>
            </a:r>
          </a:p>
          <a:p>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4294967295"/>
          </p:nvPr>
        </p:nvSpPr>
        <p:spPr>
          <a:xfrm>
            <a:off x="0" y="642919"/>
            <a:ext cx="8229600" cy="5681682"/>
          </a:xfrm>
        </p:spPr>
        <p:txBody>
          <a:bodyPr>
            <a:normAutofit lnSpcReduction="10000"/>
          </a:bodyPr>
          <a:lstStyle/>
          <a:p>
            <a:pPr algn="just"/>
            <a:r>
              <a:rPr lang="ru-RU" dirty="0" smtClean="0">
                <a:latin typeface="Times New Roman" pitchFamily="18" charset="0"/>
                <a:cs typeface="Times New Roman" pitchFamily="18" charset="0"/>
              </a:rPr>
              <a:t>Основными источниками аскорбиновой кислоты являются фрукты, ягоды, овощи; витамина Е – растительные масла (соевое, кукурузное, подсолнечное), орехи, семечки; витамина А – молочный жир, сыр, яичный желток; витаминов группы В – свежие овощи, мясо, блюда из отрубей, пивные или пекарские дрожжи; витамина D – икра, морская рыба, печень рыб и морских животных, куриные яйца. В рационе рекомендуется шире использовать продукты, богатые </a:t>
            </a:r>
            <a:r>
              <a:rPr lang="ru-RU" dirty="0" err="1" smtClean="0">
                <a:latin typeface="Times New Roman" pitchFamily="18" charset="0"/>
                <a:cs typeface="Times New Roman" pitchFamily="18" charset="0"/>
              </a:rPr>
              <a:t>Я-каротином</a:t>
            </a:r>
            <a:r>
              <a:rPr lang="ru-RU" dirty="0" smtClean="0">
                <a:latin typeface="Times New Roman" pitchFamily="18" charset="0"/>
                <a:cs typeface="Times New Roman" pitchFamily="18" charset="0"/>
              </a:rPr>
              <a:t>: морковь, сладкий перец, зеленый лук, петрушку, яблоки, цитрусовые. Коррекция </a:t>
            </a:r>
            <a:r>
              <a:rPr lang="ru-RU" dirty="0" err="1" smtClean="0">
                <a:latin typeface="Times New Roman" pitchFamily="18" charset="0"/>
                <a:cs typeface="Times New Roman" pitchFamily="18" charset="0"/>
              </a:rPr>
              <a:t>витаминодефицита</a:t>
            </a:r>
            <a:r>
              <a:rPr lang="ru-RU" dirty="0" smtClean="0">
                <a:latin typeface="Times New Roman" pitchFamily="18" charset="0"/>
                <a:cs typeface="Times New Roman" pitchFamily="18" charset="0"/>
              </a:rPr>
              <a:t> у больных туберкулезом достигается также регулярным применением поливитаминных препаратов в рекомендуемых дозах.</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4294967295"/>
          </p:nvPr>
        </p:nvSpPr>
        <p:spPr>
          <a:xfrm>
            <a:off x="0" y="571481"/>
            <a:ext cx="8715404" cy="5753120"/>
          </a:xfrm>
        </p:spPr>
        <p:txBody>
          <a:bodyPr>
            <a:normAutofit/>
          </a:bodyPr>
          <a:lstStyle/>
          <a:p>
            <a:pPr algn="just"/>
            <a:r>
              <a:rPr lang="ru-RU" b="1" smtClean="0">
                <a:latin typeface="Times New Roman" pitchFamily="18" charset="0"/>
                <a:cs typeface="Times New Roman" pitchFamily="18" charset="0"/>
              </a:rPr>
              <a:t>Туберкулез</a:t>
            </a:r>
            <a:r>
              <a:rPr lang="ru-RU" smtClean="0">
                <a:latin typeface="Times New Roman" pitchFamily="18" charset="0"/>
                <a:cs typeface="Times New Roman" pitchFamily="18" charset="0"/>
              </a:rPr>
              <a:t> </a:t>
            </a:r>
            <a:r>
              <a:rPr lang="ru-RU" dirty="0" smtClean="0">
                <a:latin typeface="Times New Roman" pitchFamily="18" charset="0"/>
                <a:cs typeface="Times New Roman" pitchFamily="18" charset="0"/>
              </a:rPr>
              <a:t>– хроническое инфекционное заболевание, склонное к </a:t>
            </a:r>
            <a:r>
              <a:rPr lang="ru-RU" dirty="0" err="1" smtClean="0">
                <a:latin typeface="Times New Roman" pitchFamily="18" charset="0"/>
                <a:cs typeface="Times New Roman" pitchFamily="18" charset="0"/>
              </a:rPr>
              <a:t>рецидивированию</a:t>
            </a:r>
            <a:r>
              <a:rPr lang="ru-RU" dirty="0" smtClean="0">
                <a:latin typeface="Times New Roman" pitchFamily="18" charset="0"/>
                <a:cs typeface="Times New Roman" pitchFamily="18" charset="0"/>
              </a:rPr>
              <a:t>, поражающее чаще всего легкие, но возможно поражение любого другого органа (преимущественно лимфатических узлов, мочеполовой, костно-суставной систем, кожных покровов, органов зрения). Возникновение, течение и исход туберкулеза в значительной степени обусловлены иммунным состоянием организма, его реактивностью, определяющей необычное разнообразие клинико-морфологических проявлений туберкулеза, что создает большие трудности в его клинической диагностике.</a:t>
            </a: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00042"/>
            <a:ext cx="8229600" cy="6072229"/>
          </a:xfrm>
        </p:spPr>
        <p:txBody>
          <a:bodyPr>
            <a:normAutofit fontScale="92500" lnSpcReduction="10000"/>
          </a:bodyPr>
          <a:lstStyle/>
          <a:p>
            <a:pPr algn="ctr"/>
            <a:r>
              <a:rPr lang="ru-RU" sz="2000" b="1" dirty="0" smtClean="0">
                <a:latin typeface="Times New Roman" pitchFamily="18" charset="0"/>
                <a:cs typeface="Times New Roman" pitchFamily="18" charset="0"/>
              </a:rPr>
              <a:t>Документы, регламентирующие лечебное питание</a:t>
            </a:r>
          </a:p>
          <a:p>
            <a:pPr algn="just"/>
            <a:r>
              <a:rPr lang="ru-RU" sz="2000" dirty="0" smtClean="0">
                <a:latin typeface="Times New Roman" pitchFamily="18" charset="0"/>
                <a:cs typeface="Times New Roman" pitchFamily="18" charset="0"/>
              </a:rPr>
              <a:t>ФЗ №29 от 02.01.2000, в редакции от 30.06.2003г </a:t>
            </a:r>
          </a:p>
          <a:p>
            <a:pPr algn="just">
              <a:buNone/>
            </a:pPr>
            <a:r>
              <a:rPr lang="ru-RU" sz="2000" dirty="0" smtClean="0">
                <a:latin typeface="Times New Roman" pitchFamily="18" charset="0"/>
                <a:cs typeface="Times New Roman" pitchFamily="18" charset="0"/>
              </a:rPr>
              <a:t>     «О качестве и безопасности пищевых продуктов».</a:t>
            </a:r>
          </a:p>
          <a:p>
            <a:pPr algn="just"/>
            <a:r>
              <a:rPr lang="ru-RU" sz="2000" dirty="0" err="1" smtClean="0">
                <a:latin typeface="Times New Roman" pitchFamily="18" charset="0"/>
                <a:cs typeface="Times New Roman" pitchFamily="18" charset="0"/>
              </a:rPr>
              <a:t>СанПиН</a:t>
            </a:r>
            <a:r>
              <a:rPr lang="ru-RU" sz="2000" dirty="0" smtClean="0">
                <a:latin typeface="Times New Roman" pitchFamily="18" charset="0"/>
                <a:cs typeface="Times New Roman" pitchFamily="18" charset="0"/>
              </a:rPr>
              <a:t> 2.3.2.1078-01"Гигиенические </a:t>
            </a:r>
            <a:r>
              <a:rPr lang="ru-RU" sz="2000" dirty="0" smtClean="0">
                <a:latin typeface="Times New Roman" pitchFamily="18" charset="0"/>
                <a:cs typeface="Times New Roman" pitchFamily="18" charset="0"/>
              </a:rPr>
              <a:t>требования безопасности и пищевой ценности пищевых </a:t>
            </a:r>
            <a:r>
              <a:rPr lang="ru-RU" sz="2000" dirty="0" smtClean="0">
                <a:latin typeface="Times New Roman" pitchFamily="18" charset="0"/>
                <a:cs typeface="Times New Roman" pitchFamily="18" charset="0"/>
              </a:rPr>
              <a:t>продуктов».</a:t>
            </a:r>
          </a:p>
          <a:p>
            <a:pPr algn="just"/>
            <a:r>
              <a:rPr lang="ru-RU" sz="2000" dirty="0" smtClean="0">
                <a:latin typeface="Times New Roman" pitchFamily="18" charset="0"/>
                <a:cs typeface="Times New Roman" pitchFamily="18" charset="0"/>
              </a:rPr>
              <a:t>Приказ МЗ РФ от 21.06.2013г №395н «Об утверждении норм лечебного питания».</a:t>
            </a:r>
          </a:p>
          <a:p>
            <a:pPr algn="just">
              <a:buFont typeface="Arial" pitchFamily="34" charset="0"/>
              <a:buChar char="•"/>
            </a:pPr>
            <a:r>
              <a:rPr lang="ru-RU" sz="2000" dirty="0" err="1" smtClean="0">
                <a:latin typeface="Times New Roman" pitchFamily="18" charset="0"/>
                <a:cs typeface="Times New Roman" pitchFamily="18" charset="0"/>
              </a:rPr>
              <a:t>СанПиН</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2.1.3.2630-10 «Общие требования к организациям</a:t>
            </a:r>
            <a:r>
              <a:rPr lang="ru-RU" sz="2000" dirty="0" smtClean="0">
                <a:latin typeface="Times New Roman" pitchFamily="18" charset="0"/>
                <a:cs typeface="Times New Roman" pitchFamily="18" charset="0"/>
              </a:rPr>
              <a:t>, осуществляющим </a:t>
            </a:r>
            <a:r>
              <a:rPr lang="ru-RU" sz="2000" dirty="0" smtClean="0">
                <a:latin typeface="Times New Roman" pitchFamily="18" charset="0"/>
                <a:cs typeface="Times New Roman" pitchFamily="18" charset="0"/>
              </a:rPr>
              <a:t>медицинскую деятельность</a:t>
            </a:r>
            <a:r>
              <a:rPr lang="ru-RU" sz="2000" dirty="0" smtClean="0">
                <a:latin typeface="Times New Roman" pitchFamily="18" charset="0"/>
                <a:cs typeface="Times New Roman" pitchFamily="18" charset="0"/>
              </a:rPr>
              <a:t>».</a:t>
            </a:r>
          </a:p>
          <a:p>
            <a:pPr algn="just">
              <a:buFont typeface="Arial" pitchFamily="34" charset="0"/>
              <a:buChar char="•"/>
            </a:pPr>
            <a:r>
              <a:rPr lang="ru-RU" sz="2000" dirty="0" err="1" smtClean="0">
                <a:latin typeface="Times New Roman" pitchFamily="18" charset="0"/>
                <a:cs typeface="Times New Roman" pitchFamily="18" charset="0"/>
              </a:rPr>
              <a:t>СанПиН</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2.3.6.1079-01 </a:t>
            </a:r>
            <a:r>
              <a:rPr lang="ru-RU" sz="2000" dirty="0" smtClean="0">
                <a:latin typeface="Times New Roman" pitchFamily="18" charset="0"/>
                <a:cs typeface="Times New Roman" pitchFamily="18" charset="0"/>
              </a:rPr>
              <a:t>(с изменениями от 31 марта 2011 г.) </a:t>
            </a:r>
            <a:r>
              <a:rPr lang="ru-RU" sz="2000" dirty="0" smtClean="0">
                <a:latin typeface="Times New Roman" pitchFamily="18" charset="0"/>
                <a:cs typeface="Times New Roman" pitchFamily="18" charset="0"/>
              </a:rPr>
              <a:t>«Организация общественного питания»</a:t>
            </a:r>
          </a:p>
          <a:p>
            <a:pPr algn="just"/>
            <a:r>
              <a:rPr lang="ru-RU" sz="2000" dirty="0" err="1" smtClean="0">
                <a:latin typeface="Times New Roman" pitchFamily="18" charset="0"/>
                <a:cs typeface="Times New Roman" pitchFamily="18" charset="0"/>
              </a:rPr>
              <a:t>СанПиН</a:t>
            </a:r>
            <a:r>
              <a:rPr lang="ru-RU" sz="2000" dirty="0" smtClean="0">
                <a:latin typeface="Times New Roman" pitchFamily="18" charset="0"/>
                <a:cs typeface="Times New Roman" pitchFamily="18" charset="0"/>
              </a:rPr>
              <a:t> 2.3.2.1324-03 «Гигиенические </a:t>
            </a:r>
            <a:r>
              <a:rPr lang="ru-RU" sz="2000" dirty="0" smtClean="0">
                <a:latin typeface="Times New Roman" pitchFamily="18" charset="0"/>
                <a:cs typeface="Times New Roman" pitchFamily="18" charset="0"/>
              </a:rPr>
              <a:t>требования к срокам годности и условиям хранения пищевых </a:t>
            </a:r>
            <a:r>
              <a:rPr lang="ru-RU" sz="2000" dirty="0" smtClean="0">
                <a:latin typeface="Times New Roman" pitchFamily="18" charset="0"/>
                <a:cs typeface="Times New Roman" pitchFamily="18" charset="0"/>
              </a:rPr>
              <a:t>продуктов»</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М</a:t>
            </a:r>
            <a:r>
              <a:rPr lang="ru-RU" sz="2000" dirty="0" smtClean="0">
                <a:latin typeface="Times New Roman" pitchFamily="18" charset="0"/>
                <a:cs typeface="Times New Roman" pitchFamily="18" charset="0"/>
              </a:rPr>
              <a:t>етодические </a:t>
            </a:r>
            <a:r>
              <a:rPr lang="ru-RU" sz="2000" dirty="0" smtClean="0">
                <a:latin typeface="Times New Roman" pitchFamily="18" charset="0"/>
                <a:cs typeface="Times New Roman" pitchFamily="18" charset="0"/>
              </a:rPr>
              <a:t>рекомендации МЗ СР РФ от 03.02.2005 г. "Организация лечебного питания в лечебно-профилактических учреждениях</a:t>
            </a:r>
            <a:r>
              <a:rPr lang="ru-RU" sz="2000" dirty="0" smtClean="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Методическое </a:t>
            </a:r>
            <a:r>
              <a:rPr lang="ru-RU" sz="2000" dirty="0" smtClean="0">
                <a:latin typeface="Times New Roman" pitchFamily="18" charset="0"/>
                <a:cs typeface="Times New Roman" pitchFamily="18" charset="0"/>
              </a:rPr>
              <a:t>письмо МЗ СР РФ от 23.12.2004 г. "Способ определения пищевого статуса больных и методы его коррекции специализированными продуктами лечебного питания в условиях стационарного и санаторно-курортного </a:t>
            </a:r>
            <a:r>
              <a:rPr lang="ru-RU" sz="2000" dirty="0" smtClean="0">
                <a:latin typeface="Times New Roman" pitchFamily="18" charset="0"/>
                <a:cs typeface="Times New Roman" pitchFamily="18" charset="0"/>
              </a:rPr>
              <a:t>лечения«.</a:t>
            </a:r>
          </a:p>
          <a:p>
            <a:pPr algn="just"/>
            <a:r>
              <a:rPr lang="ru-RU" sz="2000" dirty="0" smtClean="0">
                <a:latin typeface="Times New Roman" pitchFamily="18" charset="0"/>
                <a:cs typeface="Times New Roman" pitchFamily="18" charset="0"/>
              </a:rPr>
              <a:t>И другие</a:t>
            </a:r>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400" dirty="0" smtClean="0"/>
          </a:p>
          <a:p>
            <a:pPr>
              <a:buFont typeface="Arial" pitchFamily="34" charset="0"/>
              <a:buChar char="•"/>
            </a:pPr>
            <a:endParaRPr 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935163"/>
            <a:ext cx="8229600" cy="4389437"/>
          </a:xfrm>
        </p:spPr>
        <p:txBody>
          <a:bodyPr/>
          <a:lstStyle/>
          <a:p>
            <a:pPr>
              <a:buNone/>
            </a:pPr>
            <a:endParaRPr lang="ru-RU" dirty="0" smtClean="0"/>
          </a:p>
          <a:p>
            <a:pPr algn="ctr">
              <a:buNone/>
            </a:pPr>
            <a:r>
              <a:rPr lang="ru-RU" sz="5400" b="1" dirty="0" smtClean="0">
                <a:solidFill>
                  <a:srgbClr val="C00000"/>
                </a:solidFill>
                <a:effectLst>
                  <a:outerShdw blurRad="38100" dist="38100" dir="2700000" algn="tl">
                    <a:srgbClr val="000000">
                      <a:alpha val="43137"/>
                    </a:srgbClr>
                  </a:outerShdw>
                </a:effectLst>
              </a:rPr>
              <a:t>Большое спасибо за внимание</a:t>
            </a:r>
            <a:endParaRPr lang="ru-RU" sz="5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4294967295"/>
          </p:nvPr>
        </p:nvSpPr>
        <p:spPr>
          <a:xfrm>
            <a:off x="0" y="428605"/>
            <a:ext cx="8229600" cy="5895996"/>
          </a:xfrm>
        </p:spPr>
        <p:txBody>
          <a:bodyPr>
            <a:normAutofit fontScale="92500"/>
          </a:bodyPr>
          <a:lstStyle/>
          <a:p>
            <a:pPr algn="just"/>
            <a:r>
              <a:rPr lang="ru-RU" dirty="0" smtClean="0">
                <a:latin typeface="Times New Roman" pitchFamily="18" charset="0"/>
                <a:cs typeface="Times New Roman" pitchFamily="18" charset="0"/>
              </a:rPr>
              <a:t>Доказано, что в условиях голодания и несбалансированного питания, особенно при недостаточном содержании в рационе белков и витаминов, нередко возникает </a:t>
            </a:r>
            <a:r>
              <a:rPr lang="ru-RU" b="1" dirty="0" smtClean="0">
                <a:latin typeface="Times New Roman" pitchFamily="18" charset="0"/>
                <a:cs typeface="Times New Roman" pitchFamily="18" charset="0"/>
              </a:rPr>
              <a:t>реактивация туберкулеза.</a:t>
            </a:r>
            <a:endParaRPr lang="ru-RU"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К факторам, способствующим реактивации, относят различные заболевания, в том числе: </a:t>
            </a:r>
            <a:endParaRPr lang="ru-RU" b="1"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сахарный </a:t>
            </a:r>
            <a:r>
              <a:rPr lang="ru-RU" dirty="0" smtClean="0">
                <a:latin typeface="Times New Roman" pitchFamily="18" charset="0"/>
                <a:cs typeface="Times New Roman" pitchFamily="18" charset="0"/>
              </a:rPr>
              <a:t>диабет, </a:t>
            </a:r>
            <a:r>
              <a:rPr lang="ru-RU" dirty="0" smtClean="0">
                <a:latin typeface="Times New Roman" pitchFamily="18" charset="0"/>
                <a:cs typeface="Times New Roman" pitchFamily="18" charset="0"/>
              </a:rPr>
              <a:t>лимфогранулематоз</a:t>
            </a:r>
            <a:r>
              <a:rPr lang="ru-RU" dirty="0" smtClean="0">
                <a:latin typeface="Times New Roman" pitchFamily="18" charset="0"/>
                <a:cs typeface="Times New Roman" pitchFamily="18" charset="0"/>
              </a:rPr>
              <a:t>, силикоз, язвенная болезнь желудка и двенадцатиперстной кишки, состояние после резекции желудка, хронические воспалительные заболевания легких, психические </a:t>
            </a:r>
            <a:r>
              <a:rPr lang="ru-RU" dirty="0" smtClean="0">
                <a:latin typeface="Times New Roman" pitchFamily="18" charset="0"/>
                <a:cs typeface="Times New Roman" pitchFamily="18" charset="0"/>
              </a:rPr>
              <a:t>  заболевания</a:t>
            </a:r>
            <a:r>
              <a:rPr lang="ru-RU" dirty="0" smtClean="0">
                <a:latin typeface="Times New Roman" pitchFamily="18" charset="0"/>
                <a:cs typeface="Times New Roman" pitchFamily="18" charset="0"/>
              </a:rPr>
              <a:t>, хронический </a:t>
            </a:r>
            <a:r>
              <a:rPr lang="ru-RU" dirty="0" smtClean="0">
                <a:latin typeface="Times New Roman" pitchFamily="18" charset="0"/>
                <a:cs typeface="Times New Roman" pitchFamily="18" charset="0"/>
              </a:rPr>
              <a:t> алкоголизм</a:t>
            </a:r>
            <a:r>
              <a:rPr lang="ru-RU" dirty="0" smtClean="0">
                <a:latin typeface="Times New Roman" pitchFamily="18" charset="0"/>
                <a:cs typeface="Times New Roman" pitchFamily="18" charset="0"/>
              </a:rPr>
              <a:t>, наркомания, стрессовые ситуации, СПИД, длительный прием кортикостероидов и </a:t>
            </a:r>
            <a:r>
              <a:rPr lang="ru-RU" dirty="0" err="1" smtClean="0">
                <a:latin typeface="Times New Roman" pitchFamily="18" charset="0"/>
                <a:cs typeface="Times New Roman" pitchFamily="18" charset="0"/>
              </a:rPr>
              <a:t>цитостатиков</a:t>
            </a:r>
            <a:r>
              <a:rPr lang="ru-RU" dirty="0" smtClean="0">
                <a:latin typeface="Times New Roman" pitchFamily="18" charset="0"/>
                <a:cs typeface="Times New Roman" pitchFamily="18" charset="0"/>
              </a:rPr>
              <a:t>.</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357167"/>
            <a:ext cx="8858280" cy="5967434"/>
          </a:xfrm>
        </p:spPr>
        <p:txBody>
          <a:bodyPr>
            <a:normAutofit fontScale="92500" lnSpcReduction="10000"/>
          </a:bodyPr>
          <a:lstStyle/>
          <a:p>
            <a:pPr algn="just"/>
            <a:r>
              <a:rPr lang="ru-RU" b="1" dirty="0" smtClean="0">
                <a:latin typeface="Times New Roman" pitchFamily="18" charset="0"/>
                <a:cs typeface="Times New Roman" pitchFamily="18" charset="0"/>
              </a:rPr>
              <a:t>Туберкулез,</a:t>
            </a:r>
            <a:r>
              <a:rPr lang="ru-RU" dirty="0" smtClean="0">
                <a:latin typeface="Times New Roman" pitchFamily="18" charset="0"/>
                <a:cs typeface="Times New Roman" pitchFamily="18" charset="0"/>
              </a:rPr>
              <a:t> как тяжелое инфекционное заболевание, является причиной быстрого истощения энергетических и пластических запасов организма больного в результате нарушения обмена веществ, снижения или потери аппетита, тошноты, рвоты, нарушения пищеварения. Все вышеперечисленные процессы усугубляются из-за длительной агрессивной лекарственной терапии, а при необходимости оперативного вмешательства процессы </a:t>
            </a:r>
            <a:r>
              <a:rPr lang="ru-RU" dirty="0" err="1" smtClean="0">
                <a:latin typeface="Times New Roman" pitchFamily="18" charset="0"/>
                <a:cs typeface="Times New Roman" pitchFamily="18" charset="0"/>
              </a:rPr>
              <a:t>гиперметаболизма</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гиперкатаболизма</a:t>
            </a:r>
            <a:r>
              <a:rPr lang="ru-RU" dirty="0" smtClean="0">
                <a:latin typeface="Times New Roman" pitchFamily="18" charset="0"/>
                <a:cs typeface="Times New Roman" pitchFamily="18" charset="0"/>
              </a:rPr>
              <a:t> усиливаются еще в большей степени.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связи с этим больным туберкулезом необходима активная и длительная </a:t>
            </a:r>
            <a:r>
              <a:rPr lang="ru-RU" dirty="0" err="1" smtClean="0">
                <a:latin typeface="Times New Roman" pitchFamily="18" charset="0"/>
                <a:cs typeface="Times New Roman" pitchFamily="18" charset="0"/>
              </a:rPr>
              <a:t>нутритивная</a:t>
            </a:r>
            <a:r>
              <a:rPr lang="ru-RU" dirty="0" smtClean="0">
                <a:latin typeface="Times New Roman" pitchFamily="18" charset="0"/>
                <a:cs typeface="Times New Roman" pitchFamily="18" charset="0"/>
              </a:rPr>
              <a:t> поддержка, которая должна осуществляться с помощью легкоусвояемых высокоэнергетических и высокобелковых препаратов. Традиционные лечебные диеты из натуральных продуктов не обеспечивают сбалансированного поступления </a:t>
            </a:r>
            <a:r>
              <a:rPr lang="ru-RU" dirty="0" err="1" smtClean="0">
                <a:latin typeface="Times New Roman" pitchFamily="18" charset="0"/>
                <a:cs typeface="Times New Roman" pitchFamily="18" charset="0"/>
              </a:rPr>
              <a:t>нутриентов</a:t>
            </a:r>
            <a:r>
              <a:rPr lang="ru-RU" dirty="0" smtClean="0">
                <a:latin typeface="Times New Roman" pitchFamily="18" charset="0"/>
                <a:cs typeface="Times New Roman" pitchFamily="18" charset="0"/>
              </a:rPr>
              <a:t> для оптимального пищеварения при сниженных функциях желудочно-кишечного тракта.</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642919"/>
            <a:ext cx="8715404" cy="5681682"/>
          </a:xfrm>
        </p:spPr>
        <p:txBody>
          <a:bodyPr>
            <a:normAutofit fontScale="92500" lnSpcReduction="10000"/>
          </a:bodyPr>
          <a:lstStyle/>
          <a:p>
            <a:r>
              <a:rPr lang="ru-RU" b="1" dirty="0" smtClean="0">
                <a:latin typeface="Times New Roman" pitchFamily="18" charset="0"/>
                <a:cs typeface="Times New Roman" pitchFamily="18" charset="0"/>
              </a:rPr>
              <a:t>Причины потери веса и прогрессирующей белково-энергетической недостаточности у больных туберкулезом:</a:t>
            </a:r>
          </a:p>
          <a:p>
            <a:r>
              <a:rPr lang="ru-RU" dirty="0" smtClean="0">
                <a:latin typeface="Times New Roman" pitchFamily="18" charset="0"/>
                <a:cs typeface="Times New Roman" pitchFamily="18" charset="0"/>
              </a:rPr>
              <a:t>Н</a:t>
            </a:r>
            <a:r>
              <a:rPr lang="ru-RU" dirty="0" smtClean="0">
                <a:latin typeface="Times New Roman" pitchFamily="18" charset="0"/>
                <a:cs typeface="Times New Roman" pitchFamily="18" charset="0"/>
              </a:rPr>
              <a:t>едостаточное </a:t>
            </a:r>
            <a:r>
              <a:rPr lang="ru-RU" dirty="0" smtClean="0">
                <a:latin typeface="Times New Roman" pitchFamily="18" charset="0"/>
                <a:cs typeface="Times New Roman" pitchFamily="18" charset="0"/>
              </a:rPr>
              <a:t>введение пищи (разбалансированный рацион) в связи с отсутствием </a:t>
            </a:r>
            <a:r>
              <a:rPr lang="ru-RU" dirty="0" smtClean="0">
                <a:latin typeface="Times New Roman" pitchFamily="18" charset="0"/>
                <a:cs typeface="Times New Roman" pitchFamily="18" charset="0"/>
              </a:rPr>
              <a:t> аппетита</a:t>
            </a:r>
            <a:r>
              <a:rPr lang="ru-RU" dirty="0" smtClean="0">
                <a:latin typeface="Times New Roman" pitchFamily="18" charset="0"/>
                <a:cs typeface="Times New Roman" pitchFamily="18" charset="0"/>
              </a:rPr>
              <a:t>, интоксикацией, </a:t>
            </a:r>
            <a:r>
              <a:rPr lang="ru-RU" dirty="0" err="1" smtClean="0">
                <a:latin typeface="Times New Roman" pitchFamily="18" charset="0"/>
                <a:cs typeface="Times New Roman" pitchFamily="18" charset="0"/>
              </a:rPr>
              <a:t>анорексией</a:t>
            </a:r>
            <a:r>
              <a:rPr lang="ru-RU" dirty="0" smtClean="0">
                <a:latin typeface="Times New Roman" pitchFamily="18" charset="0"/>
                <a:cs typeface="Times New Roman" pitchFamily="18" charset="0"/>
              </a:rPr>
              <a:t>, нарушениями функций ЖКТ;</a:t>
            </a:r>
          </a:p>
          <a:p>
            <a:r>
              <a:rPr lang="ru-RU" dirty="0" smtClean="0">
                <a:latin typeface="Times New Roman" pitchFamily="18" charset="0"/>
                <a:cs typeface="Times New Roman" pitchFamily="18" charset="0"/>
              </a:rPr>
              <a:t>Н</a:t>
            </a:r>
            <a:r>
              <a:rPr lang="ru-RU" dirty="0" smtClean="0">
                <a:latin typeface="Times New Roman" pitchFamily="18" charset="0"/>
                <a:cs typeface="Times New Roman" pitchFamily="18" charset="0"/>
              </a:rPr>
              <a:t>едостаточное </a:t>
            </a:r>
            <a:r>
              <a:rPr lang="ru-RU" dirty="0" smtClean="0">
                <a:latin typeface="Times New Roman" pitchFamily="18" charset="0"/>
                <a:cs typeface="Times New Roman" pitchFamily="18" charset="0"/>
              </a:rPr>
              <a:t>потребление полноценных (животных) белков, полиненасыщенных жирных кислот, витаминов, минеральных веществ, пищевых волокон;</a:t>
            </a:r>
          </a:p>
          <a:p>
            <a:r>
              <a:rPr lang="ru-RU" dirty="0" smtClean="0">
                <a:latin typeface="Times New Roman" pitchFamily="18" charset="0"/>
                <a:cs typeface="Times New Roman" pitchFamily="18" charset="0"/>
              </a:rPr>
              <a:t>Особенности </a:t>
            </a:r>
            <a:r>
              <a:rPr lang="ru-RU" dirty="0" smtClean="0">
                <a:latin typeface="Times New Roman" pitchFamily="18" charset="0"/>
                <a:cs typeface="Times New Roman" pitchFamily="18" charset="0"/>
              </a:rPr>
              <a:t>туберкулезного процесса с быстрым истощением энергетических и пластических запасов организма;</a:t>
            </a:r>
          </a:p>
          <a:p>
            <a:r>
              <a:rPr lang="ru-RU" dirty="0" smtClean="0">
                <a:latin typeface="Times New Roman" pitchFamily="18" charset="0"/>
                <a:cs typeface="Times New Roman" pitchFamily="18" charset="0"/>
              </a:rPr>
              <a:t>Сопутствующие </a:t>
            </a:r>
            <a:r>
              <a:rPr lang="ru-RU" dirty="0" smtClean="0">
                <a:latin typeface="Times New Roman" pitchFamily="18" charset="0"/>
                <a:cs typeface="Times New Roman" pitchFamily="18" charset="0"/>
              </a:rPr>
              <a:t>нарушения пищеварительной, эндокринной и других систем организма;</a:t>
            </a:r>
          </a:p>
          <a:p>
            <a:r>
              <a:rPr lang="ru-RU" dirty="0" smtClean="0">
                <a:latin typeface="Times New Roman" pitchFamily="18" charset="0"/>
                <a:cs typeface="Times New Roman" pitchFamily="18" charset="0"/>
              </a:rPr>
              <a:t>О</a:t>
            </a:r>
            <a:r>
              <a:rPr lang="ru-RU" dirty="0" smtClean="0">
                <a:latin typeface="Times New Roman" pitchFamily="18" charset="0"/>
                <a:cs typeface="Times New Roman" pitchFamily="18" charset="0"/>
              </a:rPr>
              <a:t>сложнения </a:t>
            </a:r>
            <a:r>
              <a:rPr lang="ru-RU" dirty="0" smtClean="0">
                <a:latin typeface="Times New Roman" pitchFamily="18" charset="0"/>
                <a:cs typeface="Times New Roman" pitchFamily="18" charset="0"/>
              </a:rPr>
              <a:t>химиотерапии туберкулеза (токсико-аллергические реакции, нарушения функций ЖКТ и т. д.).</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642919"/>
            <a:ext cx="8229600" cy="5681682"/>
          </a:xfrm>
        </p:spPr>
        <p:txBody>
          <a:bodyPr>
            <a:normAutofit/>
          </a:bodyPr>
          <a:lstStyle/>
          <a:p>
            <a:pPr algn="just"/>
            <a:r>
              <a:rPr lang="ru-RU" dirty="0" smtClean="0">
                <a:latin typeface="Times New Roman" pitchFamily="18" charset="0"/>
                <a:cs typeface="Times New Roman" pitchFamily="18" charset="0"/>
              </a:rPr>
              <a:t>Полностью решить проблему недостаточности питания путем использования только диетических рационов представляется сложной задачей. Традиционные суточные наборы продуктов (мясо, рыба, птица, молочные продукты, крупы и т. д.), не соответствующие потребности в энергии больных туберкулезом, не обеспечивают необходимым количеством макро– и </a:t>
            </a:r>
            <a:r>
              <a:rPr lang="ru-RU" dirty="0" err="1" smtClean="0">
                <a:latin typeface="Times New Roman" pitchFamily="18" charset="0"/>
                <a:cs typeface="Times New Roman" pitchFamily="18" charset="0"/>
              </a:rPr>
              <a:t>микронутриентов</a:t>
            </a:r>
            <a:r>
              <a:rPr lang="ru-RU" dirty="0" smtClean="0">
                <a:latin typeface="Times New Roman" pitchFamily="18" charset="0"/>
                <a:cs typeface="Times New Roman" pitchFamily="18" charset="0"/>
              </a:rPr>
              <a:t>. Вместе с тем именно для больных туберкулезом большое значение приобретает обеспечение качественной сбалансированности рационов питания с учетом особенностей течения туберкулезного процесса, стадии болезни, сопутствующих заболеваний.</a:t>
            </a: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latin typeface="Times New Roman" pitchFamily="18" charset="0"/>
                <a:cs typeface="Times New Roman" pitchFamily="18" charset="0"/>
              </a:rPr>
              <a:t>В этой ситуации единственным путем решения проблемы питания больных туберкулезом является включение в программу лечебно-профилактических мероприятий специализированных продуктов лечебного питания, дополнительного </a:t>
            </a:r>
            <a:r>
              <a:rPr lang="ru-RU" dirty="0" err="1" smtClean="0">
                <a:latin typeface="Times New Roman" pitchFamily="18" charset="0"/>
                <a:cs typeface="Times New Roman" pitchFamily="18" charset="0"/>
              </a:rPr>
              <a:t>перорального</a:t>
            </a:r>
            <a:r>
              <a:rPr lang="ru-RU" dirty="0" smtClean="0">
                <a:latin typeface="Times New Roman" pitchFamily="18" charset="0"/>
                <a:cs typeface="Times New Roman" pitchFamily="18" charset="0"/>
              </a:rPr>
              <a:t> питания, </a:t>
            </a:r>
            <a:r>
              <a:rPr lang="ru-RU" dirty="0" err="1" smtClean="0">
                <a:latin typeface="Times New Roman" pitchFamily="18" charset="0"/>
                <a:cs typeface="Times New Roman" pitchFamily="18" charset="0"/>
              </a:rPr>
              <a:t>энтерального</a:t>
            </a:r>
            <a:r>
              <a:rPr lang="ru-RU" dirty="0" smtClean="0">
                <a:latin typeface="Times New Roman" pitchFamily="18" charset="0"/>
                <a:cs typeface="Times New Roman" pitchFamily="18" charset="0"/>
              </a:rPr>
              <a:t> зондового питания.</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123</TotalTime>
  <Words>3021</Words>
  <Application>Microsoft Office PowerPoint</Application>
  <PresentationFormat>Экран (4:3)</PresentationFormat>
  <Paragraphs>95</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Поток</vt:lpstr>
      <vt:lpstr>«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Пользователь Windows</dc:creator>
  <cp:lastModifiedBy>Пользователь Windows</cp:lastModifiedBy>
  <cp:revision>13</cp:revision>
  <dcterms:created xsi:type="dcterms:W3CDTF">2018-10-30T03:45:34Z</dcterms:created>
  <dcterms:modified xsi:type="dcterms:W3CDTF">2018-10-30T05:49:21Z</dcterms:modified>
</cp:coreProperties>
</file>