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81" r:id="rId5"/>
    <p:sldId id="260" r:id="rId6"/>
    <p:sldId id="261" r:id="rId7"/>
    <p:sldId id="282" r:id="rId8"/>
    <p:sldId id="300" r:id="rId9"/>
    <p:sldId id="265" r:id="rId10"/>
    <p:sldId id="301" r:id="rId11"/>
    <p:sldId id="266" r:id="rId12"/>
    <p:sldId id="295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83" r:id="rId22"/>
    <p:sldId id="296" r:id="rId23"/>
    <p:sldId id="287" r:id="rId24"/>
    <p:sldId id="297" r:id="rId25"/>
    <p:sldId id="288" r:id="rId26"/>
    <p:sldId id="289" r:id="rId27"/>
    <p:sldId id="290" r:id="rId28"/>
    <p:sldId id="292" r:id="rId29"/>
    <p:sldId id="293" r:id="rId30"/>
    <p:sldId id="280" r:id="rId31"/>
    <p:sldId id="291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2012г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1.5432098765432117E-3"/>
                  <c:y val="0.13712314129961867"/>
                </c:manualLayout>
              </c:layout>
              <c:showVal val="1"/>
            </c:dLbl>
            <c:dLbl>
              <c:idx val="1"/>
              <c:layout>
                <c:manualLayout>
                  <c:x val="-9.2592592592592796E-3"/>
                  <c:y val="0.13458382386814419"/>
                </c:manualLayout>
              </c:layout>
              <c:showVal val="1"/>
            </c:dLbl>
            <c:dLbl>
              <c:idx val="2"/>
              <c:layout>
                <c:manualLayout>
                  <c:x val="9.2592592592592796E-3"/>
                  <c:y val="0.114269284416349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поступило больных</c:v>
                </c:pt>
                <c:pt idx="1">
                  <c:v>выписано больных</c:v>
                </c:pt>
                <c:pt idx="2">
                  <c:v>умерло больных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</c:v>
                </c:pt>
                <c:pt idx="1">
                  <c:v>304</c:v>
                </c:pt>
                <c:pt idx="2">
                  <c:v>161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0864197530864231E-3"/>
                  <c:y val="8.633679267013025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8.633679267013025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поступило больных</c:v>
                </c:pt>
                <c:pt idx="1">
                  <c:v>выписано больных</c:v>
                </c:pt>
                <c:pt idx="2">
                  <c:v>умерло больных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436</c:v>
                </c:pt>
                <c:pt idx="1">
                  <c:v>352</c:v>
                </c:pt>
                <c:pt idx="2">
                  <c:v>114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2018гг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5432098765432115E-2"/>
                  <c:y val="-1.2696587157372105E-2"/>
                </c:manualLayout>
              </c:layout>
              <c:showVal val="1"/>
            </c:dLbl>
            <c:dLbl>
              <c:idx val="1"/>
              <c:layout>
                <c:manualLayout>
                  <c:x val="1.3888888888888909E-2"/>
                  <c:y val="1.52359045888465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поступило больных</c:v>
                </c:pt>
                <c:pt idx="1">
                  <c:v>выписано больных</c:v>
                </c:pt>
                <c:pt idx="2">
                  <c:v>умерло больных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409</c:v>
                </c:pt>
                <c:pt idx="1">
                  <c:v>331</c:v>
                </c:pt>
                <c:pt idx="2">
                  <c:v>110</c:v>
                </c:pt>
              </c:numCache>
            </c:numRef>
          </c:val>
        </c:ser>
        <c:gapWidth val="300"/>
        <c:gapDepth val="240"/>
        <c:shape val="box"/>
        <c:axId val="83789312"/>
        <c:axId val="83790848"/>
        <c:axId val="83710848"/>
      </c:bar3DChart>
      <c:catAx>
        <c:axId val="8378931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790848"/>
        <c:crosses val="autoZero"/>
        <c:auto val="1"/>
        <c:lblAlgn val="ctr"/>
        <c:lblOffset val="100"/>
      </c:catAx>
      <c:valAx>
        <c:axId val="83790848"/>
        <c:scaling>
          <c:orientation val="minMax"/>
          <c:max val="4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789312"/>
        <c:crosses val="autoZero"/>
        <c:crossBetween val="between"/>
      </c:valAx>
      <c:serAx>
        <c:axId val="837108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790848"/>
        <c:crosses val="autoZero"/>
      </c:serAx>
    </c:plotArea>
    <c:legend>
      <c:legendPos val="r"/>
      <c:layout>
        <c:manualLayout>
          <c:xMode val="edge"/>
          <c:yMode val="edge"/>
          <c:x val="0.86776234567901234"/>
          <c:y val="8.5713254593175831E-2"/>
          <c:w val="0.12089117332555659"/>
          <c:h val="0.211437765528626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3A1C-4FCA-4B3B-9239-C298B2920A1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1B72A-96AB-4564-8A0D-E457A1092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34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4FB8-489D-4178-A698-C12CC028F6F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E989-C55D-4B19-990D-4F6379B89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15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E989-C55D-4B19-990D-4F6379B893B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sogu.ru/media/photos/2011/04_22/tuberkulez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309634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Роль медсестры в лечении больных туберкулёзом сочетанного с ВИЧ-инфекцией.</a:t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305800" cy="10537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медсестра ГБУЗ СО ТПТД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Петрова О.В.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0896"/>
          </a:xfrm>
        </p:spPr>
        <p:txBody>
          <a:bodyPr>
            <a:normAutofit/>
          </a:bodyPr>
          <a:lstStyle/>
          <a:p>
            <a:pPr marL="571500" lvl="0" indent="-571500"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FF0000"/>
                </a:solidFill>
              </a:rPr>
              <a:t>ВИЧ- ассоциированные заболевания: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*</a:t>
            </a:r>
            <a:r>
              <a:rPr lang="ru-RU" sz="36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Пневмоцистная пневмония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*Саркома Капоши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*Лимфомы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*Микозы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*Микобактериозы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*Герпетические инфекции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*Энцефалопатии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Диагностика ТБ.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Флюорографическое обследование лёгких.</a:t>
            </a:r>
          </a:p>
          <a:p>
            <a:pPr lvl="0"/>
            <a:r>
              <a:rPr lang="ru-RU" dirty="0" smtClean="0"/>
              <a:t>Рентгенологический метод исследования является одним из основных при диагностики туберкулёза органов дыхания, а также при туберкулёзе костей и суставов, органов мочеполовой системы. Он позволяет определить локализацию, протяжённость процесса.</a:t>
            </a:r>
          </a:p>
          <a:p>
            <a:pPr lvl="0"/>
            <a:r>
              <a:rPr lang="ru-RU" dirty="0" smtClean="0"/>
              <a:t>Бактериоскопическое исследование направлено на выявление возбудителя инфекции из мокроты, мочи, отделяемого свища и т.д. При отсутствии мокроты исследуют промывные воды бронхов, желудка.</a:t>
            </a:r>
          </a:p>
          <a:p>
            <a:r>
              <a:rPr lang="ru-RU" dirty="0" smtClean="0"/>
              <a:t>Самым достоверным способом подтверждения и установления диагноза, является исследование мокроты на КУМ не менее 3-х раз по Цилю-Нильсену.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Обязательно </a:t>
            </a:r>
            <a:r>
              <a:rPr lang="ru-RU" sz="4000" dirty="0">
                <a:solidFill>
                  <a:srgbClr val="FF0000"/>
                </a:solidFill>
              </a:rPr>
              <a:t>необходимо искать МБТ всеми доступными методами</a:t>
            </a:r>
            <a:r>
              <a:rPr lang="ru-RU" sz="1600" dirty="0" smtClean="0"/>
              <a:t>: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 smtClean="0"/>
              <a:t>Световая </a:t>
            </a:r>
            <a:r>
              <a:rPr lang="ru-RU" dirty="0"/>
              <a:t>микроскопия с окраской по Цилю-Нильсену.</a:t>
            </a:r>
          </a:p>
          <a:p>
            <a:pPr lvl="0"/>
            <a:r>
              <a:rPr lang="ru-RU" dirty="0"/>
              <a:t>Микроскопия с окраской люминесцентными красителями и LED - микроскопия</a:t>
            </a:r>
          </a:p>
          <a:p>
            <a:pPr lvl="0"/>
            <a:r>
              <a:rPr lang="ru-RU" dirty="0"/>
              <a:t>Метод культивирования микобактерий туберкулёза (плотные и жидкие питательные среды)</a:t>
            </a:r>
          </a:p>
          <a:p>
            <a:pPr lvl="0"/>
            <a:r>
              <a:rPr lang="ru-RU" dirty="0"/>
              <a:t>Молекулярно – генетические методы</a:t>
            </a:r>
          </a:p>
          <a:p>
            <a:r>
              <a:rPr lang="ru-RU" dirty="0"/>
              <a:t>С обязательным определением чувствительности (часто МЛУ)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6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</a:t>
            </a:r>
          </a:p>
        </p:txBody>
      </p:sp>
    </p:spTree>
    <p:extLst>
      <p:ext uri="{BB962C8B-B14F-4D97-AF65-F5344CB8AC3E}">
        <p14:creationId xmlns="" xmlns:p14="http://schemas.microsoft.com/office/powerpoint/2010/main" val="329411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Особенности течения туберкулёза у ВИЧ - инфицированных больных: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 Часто при обширном лёгочном процессе </a:t>
            </a:r>
          </a:p>
          <a:p>
            <a:pPr lvl="0">
              <a:buNone/>
            </a:pPr>
            <a:r>
              <a:rPr lang="ru-RU" dirty="0" smtClean="0"/>
              <a:t>    БК(-).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 Иногда при отсутствии деструкции в лёгких –БК(+)</a:t>
            </a:r>
          </a:p>
          <a:p>
            <a:endParaRPr lang="ru-RU" dirty="0"/>
          </a:p>
        </p:txBody>
      </p:sp>
      <p:pic>
        <p:nvPicPr>
          <p:cNvPr id="6" name="i-main-pic" descr="Картинка 53 из 2728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5"/>
            <a:ext cx="3055318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Ляпина Ирина Алекс\Desktop\КОНКУРС УЧ.МС\100_3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861048"/>
            <a:ext cx="295232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Диагностика ТБ.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Туберкулинодиагностика.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Franklin Gothic Medium Cond" pitchFamily="34" charset="0"/>
              </a:rPr>
              <a:t>Особенность: у ВИЧ инфицированных реакция на туберкулиновую пробу как правило, отрицательная.</a:t>
            </a:r>
          </a:p>
          <a:p>
            <a:pPr>
              <a:buNone/>
            </a:pPr>
            <a:endParaRPr lang="ru-RU" dirty="0" smtClean="0">
              <a:latin typeface="Franklin Gothic Medium Cond" pitchFamily="34" charset="0"/>
            </a:endParaRPr>
          </a:p>
          <a:p>
            <a:endParaRPr lang="ru-RU" dirty="0"/>
          </a:p>
        </p:txBody>
      </p:sp>
      <p:pic>
        <p:nvPicPr>
          <p:cNvPr id="5" name="Picture 3" descr="C:\Users\Ляпина Ирина Алекс\Desktop\КОНКУРС УЧ.МС\100_4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0504"/>
            <a:ext cx="3888432" cy="2380824"/>
          </a:xfrm>
          <a:prstGeom prst="rect">
            <a:avLst/>
          </a:prstGeom>
          <a:noFill/>
        </p:spPr>
      </p:pic>
      <p:pic>
        <p:nvPicPr>
          <p:cNvPr id="6" name="Picture 2" descr="C:\Users\Ляпина Ирина Алекс\Desktop\КОНКУРС УЧ.МС\100_4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041775" cy="2809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829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Лечение ТБ.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Лечение ТБ у ВИЧ инфицированных пациентов проводится в соответствии со стандартными режимами терапии туберкулёза, утверждёнными приказом МЗ РФ № 109 от 21.03.2003г., как и ТБ без ВИЧ инфекции, с учётом индивидуальной чувствительности.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2" y="3501008"/>
            <a:ext cx="4257675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Особенности: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Лечение туберкулёза жизненно важно для ВИЧ пациентов и должно начинаться немедленно, т.е максимально раннее начало.</a:t>
            </a:r>
          </a:p>
          <a:p>
            <a:pPr lvl="0"/>
            <a:r>
              <a:rPr lang="ru-RU" dirty="0" smtClean="0"/>
              <a:t>Лечение туберкулёза является приоритетным.</a:t>
            </a:r>
          </a:p>
          <a:p>
            <a:pPr lvl="0"/>
            <a:r>
              <a:rPr lang="ru-RU" dirty="0" smtClean="0"/>
              <a:t>Максимальная продолжительность терапии, с использованием максимального количества препаратов в схеме.</a:t>
            </a:r>
          </a:p>
          <a:p>
            <a:pPr lvl="0"/>
            <a:r>
              <a:rPr lang="ru-RU" dirty="0" smtClean="0"/>
              <a:t>Парентеральное введение препаратов.</a:t>
            </a:r>
          </a:p>
          <a:p>
            <a:pPr lvl="0"/>
            <a:r>
              <a:rPr lang="ru-RU" dirty="0" smtClean="0"/>
              <a:t>Контролируемость лечения.</a:t>
            </a:r>
          </a:p>
          <a:p>
            <a:pPr lvl="0"/>
            <a:r>
              <a:rPr lang="ru-RU" dirty="0" smtClean="0"/>
              <a:t>Совместное ведение больного врачом фтизиатром и инфекционистом.</a:t>
            </a:r>
          </a:p>
          <a:p>
            <a:pPr lvl="0"/>
            <a:r>
              <a:rPr lang="ru-RU" dirty="0" smtClean="0"/>
              <a:t>Своевременное назначение АРВТ.</a:t>
            </a:r>
          </a:p>
          <a:p>
            <a:pPr lvl="0"/>
            <a:r>
              <a:rPr lang="ru-RU" dirty="0" smtClean="0"/>
              <a:t>Диагностика, лечение и профилактика других вторичных заболеваний в период лечения туберкулёза.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Что необходимо знать пациенту: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Туберкулёз излечим, при условии строгого соблюдения режима лечения в том числе и на поздних её стадиях;</a:t>
            </a:r>
          </a:p>
          <a:p>
            <a:pPr lvl="0"/>
            <a:r>
              <a:rPr lang="ru-RU" dirty="0" smtClean="0"/>
              <a:t>Лечение туберкулёза достаточно длительное;</a:t>
            </a:r>
          </a:p>
          <a:p>
            <a:pPr lvl="0"/>
            <a:r>
              <a:rPr lang="ru-RU" dirty="0" smtClean="0"/>
              <a:t>Лечение туберкулёза проводится под контролем мед.персонала;</a:t>
            </a:r>
          </a:p>
          <a:p>
            <a:pPr lvl="0"/>
            <a:r>
              <a:rPr lang="ru-RU" dirty="0" smtClean="0"/>
              <a:t>Перерывы в лечении приводят к развитию устойчивой к лекарствам формы туберкулёза, вылечить которую значительно сложнее и длительнее;</a:t>
            </a:r>
          </a:p>
          <a:p>
            <a:pPr lvl="0"/>
            <a:r>
              <a:rPr lang="ru-RU" dirty="0" smtClean="0"/>
              <a:t>Противотуберкулёзные препараты могут вызвать осложнения, но риск для здоровья человека в сотни раз ниже, чем отказ от лечения;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Что такое мультипрофессиональная команда?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объединение специалистов, целью которых является: всестороннее оказание помощи пациенту с диагнозом ВИЧ + ТБ.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Что означает работа в команде?</a:t>
            </a:r>
          </a:p>
          <a:p>
            <a:pPr lvl="0"/>
            <a:r>
              <a:rPr lang="ru-RU" dirty="0" smtClean="0"/>
              <a:t>Вместе принимать решение;</a:t>
            </a:r>
          </a:p>
          <a:p>
            <a:pPr lvl="0"/>
            <a:r>
              <a:rPr lang="ru-RU" dirty="0" smtClean="0"/>
              <a:t>Нести совместную и индивидуальную ответственность;</a:t>
            </a:r>
          </a:p>
          <a:p>
            <a:pPr lvl="0"/>
            <a:r>
              <a:rPr lang="ru-RU" dirty="0" smtClean="0"/>
              <a:t>Работать разделяя задачи;</a:t>
            </a:r>
          </a:p>
          <a:p>
            <a:pPr lvl="0"/>
            <a:r>
              <a:rPr lang="ru-RU" dirty="0" smtClean="0"/>
              <a:t>Открыто говорить о сильных и слабых местах, чтобы измениться;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Члены команды: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/>
          <a:lstStyle/>
          <a:p>
            <a:pPr lvl="0"/>
            <a:r>
              <a:rPr lang="ru-RU" sz="3200" dirty="0" smtClean="0"/>
              <a:t>Врач – фтизиатр</a:t>
            </a:r>
          </a:p>
          <a:p>
            <a:pPr lvl="0"/>
            <a:r>
              <a:rPr lang="ru-RU" sz="3200" dirty="0" smtClean="0"/>
              <a:t>Врач – инфекционист           </a:t>
            </a:r>
          </a:p>
          <a:p>
            <a:pPr lvl="0"/>
            <a:r>
              <a:rPr lang="ru-RU" sz="3200" dirty="0" smtClean="0"/>
              <a:t>Врач – нарколог, психиатр</a:t>
            </a:r>
          </a:p>
          <a:p>
            <a:pPr lvl="0"/>
            <a:r>
              <a:rPr lang="ru-RU" sz="3200" dirty="0" smtClean="0"/>
              <a:t>Врач - пульмонолог</a:t>
            </a:r>
          </a:p>
          <a:p>
            <a:pPr lvl="0"/>
            <a:r>
              <a:rPr lang="ru-RU" sz="3200" dirty="0" smtClean="0"/>
              <a:t>Медицинская сестра</a:t>
            </a:r>
          </a:p>
          <a:p>
            <a:pPr lvl="0"/>
            <a:r>
              <a:rPr lang="ru-RU" sz="3200" dirty="0" smtClean="0"/>
              <a:t>Равный консультант</a:t>
            </a:r>
          </a:p>
          <a:p>
            <a:pPr lvl="0"/>
            <a:r>
              <a:rPr lang="ru-RU" sz="3200" dirty="0" smtClean="0"/>
              <a:t>Активисты сообществ</a:t>
            </a:r>
          </a:p>
          <a:p>
            <a:pPr lvl="0">
              <a:buNone/>
            </a:pPr>
            <a:r>
              <a:rPr lang="ru-RU" sz="3200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http://samzdravportal.ru/323_i_178x178.im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6672"/>
            <a:ext cx="1692910" cy="16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OLEG\AppData\Local\Microsoft\Windows\Temporary Internet Files\Content.Word\20181016_1317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93459" y="2421921"/>
            <a:ext cx="1872207" cy="17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LEG\AppData\Local\Microsoft\Windows\Temporary Internet Files\Content.Word\20181022_1012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96449" y="4645425"/>
            <a:ext cx="2178123" cy="174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фото 24.03.14\IMG_3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643446"/>
            <a:ext cx="192882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6642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ВИЧ – инфекция – самый мощный фактор, увеличивающий риск заболевания ТБ.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Сегодня стало очевидно, что туберкулёз- одна из ведущих причин смертности среди ВИЧ – инфицированных, а ВИЧ – инфицированные – та почва, на которой растёт эпидемия туберкулёза в районах с широким распространением ВИЧ – инфекции, т.е. эпидемия ВИЧ способствует росту заболеваемости туберкулёзом.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Основная задача МПК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ru-RU" sz="3200" dirty="0" smtClean="0"/>
              <a:t>    Помочь  ВИЧ – инфицированному пациенту сформировать и сохранить на протяжении всей жизни приверженность к лечению: вовремя проходить диспансеризацию, осознанно без пропусков принимать лекарственные препараты (противотуберкулёзные, АРВТ)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Работа в команде строится на уважении, поддержке, общении и взаимодействии.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OLEG\AppData\Local\Microsoft\Windows\Temporary Internet Files\Content.Word\20180412_1523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2006" y="2210362"/>
            <a:ext cx="47635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Ляпина Ирина Алекс\Desktop\КОНКУРС УЧ.МС\100_473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10445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9127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Мы оказываем целостную помощь пациентам, оказавшимся в трудной жизненной ситуации, в связи с заболевание ТБ/ВИЧ, в которую включены: физические аспекты: сестринский уход, проведение контролируемого лечения, диагностические процедуры.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 descr="C:\Users\OLEG\AppData\Local\Microsoft\Windows\Temporary Internet Files\Content.Word\20181021_081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OLEG\AppData\Local\Microsoft\Windows\Temporary Internet Files\Content.Word\20181021_081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165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Организатором взаимодействия специалистов является палатная медицинская сестра стационарного отделения.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3870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Взаимное доверие медработника и пациента - это путь к максимально быстрому выздоровлению больного.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Доверие есть основа отношений, которые строятся между медработником и пациентом. На основе доверия возникает надежда на излечение, растёт вера в лучшее будущее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Важным аспектом поддержки больного является психологическая помощь, оказываемая медицинской сестрой.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Принятие пациента медицинским работником вне зависимости от особенностей его внешнего вида, поведения, приведшего к заражению ВИЧ, этнических и религиозных особенностей, уважительное отношение к его ценностям, являются необходимыми условиями установления и поддержания контакта, залогом осуществления диспансерного наблюдения, обеспечения приверженности лечению.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Роль медицинской сестры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09256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r>
              <a:rPr lang="ru-RU" sz="2000" dirty="0" smtClean="0"/>
              <a:t>Контролирует периодичность забора плановых анализов, проведение рентгенологического исследования, туберкулинодиагностики (проба Манту, диаскинтест).</a:t>
            </a:r>
          </a:p>
          <a:p>
            <a:r>
              <a:rPr lang="ru-RU" sz="2000" dirty="0" smtClean="0"/>
              <a:t>Осуществляет уход за больным с туберкулезом легких с ВИЧ инфекцией, находящихся на постельном режиме.</a:t>
            </a:r>
          </a:p>
          <a:p>
            <a:r>
              <a:rPr lang="ru-RU" sz="2000" dirty="0" smtClean="0"/>
              <a:t> Обеспечивает общий уход за ослабленными больными.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C:\Users\OLEG\AppData\Local\Microsoft\Windows\Temporary Internet Files\Content.Word\20181019_143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58806" y="4222514"/>
            <a:ext cx="2394148" cy="224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OLEG\AppData\Local\Microsoft\Windows\Temporary Internet Files\Content.Word\20181019_1434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57694"/>
            <a:ext cx="2754189" cy="196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LEG\AppData\Local\Microsoft\Windows\Temporary Internet Files\Content.Word\20181019_1403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48172" y="4160873"/>
            <a:ext cx="1970078" cy="25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Роль медицинской сестры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Контролирует  соблюдение санитарно-гигиенического режима, режима (распорядка дна пациентов), соблюдение масочного режима со стороны больных.</a:t>
            </a:r>
          </a:p>
          <a:p>
            <a:r>
              <a:rPr lang="ru-RU" sz="2000" dirty="0"/>
              <a:t>Проводит контроль за полноценным и своевременным приемом назначенных врачом лекарственных препаратов не только для лечения туберкулёза, но и АРВТ,  назначенной врачом – инфекционистом, а так же другого симптоматического лечения, рекомендованного различными специалистами. При этом постоянно следит за переносимостью лекарственных препаратов и в случаи возникновения нежелательных реакций, сообщает врачу для проведения коррекции лечения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Для сбора мокроты снабжает пациентов плевательницей достаточного размера с хорошо притертой крышкой и обеспечивает дезинфекцию плевательницы и мокроты.</a:t>
            </a:r>
          </a:p>
          <a:p>
            <a:r>
              <a:rPr lang="ru-RU" sz="2000" dirty="0" smtClean="0"/>
              <a:t> Во время обильного потоотделения проводит смену нательного и постельного белья.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Роль медицинской сестры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Осуществляет контроль за дыханием, пульсом и артериальным давлением, ведёт подсчёт ИТС больного.</a:t>
            </a:r>
          </a:p>
          <a:p>
            <a:r>
              <a:rPr lang="ru-RU" sz="1800" dirty="0" smtClean="0"/>
              <a:t>Проводит контроль за весом больного.</a:t>
            </a:r>
          </a:p>
          <a:p>
            <a:r>
              <a:rPr lang="ru-RU" sz="1800" dirty="0" smtClean="0"/>
              <a:t>Наблюдает за характером мокроты (наличие в ней крови), оказывает помощь при кровохарканье.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Содержимое 3" descr="G:\конкурс\конкурс1\IMG_273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1876"/>
            <a:ext cx="2520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3314"/>
            <a:ext cx="2376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LEG\AppData\Local\Microsoft\Windows\Temporary Internet Files\Content.Word\20181019_1428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10734" y="3502434"/>
            <a:ext cx="3114228" cy="25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Профилактика туберкулёза: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/>
          <a:lstStyle/>
          <a:p>
            <a:pPr lvl="0"/>
            <a:r>
              <a:rPr lang="ru-RU" dirty="0" smtClean="0"/>
              <a:t>Специфическая: вакцинация и ревакцинация вакциной БЦЖ.</a:t>
            </a:r>
          </a:p>
          <a:p>
            <a:pPr lvl="0">
              <a:buNone/>
            </a:pPr>
            <a:r>
              <a:rPr lang="ru-RU" dirty="0" smtClean="0"/>
              <a:t>   Специфическая вакцинопрофилактика ВИЧ-инфицированным не проводится.</a:t>
            </a:r>
          </a:p>
          <a:p>
            <a:pPr lvl="0"/>
            <a:r>
              <a:rPr lang="ru-RU" dirty="0" smtClean="0"/>
              <a:t>Неспецифическая профилактика:</a:t>
            </a:r>
          </a:p>
          <a:p>
            <a:pPr>
              <a:buNone/>
            </a:pPr>
            <a:r>
              <a:rPr lang="ru-RU" sz="2400" dirty="0" smtClean="0"/>
              <a:t>   Социальная профилактика;</a:t>
            </a:r>
          </a:p>
          <a:p>
            <a:pPr>
              <a:buNone/>
            </a:pPr>
            <a:r>
              <a:rPr lang="ru-RU" sz="2400" dirty="0" smtClean="0"/>
              <a:t>   Санитарная профилактика;</a:t>
            </a:r>
          </a:p>
          <a:p>
            <a:pPr>
              <a:buNone/>
            </a:pPr>
            <a:r>
              <a:rPr lang="ru-RU" sz="2400" dirty="0" smtClean="0"/>
              <a:t>   Химиопрофилактика;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Превентивное лечение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Превентивное лечение  туберкулеза проводится всем ВИЧ-инфицированным лицам вне зависимости от степени иммуносупрессии и результата диаскинтеста/реакции Манту при уверенном исключении активного туберкулеза </a:t>
            </a:r>
          </a:p>
          <a:p>
            <a:r>
              <a:rPr lang="ru-RU" dirty="0" smtClean="0"/>
              <a:t>(Основание</a:t>
            </a:r>
            <a:r>
              <a:rPr lang="ru-RU" b="1" dirty="0" smtClean="0"/>
              <a:t> </a:t>
            </a:r>
            <a:r>
              <a:rPr lang="ru-RU" dirty="0" smtClean="0"/>
              <a:t>Санитарно-эпидемиологические правила СП 3.1.2.3114-13 </a:t>
            </a:r>
          </a:p>
          <a:p>
            <a:pPr>
              <a:buNone/>
            </a:pPr>
            <a:r>
              <a:rPr lang="ru-RU" dirty="0" smtClean="0"/>
              <a:t>   "Профилактика </a:t>
            </a:r>
          </a:p>
          <a:p>
            <a:pPr>
              <a:buNone/>
            </a:pPr>
            <a:r>
              <a:rPr lang="ru-RU" dirty="0" smtClean="0"/>
              <a:t>     туберкулеза")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Ляпина Ирина Алекс\Desktop\КОНКУРС УЧ.МС\100_4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429132"/>
            <a:ext cx="3672408" cy="1952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Туберкулёз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Высокая заболеваемость туберкулёзом среди ВИЧ – инфицированных повышает вероятность распространения инфекции среди населения в целом.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Туберкулёз может оказать неблагоприятное воздействие на развитие ВИЧ – инфекции, а также способствовать прогрессированию других оппортунистических инфекций.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ИНФОРМАЦИОННЫЕ ПРОФИЛАКТИЧЕСКИЕ ТЕХНОЛОГИИ В ПРОФИЛАКТИКЕ 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ТУБЕРКУЛЁЗА + ВИЧ – ИНФЕКЦИ: 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1800" b="1" dirty="0" smtClean="0"/>
          </a:p>
          <a:p>
            <a:pPr lvl="0"/>
            <a:r>
              <a:rPr lang="ru-RU" b="1" dirty="0" smtClean="0"/>
              <a:t> Видеофильмы     </a:t>
            </a:r>
            <a:endParaRPr lang="ru-RU" dirty="0" smtClean="0"/>
          </a:p>
          <a:p>
            <a:pPr lvl="0"/>
            <a:r>
              <a:rPr lang="ru-RU" b="1" dirty="0" smtClean="0"/>
              <a:t>Санитарные бюллетени</a:t>
            </a:r>
            <a:endParaRPr lang="ru-RU" dirty="0" smtClean="0"/>
          </a:p>
          <a:p>
            <a:pPr lvl="0"/>
            <a:r>
              <a:rPr lang="ru-RU" b="1" dirty="0" smtClean="0"/>
              <a:t>Беседы</a:t>
            </a:r>
            <a:endParaRPr lang="ru-RU" dirty="0" smtClean="0"/>
          </a:p>
          <a:p>
            <a:pPr lvl="0"/>
            <a:r>
              <a:rPr lang="ru-RU" b="1" dirty="0" smtClean="0"/>
              <a:t>Брошюры </a:t>
            </a:r>
            <a:endParaRPr lang="ru-RU" dirty="0" smtClean="0"/>
          </a:p>
          <a:p>
            <a:r>
              <a:rPr lang="ru-RU" b="1" dirty="0" smtClean="0"/>
              <a:t>Памятки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57606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ИНФОРМАЦИОННЫЕ ПРОФИЛАКТИЧЕСКИЕ ТЕХНОЛОГИИ В ПРОФИЛАКТИКЕ 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ТУБЕРКУЛЁЗА + ВИЧ – ИНФЕКЦИ: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r>
              <a:rPr lang="ru-RU" sz="2400" dirty="0" smtClean="0"/>
              <a:t>Успех санитарно-просветительной работы среди населения в значительной мере зависит от среднего медицинского персонала.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OLEG\AppData\Local\Microsoft\Windows\Temporary Internet Files\Content.Word\20181019_1429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2578" y="3365934"/>
            <a:ext cx="3402260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OLEG\AppData\Local\Microsoft\Windows\Temporary Internet Files\Content.Word\20181019_143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4842421" cy="28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Туберкулёз</a:t>
            </a:r>
            <a:r>
              <a:rPr lang="ru-RU" sz="2400" dirty="0" smtClean="0"/>
              <a:t>, увы, не становится болезнью прошлого, число случаев в мире растёт и в нашей стране проблема туберкулёза у ВИЧ – инфицированных является чрезвычайно актуальной. Пациентам, их родственникам нужна помощь специалистов. Трудно переоценить роль медицинской сестры в организации лечения больных туберкулезом при ВИЧ инфекции - она и контролирует, и поддерживает, и советует, а также обеспечивает безопасность, как для пациента, так и для его окружения. 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Благодарю за внимание.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Здоровья Вам и Вашим близким!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Ð¡ÑÐ¸ÑÐ¸ Ð´Ð»Ñ Ð´ÐµÑÐµÐ¹ Ð¾ Ð¿Ð¾Ð´ÑÐ½ÐµÐ¶Ð½Ð¸ÐºÐ°Ñ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2071678"/>
            <a:ext cx="68580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ГУЗ СО «Тольяттинский противотуберкулёзный диспансер».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F:\сайт\100_3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240534"/>
          </a:xfrm>
          <a:prstGeom prst="rect">
            <a:avLst/>
          </a:prstGeom>
          <a:noFill/>
        </p:spPr>
      </p:pic>
      <p:pic>
        <p:nvPicPr>
          <p:cNvPr id="4" name="Picture 3" descr="F:\сайт\100_3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24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ВТО ВИЧ № 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5923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OLEG\AppData\Local\Microsoft\Windows\Temporary Internet Files\Content.Word\20180807_11515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55976" y="1988841"/>
            <a:ext cx="4752526" cy="36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589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ВТО ВИЧ № 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8200" y="1399592"/>
            <a:ext cx="4040188" cy="8052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Documents and Settings\Admin\Рабочий стол\IMG_2556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038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Admin\Рабочий стол\IMG_256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1412776"/>
            <a:ext cx="4038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ВТО ВИЧ № 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OLEG\AppData\Local\Microsoft\Windows\Temporary Internet Files\Content.Word\20180412_1521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511" y="1700811"/>
            <a:ext cx="432048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OLEG\AppData\Local\Microsoft\Windows\Temporary Internet Files\Content.Word\20180807_115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96044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работы ВТО ВИЧ № 5 </a:t>
            </a:r>
            <a:b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2012 </a:t>
            </a:r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года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лет</a:t>
            </a:r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5656540"/>
              </p:ext>
            </p:extLst>
          </p:nvPr>
        </p:nvGraphicFramePr>
        <p:xfrm>
          <a:off x="457200" y="1524000"/>
          <a:ext cx="8229600" cy="500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Течение  туберкулёза   сочетанного с  ВИЧ инфекцией  имеет  ряд особенностей: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Начальная стадия (ВИЧ-инфицированность) - когда при обследовании выявляют ВИЧ, но люди клинически еще здоровы, ведут активный образ жизни и не предъявляют каких-либо жалоб, проявления туберкулеза могут быть </a:t>
            </a:r>
            <a:r>
              <a:rPr lang="ru-RU" sz="2000" dirty="0" smtClean="0">
                <a:latin typeface="Franklin Gothic Medium Cond" pitchFamily="34" charset="0"/>
              </a:rPr>
              <a:t>самыми типичными и ничем не отличаться от клинической и рентгенологической картины у ВИЧ-отрицательных больных.</a:t>
            </a:r>
          </a:p>
          <a:p>
            <a:r>
              <a:rPr lang="ru-RU" sz="2000" dirty="0" smtClean="0"/>
              <a:t>Вторая стадия - собственно СПИД - это финальная терминальная стадия ВИЧ-инфекции </a:t>
            </a:r>
            <a:r>
              <a:rPr lang="ru-RU" sz="2000" dirty="0" smtClean="0">
                <a:latin typeface="Franklin Gothic Medium Cond" pitchFamily="34" charset="0"/>
              </a:rPr>
              <a:t>– течение болезни необычно злокачественное, тяжёлое. </a:t>
            </a:r>
            <a:r>
              <a:rPr lang="ru-RU" sz="2000" dirty="0" smtClean="0"/>
              <a:t>Туберкулезный процесс молниеносно прогрессирует. Клинические проявления: высокая температура, выраженный синдром интоксикации, кахексия, прогрессирующая слабость, сильный мучительный кашель со скудной мокротой, кровохарканье, одышка.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</TotalTime>
  <Words>1198</Words>
  <Application>Microsoft Office PowerPoint</Application>
  <PresentationFormat>Экран (4:3)</PresentationFormat>
  <Paragraphs>132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    Роль медсестры в лечении больных туберкулёзом сочетанного с ВИЧ-инфекцией. </vt:lpstr>
      <vt:lpstr>   ВИЧ – инфекция – самый мощный фактор, увеличивающий риск заболевания ТБ. </vt:lpstr>
      <vt:lpstr>Туберкулёз</vt:lpstr>
      <vt:lpstr>Слайд 4</vt:lpstr>
      <vt:lpstr>ВТО ВИЧ № 5</vt:lpstr>
      <vt:lpstr>ВТО ВИЧ № 5</vt:lpstr>
      <vt:lpstr>ВТО ВИЧ № 5</vt:lpstr>
      <vt:lpstr>Показатели работы ВТО ВИЧ № 5  за 2012 – 2018 года ( 7 лет)</vt:lpstr>
      <vt:lpstr>Течение  туберкулёза   сочетанного с  ВИЧ инфекцией  имеет  ряд особенностей: </vt:lpstr>
      <vt:lpstr>ВИЧ- ассоциированные заболевания: * Пневмоцистная пневмония *Саркома Капоши *Лимфомы *Микозы *Микобактериозы *Герпетические инфекции *Энцефалопатии  </vt:lpstr>
      <vt:lpstr>Диагностика ТБ.</vt:lpstr>
      <vt:lpstr> Обязательно необходимо искать МБТ всеми доступными методами: </vt:lpstr>
      <vt:lpstr>Особенности течения туберкулёза у ВИЧ - инфицированных больных: </vt:lpstr>
      <vt:lpstr>Диагностика ТБ.</vt:lpstr>
      <vt:lpstr> Лечение ТБ. </vt:lpstr>
      <vt:lpstr>Особенности:</vt:lpstr>
      <vt:lpstr>Что необходимо знать пациенту: </vt:lpstr>
      <vt:lpstr>Что такое мультипрофессиональная команда? </vt:lpstr>
      <vt:lpstr>Члены команды: </vt:lpstr>
      <vt:lpstr>Основная задача МПК </vt:lpstr>
      <vt:lpstr>Работа в команде строится на уважении, поддержке, общении и взаимодействии. </vt:lpstr>
      <vt:lpstr>Слайд 22</vt:lpstr>
      <vt:lpstr>Организатором взаимодействия специалистов является палатная медицинская сестра стационарного отделения. </vt:lpstr>
      <vt:lpstr>Слайд 24</vt:lpstr>
      <vt:lpstr>Роль медицинской сестры</vt:lpstr>
      <vt:lpstr>Роль медицинской сестры</vt:lpstr>
      <vt:lpstr>Роль медицинской сестры</vt:lpstr>
      <vt:lpstr>Профилактика туберкулёза: </vt:lpstr>
      <vt:lpstr>Превентивное лечение </vt:lpstr>
      <vt:lpstr>ИНФОРМАЦИОННЫЕ ПРОФИЛАКТИЧЕСКИЕ ТЕХНОЛОГИИ В ПРОФИЛАКТИКЕ : ТУБЕРКУЛЁЗА + ВИЧ – ИНФЕКЦИ:  </vt:lpstr>
      <vt:lpstr>ИНФОРМАЦИОННЫЕ ПРОФИЛАКТИЧЕСКИЕ ТЕХНОЛОГИИ В ПРОФИЛАКТИКЕ : ТУБЕРКУЛЁЗА + ВИЧ – ИНФЕКЦИ:</vt:lpstr>
      <vt:lpstr>Слайд 32</vt:lpstr>
      <vt:lpstr>Благодарю за внимание. Здоровья Вам и Вашим близким!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медсестры в лечении больных туберкулезом сочетанного с ВИЧ-инфекцией.</dc:title>
  <dc:creator>OLEG</dc:creator>
  <cp:lastModifiedBy>Пользователь</cp:lastModifiedBy>
  <cp:revision>56</cp:revision>
  <dcterms:created xsi:type="dcterms:W3CDTF">2018-09-28T17:24:13Z</dcterms:created>
  <dcterms:modified xsi:type="dcterms:W3CDTF">2019-03-20T03:09:14Z</dcterms:modified>
</cp:coreProperties>
</file>