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2" r:id="rId2"/>
    <p:sldId id="259" r:id="rId3"/>
    <p:sldId id="260" r:id="rId4"/>
    <p:sldId id="261" r:id="rId5"/>
    <p:sldId id="283" r:id="rId6"/>
    <p:sldId id="264" r:id="rId7"/>
    <p:sldId id="280" r:id="rId8"/>
    <p:sldId id="298" r:id="rId9"/>
    <p:sldId id="281" r:id="rId10"/>
    <p:sldId id="267" r:id="rId11"/>
    <p:sldId id="278" r:id="rId12"/>
    <p:sldId id="279" r:id="rId13"/>
    <p:sldId id="268" r:id="rId14"/>
    <p:sldId id="275" r:id="rId15"/>
    <p:sldId id="284" r:id="rId16"/>
    <p:sldId id="269" r:id="rId17"/>
    <p:sldId id="271" r:id="rId18"/>
    <p:sldId id="270" r:id="rId19"/>
    <p:sldId id="276" r:id="rId20"/>
    <p:sldId id="292" r:id="rId21"/>
    <p:sldId id="293" r:id="rId22"/>
    <p:sldId id="294" r:id="rId23"/>
    <p:sldId id="295" r:id="rId24"/>
    <p:sldId id="296" r:id="rId25"/>
    <p:sldId id="27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AC42-92D2-4E81-BFC3-AD89A61399A5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4212-7660-4274-8516-00E801715A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AC42-92D2-4E81-BFC3-AD89A61399A5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4212-7660-4274-8516-00E801715A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AC42-92D2-4E81-BFC3-AD89A61399A5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4212-7660-4274-8516-00E801715A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AC42-92D2-4E81-BFC3-AD89A61399A5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4212-7660-4274-8516-00E801715A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AC42-92D2-4E81-BFC3-AD89A61399A5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4212-7660-4274-8516-00E801715A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AC42-92D2-4E81-BFC3-AD89A61399A5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4212-7660-4274-8516-00E801715A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AC42-92D2-4E81-BFC3-AD89A61399A5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4212-7660-4274-8516-00E801715A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AC42-92D2-4E81-BFC3-AD89A61399A5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4212-7660-4274-8516-00E801715A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AC42-92D2-4E81-BFC3-AD89A61399A5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4212-7660-4274-8516-00E801715A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AC42-92D2-4E81-BFC3-AD89A61399A5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4212-7660-4274-8516-00E801715A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AC42-92D2-4E81-BFC3-AD89A61399A5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DDD4212-7660-4274-8516-00E801715A9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85BAC42-92D2-4E81-BFC3-AD89A61399A5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DDD4212-7660-4274-8516-00E801715A9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214290"/>
            <a:ext cx="8182004" cy="298611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Monotype Corsiva" pitchFamily="66" charset="0"/>
              </a:rPr>
              <a:t>Современные технологии гигиенического обучения и  воспитания населения в деятельности медицинского работника ЛПУ фтизиатрического профиля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786190"/>
            <a:ext cx="7854696" cy="1194946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 smtClean="0"/>
              <a:t>Обоимова</a:t>
            </a:r>
            <a:r>
              <a:rPr lang="ru-RU" dirty="0" smtClean="0"/>
              <a:t> Г.М.</a:t>
            </a:r>
          </a:p>
          <a:p>
            <a:r>
              <a:rPr lang="ru-RU" dirty="0" smtClean="0"/>
              <a:t>ГБУЗ СОКПТД им. Н.В. Постникова </a:t>
            </a:r>
          </a:p>
          <a:p>
            <a:r>
              <a:rPr lang="ru-RU" dirty="0" smtClean="0"/>
              <a:t>2019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285720" y="514351"/>
            <a:ext cx="342902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Печатный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: тематические статьи в СМИ, информационные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постеры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, листовки, буклеты,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214290"/>
            <a:ext cx="4670680" cy="3384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928934"/>
            <a:ext cx="5064837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5500694" y="3857626"/>
            <a:ext cx="31432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брошюры, памятки, санитарные бюллетени, стенды, наклейки, плакаты.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2571744"/>
            <a:ext cx="5395910" cy="3600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66"/>
            <a:ext cx="4643470" cy="348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14282" y="4143380"/>
            <a:ext cx="32147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Monotype Corsiva" pitchFamily="66" charset="0"/>
              </a:rPr>
              <a:t>Информационные материалы у студентов нарасхват</a:t>
            </a:r>
            <a:endParaRPr lang="ru-RU" sz="28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86380" y="785794"/>
            <a:ext cx="36433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Monotype Corsiva" pitchFamily="66" charset="0"/>
              </a:rPr>
              <a:t>Награждение значком победителя </a:t>
            </a:r>
            <a:r>
              <a:rPr lang="ru-RU" sz="2800" dirty="0" err="1" smtClean="0">
                <a:solidFill>
                  <a:srgbClr val="C00000"/>
                </a:solidFill>
                <a:latin typeface="Monotype Corsiva" pitchFamily="66" charset="0"/>
              </a:rPr>
              <a:t>квеста</a:t>
            </a:r>
            <a:r>
              <a:rPr lang="ru-RU" sz="2800" dirty="0" smtClean="0">
                <a:solidFill>
                  <a:srgbClr val="C00000"/>
                </a:solidFill>
                <a:latin typeface="Monotype Corsiva" pitchFamily="66" charset="0"/>
              </a:rPr>
              <a:t> «Мы за здоровый образ жизни!»</a:t>
            </a:r>
            <a:endParaRPr lang="ru-RU" sz="2800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428604"/>
            <a:ext cx="6858048" cy="457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14283" y="5286388"/>
            <a:ext cx="8358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Monotype Corsiva" pitchFamily="66" charset="0"/>
              </a:rPr>
              <a:t>Просветительская игра с аудиторией «Похорони свою зависимость!»</a:t>
            </a:r>
            <a:endParaRPr lang="ru-RU" sz="2800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4290"/>
            <a:ext cx="442912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rgbClr val="7030A0"/>
                </a:solidFill>
                <a:latin typeface="Monotype Corsiva" pitchFamily="66" charset="0"/>
              </a:rPr>
              <a:t>Наглядный</a:t>
            </a:r>
            <a:r>
              <a:rPr lang="ru-RU" sz="2600" dirty="0">
                <a:solidFill>
                  <a:srgbClr val="7030A0"/>
                </a:solidFill>
                <a:latin typeface="Monotype Corsiva" pitchFamily="66" charset="0"/>
              </a:rPr>
              <a:t>: видео- и фотоматериалы, презентации, интерактивные обучающие программы, выставки и занятия по применению средств санитарии и гигиены для взрослых и детей, </a:t>
            </a:r>
            <a:endParaRPr lang="ru-RU" sz="2800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230800"/>
            <a:ext cx="4003676" cy="3233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071890"/>
            <a:ext cx="4714876" cy="3536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072066" y="3500438"/>
            <a:ext cx="392909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Monotype Corsiva" pitchFamily="66" charset="0"/>
              </a:rPr>
              <a:t>лаконичные тематические агитационные и санитарно-просветительские </a:t>
            </a:r>
            <a:r>
              <a:rPr lang="ru-RU" sz="2800" dirty="0" err="1" smtClean="0">
                <a:solidFill>
                  <a:srgbClr val="7030A0"/>
                </a:solidFill>
                <a:latin typeface="Monotype Corsiva" pitchFamily="66" charset="0"/>
              </a:rPr>
              <a:t>видео-заставки</a:t>
            </a:r>
            <a:r>
              <a:rPr lang="ru-RU" sz="2800" dirty="0" smtClean="0">
                <a:solidFill>
                  <a:srgbClr val="7030A0"/>
                </a:solidFill>
                <a:latin typeface="Monotype Corsiva" pitchFamily="66" charset="0"/>
              </a:rPr>
              <a:t> на ТВ, использование тематического  реквизита.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1100" y="0"/>
            <a:ext cx="6382900" cy="392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143239" y="4786322"/>
            <a:ext cx="32147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Monotype Corsiva" pitchFamily="66" charset="0"/>
              </a:rPr>
              <a:t>Тематические реквизиты  для профилактики курения</a:t>
            </a:r>
            <a:endParaRPr lang="ru-RU" sz="28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2893191"/>
            <a:ext cx="2643206" cy="3964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28802"/>
            <a:ext cx="3020760" cy="453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DSC084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031" y="2518166"/>
            <a:ext cx="5595977" cy="4196982"/>
          </a:xfrm>
          <a:prstGeom prst="rect">
            <a:avLst/>
          </a:prstGeom>
        </p:spPr>
      </p:pic>
      <p:pic>
        <p:nvPicPr>
          <p:cNvPr id="10" name="Рисунок 9" descr="DSC084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0"/>
            <a:ext cx="5000628" cy="37504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49291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Волонтёры информируют  сотрудников  и покупателей рынка «Поляна им. Фрунзе» о методах профилактики туберкулёза</a:t>
            </a:r>
            <a:endParaRPr lang="ru-RU" sz="2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29256" y="214290"/>
            <a:ext cx="350046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Monotype Corsiva" pitchFamily="66" charset="0"/>
              </a:rPr>
              <a:t>Социальные проекты</a:t>
            </a:r>
            <a:r>
              <a:rPr lang="ru-RU" sz="2800" dirty="0">
                <a:solidFill>
                  <a:srgbClr val="7030A0"/>
                </a:solidFill>
                <a:latin typeface="Monotype Corsiva" pitchFamily="66" charset="0"/>
              </a:rPr>
              <a:t>: привлечение специально обученных волонтёров для работы с населением, проведение выездных мероприятий в организованных коллективах и в местах большого скопления людей (ТЦ, рынки, объекты отдыха и </a:t>
            </a:r>
            <a:r>
              <a:rPr lang="ru-RU" sz="2800" dirty="0" smtClean="0">
                <a:solidFill>
                  <a:srgbClr val="7030A0"/>
                </a:solidFill>
                <a:latin typeface="Monotype Corsiva" pitchFamily="66" charset="0"/>
              </a:rPr>
              <a:t>др.) </a:t>
            </a:r>
            <a:r>
              <a:rPr lang="ru-RU" sz="2800" dirty="0">
                <a:solidFill>
                  <a:srgbClr val="7030A0"/>
                </a:solidFill>
                <a:latin typeface="Monotype Corsiva" pitchFamily="66" charset="0"/>
              </a:rPr>
              <a:t>– воздействие на неорганизованных граждан </a:t>
            </a:r>
            <a:r>
              <a:rPr lang="ru-RU" sz="2800" dirty="0" smtClean="0">
                <a:solidFill>
                  <a:srgbClr val="7030A0"/>
                </a:solidFill>
                <a:latin typeface="Monotype Corsiva" pitchFamily="66" charset="0"/>
              </a:rPr>
              <a:t> - выбор целевой аудитории.</a:t>
            </a:r>
            <a:endParaRPr lang="ru-RU" sz="2800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514353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14282" y="5572140"/>
            <a:ext cx="5242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Волонтёрская акция  «Просветись!» на Губернском рынке</a:t>
            </a:r>
            <a:endParaRPr lang="ru-RU" sz="2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4191029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214686"/>
            <a:ext cx="4857752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14283" y="3714752"/>
            <a:ext cx="38576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Monotype Corsiva" pitchFamily="66" charset="0"/>
              </a:rPr>
              <a:t>Волонтёрская акция  по информированию  населения мерам профилактики туберкулёза на ж/</a:t>
            </a:r>
            <a:r>
              <a:rPr lang="ru-RU" sz="3200" dirty="0" err="1" smtClean="0">
                <a:solidFill>
                  <a:srgbClr val="FF0000"/>
                </a:solidFill>
                <a:latin typeface="Monotype Corsiva" pitchFamily="66" charset="0"/>
              </a:rPr>
              <a:t>д</a:t>
            </a:r>
            <a:r>
              <a:rPr lang="ru-RU" sz="3200" dirty="0" smtClean="0">
                <a:solidFill>
                  <a:srgbClr val="FF0000"/>
                </a:solidFill>
                <a:latin typeface="Monotype Corsiva" pitchFamily="66" charset="0"/>
              </a:rPr>
              <a:t> вокзале </a:t>
            </a:r>
            <a:endParaRPr lang="ru-RU" sz="32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3438" y="2071678"/>
            <a:ext cx="45005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Monotype Corsiva" pitchFamily="66" charset="0"/>
              </a:rPr>
              <a:t>Просветительское занятие в Доме ветеранов</a:t>
            </a:r>
            <a:endParaRPr lang="ru-RU" sz="3200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642918"/>
            <a:ext cx="364333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Monotype Corsiva" pitchFamily="66" charset="0"/>
              </a:rPr>
              <a:t>Комплексные методы</a:t>
            </a:r>
            <a:r>
              <a:rPr lang="ru-RU" sz="2800" dirty="0">
                <a:solidFill>
                  <a:srgbClr val="7030A0"/>
                </a:solidFill>
                <a:latin typeface="Monotype Corsiva" pitchFamily="66" charset="0"/>
              </a:rPr>
              <a:t> : сочетание различных методов при проведении мероприятия (например, выступление + </a:t>
            </a:r>
            <a:r>
              <a:rPr lang="ru-RU" sz="2800" dirty="0" err="1">
                <a:solidFill>
                  <a:srgbClr val="7030A0"/>
                </a:solidFill>
                <a:latin typeface="Monotype Corsiva" pitchFamily="66" charset="0"/>
              </a:rPr>
              <a:t>видеоинформирование</a:t>
            </a:r>
            <a:r>
              <a:rPr lang="ru-RU" sz="2800" dirty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2800" dirty="0" smtClean="0">
                <a:solidFill>
                  <a:srgbClr val="7030A0"/>
                </a:solidFill>
                <a:latin typeface="Monotype Corsiva" pitchFamily="66" charset="0"/>
              </a:rPr>
              <a:t>+</a:t>
            </a:r>
            <a:endParaRPr lang="ru-RU" sz="2800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3" name="Picture 2" descr="C:\Documents and Settings\gala\Рабочий стол\СГЭУ 25.03.14\P10206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286124"/>
            <a:ext cx="4286280" cy="3337648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14290"/>
            <a:ext cx="4320481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4572000" y="3214686"/>
            <a:ext cx="435771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Monotype Corsiva" pitchFamily="66" charset="0"/>
              </a:rPr>
              <a:t>+ распространение печатных материалов + привлечение  ведущих специалистов  МЗ , центров здоровья и др. ЛПУ  , проведение конкурсов и викторин в  молодёжных  коллективах – наиболее эффективные методы) .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51947"/>
            <a:ext cx="5929354" cy="350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0"/>
            <a:ext cx="472635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 smtClean="0">
                <a:solidFill>
                  <a:srgbClr val="C00000"/>
                </a:solidFill>
                <a:latin typeface="Monotype Corsiva" pitchFamily="66" charset="0"/>
              </a:rPr>
              <a:t>Квесты</a:t>
            </a:r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 – современное средство профилактики  никотиновой зависимости</a:t>
            </a:r>
            <a:endParaRPr lang="ru-RU" sz="4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8276" y="500042"/>
            <a:ext cx="4995724" cy="3746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42918"/>
            <a:ext cx="900115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800" b="1" i="1" dirty="0">
                <a:solidFill>
                  <a:srgbClr val="7030A0"/>
                </a:solidFill>
                <a:latin typeface="Monotype Corsiva" pitchFamily="66" charset="0"/>
              </a:rPr>
              <a:t>Формирование здорового образа жизни – основа первичной профилактики и укрепления здоровья населения. Одним из приоритетов государственной политики в области здравоохранения </a:t>
            </a:r>
            <a:r>
              <a:rPr lang="ru-RU" sz="2800" b="1" i="1" dirty="0" smtClean="0">
                <a:solidFill>
                  <a:srgbClr val="7030A0"/>
                </a:solidFill>
                <a:latin typeface="Monotype Corsiva" pitchFamily="66" charset="0"/>
              </a:rPr>
              <a:t> является </a:t>
            </a:r>
            <a:r>
              <a:rPr lang="ru-RU" sz="2800" b="1" i="1" dirty="0">
                <a:solidFill>
                  <a:srgbClr val="7030A0"/>
                </a:solidFill>
                <a:latin typeface="Monotype Corsiva" pitchFamily="66" charset="0"/>
              </a:rPr>
              <a:t>сохранение и укрепление здоровья населения </a:t>
            </a:r>
            <a:r>
              <a:rPr lang="ru-RU" sz="2800" b="1" i="1" dirty="0" smtClean="0">
                <a:solidFill>
                  <a:srgbClr val="7030A0"/>
                </a:solidFill>
                <a:latin typeface="Monotype Corsiva" pitchFamily="66" charset="0"/>
              </a:rPr>
              <a:t>на  основе  формирования  здорового  образа </a:t>
            </a:r>
            <a:r>
              <a:rPr lang="ru-RU" sz="2800" b="1" i="1" dirty="0">
                <a:solidFill>
                  <a:srgbClr val="7030A0"/>
                </a:solidFill>
                <a:latin typeface="Monotype Corsiva" pitchFamily="66" charset="0"/>
              </a:rPr>
              <a:t>жизни и повышения </a:t>
            </a:r>
            <a:r>
              <a:rPr lang="ru-RU" sz="2800" b="1" i="1" dirty="0" smtClean="0">
                <a:solidFill>
                  <a:srgbClr val="7030A0"/>
                </a:solidFill>
                <a:latin typeface="Monotype Corsiva" pitchFamily="66" charset="0"/>
              </a:rPr>
              <a:t> доступности  и  </a:t>
            </a:r>
            <a:r>
              <a:rPr lang="ru-RU" sz="2800" b="1" i="1" dirty="0">
                <a:solidFill>
                  <a:srgbClr val="7030A0"/>
                </a:solidFill>
                <a:latin typeface="Monotype Corsiva" pitchFamily="66" charset="0"/>
              </a:rPr>
              <a:t>качества </a:t>
            </a:r>
            <a:r>
              <a:rPr lang="ru-RU" sz="2800" b="1" i="1" dirty="0" smtClean="0">
                <a:solidFill>
                  <a:srgbClr val="7030A0"/>
                </a:solidFill>
                <a:latin typeface="Monotype Corsiva" pitchFamily="66" charset="0"/>
              </a:rPr>
              <a:t> медицинской  помощи</a:t>
            </a:r>
            <a:r>
              <a:rPr lang="ru-RU" sz="2800" b="1" i="1" dirty="0">
                <a:solidFill>
                  <a:srgbClr val="7030A0"/>
                </a:solidFill>
                <a:latin typeface="Monotype Corsiva" pitchFamily="66" charset="0"/>
              </a:rPr>
              <a:t>.</a:t>
            </a:r>
          </a:p>
          <a:p>
            <a:pPr>
              <a:buFont typeface="Wingdings" pitchFamily="2" charset="2"/>
              <a:buChar char="v"/>
            </a:pPr>
            <a:r>
              <a:rPr lang="ru-RU" sz="2800" b="1" i="1" dirty="0">
                <a:solidFill>
                  <a:srgbClr val="7030A0"/>
                </a:solidFill>
                <a:latin typeface="Monotype Corsiva" pitchFamily="66" charset="0"/>
              </a:rPr>
              <a:t>Гигиеническое воспитание и обучение – это система образования, включающая в себя комплексную просветительскую, обучающую и воспитательную деятельность, направленную </a:t>
            </a:r>
            <a:r>
              <a:rPr lang="ru-RU" sz="2800" b="1" i="1" dirty="0" smtClean="0">
                <a:solidFill>
                  <a:srgbClr val="7030A0"/>
                </a:solidFill>
                <a:latin typeface="Monotype Corsiva" pitchFamily="66" charset="0"/>
              </a:rPr>
              <a:t>на  повышение </a:t>
            </a:r>
            <a:r>
              <a:rPr lang="ru-RU" sz="2800" b="1" i="1" dirty="0">
                <a:solidFill>
                  <a:srgbClr val="7030A0"/>
                </a:solidFill>
                <a:latin typeface="Monotype Corsiva" pitchFamily="66" charset="0"/>
              </a:rPr>
              <a:t>информированности по вопросам здоровья и его охраны, на формирование общей гигиенической культуры, закрепление </a:t>
            </a:r>
            <a:r>
              <a:rPr lang="ru-RU" sz="2800" b="1" i="1" dirty="0" smtClean="0">
                <a:solidFill>
                  <a:srgbClr val="7030A0"/>
                </a:solidFill>
                <a:latin typeface="Monotype Corsiva" pitchFamily="66" charset="0"/>
              </a:rPr>
              <a:t> гигиенических  навыков</a:t>
            </a:r>
            <a:r>
              <a:rPr lang="ru-RU" sz="2800" b="1" i="1" dirty="0">
                <a:solidFill>
                  <a:srgbClr val="7030A0"/>
                </a:solidFill>
                <a:latin typeface="Monotype Corsiva" pitchFamily="66" charset="0"/>
              </a:rPr>
              <a:t>, создание мотивации </a:t>
            </a:r>
            <a:r>
              <a:rPr lang="ru-RU" sz="2800" b="1" i="1" dirty="0" smtClean="0">
                <a:solidFill>
                  <a:srgbClr val="7030A0"/>
                </a:solidFill>
                <a:latin typeface="Monotype Corsiva" pitchFamily="66" charset="0"/>
              </a:rPr>
              <a:t> для  ведения  здорового </a:t>
            </a:r>
            <a:r>
              <a:rPr lang="ru-RU" sz="2800" b="1" i="1" dirty="0">
                <a:solidFill>
                  <a:srgbClr val="7030A0"/>
                </a:solidFill>
                <a:latin typeface="Monotype Corsiva" pitchFamily="66" charset="0"/>
              </a:rPr>
              <a:t>образа жизни как отдельно взятых людей, так </a:t>
            </a:r>
            <a:r>
              <a:rPr lang="ru-RU" sz="2800" b="1" i="1" dirty="0" smtClean="0">
                <a:solidFill>
                  <a:srgbClr val="7030A0"/>
                </a:solidFill>
                <a:latin typeface="Monotype Corsiva" pitchFamily="66" charset="0"/>
              </a:rPr>
              <a:t> и </a:t>
            </a:r>
            <a:r>
              <a:rPr lang="ru-RU" sz="2800" b="1" i="1" dirty="0">
                <a:solidFill>
                  <a:srgbClr val="7030A0"/>
                </a:solidFill>
                <a:latin typeface="Monotype Corsiva" pitchFamily="66" charset="0"/>
              </a:rPr>
              <a:t>общества в </a:t>
            </a:r>
            <a:r>
              <a:rPr lang="ru-RU" sz="2800" b="1" i="1" dirty="0" smtClean="0">
                <a:solidFill>
                  <a:srgbClr val="7030A0"/>
                </a:solidFill>
                <a:latin typeface="Monotype Corsiva" pitchFamily="66" charset="0"/>
              </a:rPr>
              <a:t>целом.</a:t>
            </a:r>
            <a:endParaRPr lang="ru-RU" sz="2800" b="1" i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оведение уличных  волонтёрских акци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1670" y="1428736"/>
            <a:ext cx="6786610" cy="50899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282" y="0"/>
            <a:ext cx="89297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Волонтёрские акции  на улицах  Самары - массовые мероприятия по  информированию  населения о мерах профилактики туберкулёза, пропаганде здорового образа жизни</a:t>
            </a:r>
            <a:endParaRPr lang="ru-RU" sz="2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71480"/>
            <a:ext cx="5238531" cy="3928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000372"/>
            <a:ext cx="4857529" cy="364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572132" y="357166"/>
            <a:ext cx="35718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Массовое информирование о методах профилактики туберкулёза в местах большого скопления граждан :</a:t>
            </a:r>
            <a:endParaRPr lang="ru-RU" sz="2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4572008"/>
            <a:ext cx="42148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- Объекты торговли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- Остановки общественного транспорта</a:t>
            </a:r>
            <a:endParaRPr lang="ru-RU" sz="2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3714752"/>
            <a:ext cx="4000272" cy="3000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0"/>
            <a:ext cx="3952743" cy="2964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CAM032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76748" y="0"/>
            <a:ext cx="4667251" cy="3500438"/>
          </a:xfrm>
          <a:prstGeom prst="rect">
            <a:avLst/>
          </a:prstGeom>
        </p:spPr>
      </p:pic>
      <p:pic>
        <p:nvPicPr>
          <p:cNvPr id="7" name="Рисунок 6" descr="CAM032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946792"/>
            <a:ext cx="5214942" cy="39112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429000"/>
            <a:ext cx="4214842" cy="3161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3714520" cy="2785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14282" y="3357562"/>
            <a:ext cx="378621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Скверы</a:t>
            </a:r>
          </a:p>
          <a:p>
            <a:pPr>
              <a:buFontTx/>
              <a:buChar char="-"/>
            </a:pP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 бойкие городские перекрёстки</a:t>
            </a:r>
          </a:p>
          <a:p>
            <a:pPr>
              <a:buFontTx/>
              <a:buChar char="-"/>
            </a:pP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автостоянки</a:t>
            </a:r>
          </a:p>
          <a:p>
            <a:pPr>
              <a:buFontTx/>
              <a:buChar char="-"/>
            </a:pP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 публичные , социальные , правоохранительные учреждения</a:t>
            </a:r>
            <a:endParaRPr lang="ru-RU" sz="2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500042"/>
            <a:ext cx="3428768" cy="257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3939" y="3571876"/>
            <a:ext cx="4143372" cy="310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428628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00438"/>
            <a:ext cx="4190773" cy="3143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57166"/>
            <a:ext cx="4048186" cy="303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5" y="0"/>
            <a:ext cx="3857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solidFill>
                  <a:srgbClr val="FFFF00"/>
                </a:solidFill>
                <a:latin typeface="Monotype Corsiva" pitchFamily="66" charset="0"/>
              </a:rPr>
              <a:t>В службе соцобеспечения Промышленного р-н</a:t>
            </a:r>
            <a:r>
              <a:rPr lang="ru-RU" sz="2800" dirty="0" smtClean="0">
                <a:solidFill>
                  <a:srgbClr val="FFFF00"/>
                </a:solidFill>
                <a:latin typeface="Monotype Corsiva" pitchFamily="66" charset="0"/>
              </a:rPr>
              <a:t>а</a:t>
            </a:r>
            <a:endParaRPr lang="ru-RU" sz="28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282" y="3500438"/>
            <a:ext cx="4000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У сотрудников  изолятора Облсуда</a:t>
            </a:r>
            <a:endParaRPr lang="ru-RU" sz="2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57753" y="3643314"/>
            <a:ext cx="37862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Кинологический  центр УВД СО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29190" y="571480"/>
            <a:ext cx="3143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Monotype Corsiva" pitchFamily="66" charset="0"/>
              </a:rPr>
              <a:t>УВД  г. Тольятти</a:t>
            </a:r>
            <a:endParaRPr lang="ru-RU" sz="28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0"/>
            <a:ext cx="82868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Monotype Corsiva" pitchFamily="66" charset="0"/>
              </a:rPr>
              <a:t>Медицинские работники способны непосредственно повлиять на образ жизни и стереотип поведения  отдельных людей и определённых групп населения путём пропаганды и обучения населения </a:t>
            </a:r>
            <a:r>
              <a:rPr lang="ru-RU" sz="3200" b="1" dirty="0" err="1">
                <a:solidFill>
                  <a:srgbClr val="7030A0"/>
                </a:solidFill>
                <a:latin typeface="Monotype Corsiva" pitchFamily="66" charset="0"/>
              </a:rPr>
              <a:t>здоровьесберегающим</a:t>
            </a:r>
            <a:r>
              <a:rPr lang="ru-RU" sz="3200" b="1" dirty="0">
                <a:solidFill>
                  <a:srgbClr val="7030A0"/>
                </a:solidFill>
                <a:latin typeface="Monotype Corsiva" pitchFamily="66" charset="0"/>
              </a:rPr>
              <a:t> технологиям. </a:t>
            </a:r>
            <a:endParaRPr lang="ru-RU" sz="3200" b="1" dirty="0" smtClean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828836"/>
            <a:ext cx="364330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Основной задачей первичной профилактики является повышение ответственности человека за собственное здоровье и закрепление мотиваций здорового образа   жизни</a:t>
            </a:r>
            <a:endParaRPr lang="ru-RU" sz="2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6" name="Рисунок 5" descr="CAM032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19494" y="2500306"/>
            <a:ext cx="5524506" cy="4143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57166"/>
            <a:ext cx="91440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7030A0"/>
                </a:solidFill>
                <a:latin typeface="Monotype Corsiva" pitchFamily="66" charset="0"/>
              </a:rPr>
              <a:t>Всемирная декларация по здравоохранению ВОЗ </a:t>
            </a:r>
            <a:r>
              <a:rPr lang="ru-RU" sz="3200" b="1" i="1" dirty="0" smtClean="0">
                <a:solidFill>
                  <a:srgbClr val="7030A0"/>
                </a:solidFill>
                <a:latin typeface="Monotype Corsiva" pitchFamily="66" charset="0"/>
              </a:rPr>
              <a:t>               « </a:t>
            </a:r>
            <a:r>
              <a:rPr lang="ru-RU" sz="3200" b="1" i="1" dirty="0">
                <a:solidFill>
                  <a:srgbClr val="7030A0"/>
                </a:solidFill>
                <a:latin typeface="Monotype Corsiva" pitchFamily="66" charset="0"/>
              </a:rPr>
              <a:t>Здоровье – 21» одной из важнейших задач считает  сокращение распространённости инфекционных заболеваний. Для её решения </a:t>
            </a:r>
            <a:r>
              <a:rPr lang="ru-RU" sz="3200" b="1" i="1" dirty="0" smtClean="0">
                <a:solidFill>
                  <a:srgbClr val="7030A0"/>
                </a:solidFill>
                <a:latin typeface="Monotype Corsiva" pitchFamily="66" charset="0"/>
              </a:rPr>
              <a:t> необходим  комплексный </a:t>
            </a:r>
            <a:r>
              <a:rPr lang="ru-RU" sz="3200" b="1" i="1" dirty="0">
                <a:solidFill>
                  <a:srgbClr val="7030A0"/>
                </a:solidFill>
                <a:latin typeface="Monotype Corsiva" pitchFamily="66" charset="0"/>
              </a:rPr>
              <a:t>подход, сочетающий укрепление здоровья, профилактику и </a:t>
            </a:r>
            <a:r>
              <a:rPr lang="ru-RU" sz="3200" b="1" i="1" dirty="0" smtClean="0">
                <a:solidFill>
                  <a:srgbClr val="7030A0"/>
                </a:solidFill>
                <a:latin typeface="Monotype Corsiva" pitchFamily="66" charset="0"/>
              </a:rPr>
              <a:t> процесс  непосредственного  лечения  болезней</a:t>
            </a:r>
            <a:r>
              <a:rPr lang="ru-RU" sz="3200" b="1" i="1" dirty="0">
                <a:solidFill>
                  <a:srgbClr val="7030A0"/>
                </a:solidFill>
                <a:latin typeface="Monotype Corsiva" pitchFamily="66" charset="0"/>
              </a:rPr>
              <a:t>. </a:t>
            </a:r>
            <a:endParaRPr lang="ru-RU" sz="3200" b="1" i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r>
              <a:rPr lang="ru-RU" sz="3200" b="1" i="1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3200" b="1" i="1" dirty="0">
                <a:solidFill>
                  <a:srgbClr val="7030A0"/>
                </a:solidFill>
                <a:latin typeface="Monotype Corsiva" pitchFamily="66" charset="0"/>
              </a:rPr>
              <a:t>Особенно важными факторами  для достижения целей этой задачи являются </a:t>
            </a:r>
            <a:r>
              <a:rPr lang="ru-RU" sz="3200" b="1" i="1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3200" b="1" i="1" dirty="0" smtClean="0">
                <a:solidFill>
                  <a:srgbClr val="C00000"/>
                </a:solidFill>
                <a:latin typeface="Monotype Corsiva" pitchFamily="66" charset="0"/>
              </a:rPr>
              <a:t>гигиеническое </a:t>
            </a:r>
            <a:r>
              <a:rPr lang="ru-RU" sz="3200" b="1" i="1" dirty="0">
                <a:solidFill>
                  <a:srgbClr val="C00000"/>
                </a:solidFill>
                <a:latin typeface="Monotype Corsiva" pitchFamily="66" charset="0"/>
              </a:rPr>
              <a:t>воспитание </a:t>
            </a:r>
            <a:r>
              <a:rPr lang="ru-RU" sz="3200" b="1" i="1" dirty="0">
                <a:solidFill>
                  <a:srgbClr val="7030A0"/>
                </a:solidFill>
                <a:latin typeface="Monotype Corsiva" pitchFamily="66" charset="0"/>
              </a:rPr>
              <a:t>населения </a:t>
            </a:r>
            <a:r>
              <a:rPr lang="ru-RU" sz="3200" b="1" i="1" dirty="0" smtClean="0">
                <a:solidFill>
                  <a:srgbClr val="7030A0"/>
                </a:solidFill>
                <a:latin typeface="Monotype Corsiva" pitchFamily="66" charset="0"/>
              </a:rPr>
              <a:t> с  целью  улучшения  и  поддержания  базовой </a:t>
            </a:r>
            <a:r>
              <a:rPr lang="ru-RU" sz="3200" b="1" i="1" dirty="0">
                <a:solidFill>
                  <a:srgbClr val="7030A0"/>
                </a:solidFill>
                <a:latin typeface="Monotype Corsiva" pitchFamily="66" charset="0"/>
              </a:rPr>
              <a:t>гигиены, </a:t>
            </a:r>
            <a:r>
              <a:rPr lang="ru-RU" sz="3200" b="1" i="1" dirty="0" smtClean="0">
                <a:solidFill>
                  <a:srgbClr val="7030A0"/>
                </a:solidFill>
                <a:latin typeface="Monotype Corsiva" pitchFamily="66" charset="0"/>
              </a:rPr>
              <a:t>повышение  качества  питьевой  воды </a:t>
            </a:r>
            <a:r>
              <a:rPr lang="ru-RU" sz="3200" b="1" i="1" dirty="0">
                <a:solidFill>
                  <a:srgbClr val="7030A0"/>
                </a:solidFill>
                <a:latin typeface="Monotype Corsiva" pitchFamily="66" charset="0"/>
              </a:rPr>
              <a:t>и безопасности продуктов питания, выполнение программ </a:t>
            </a:r>
            <a:r>
              <a:rPr lang="ru-RU" sz="3200" b="1" i="1" dirty="0" err="1">
                <a:solidFill>
                  <a:srgbClr val="7030A0"/>
                </a:solidFill>
                <a:latin typeface="Monotype Corsiva" pitchFamily="66" charset="0"/>
              </a:rPr>
              <a:t>вакцинопрофилактики</a:t>
            </a:r>
            <a:r>
              <a:rPr lang="ru-RU" sz="3200" b="1" i="1" dirty="0">
                <a:solidFill>
                  <a:srgbClr val="7030A0"/>
                </a:solidFill>
                <a:latin typeface="Monotype Corsiva" pitchFamily="66" charset="0"/>
              </a:rPr>
              <a:t>, надлежащие сориентированные планы лечения.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500042"/>
            <a:ext cx="850112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7030A0"/>
                </a:solidFill>
              </a:rPr>
              <a:t> </a:t>
            </a:r>
            <a:endParaRPr lang="ru-RU" sz="2400" b="1" i="1" dirty="0" smtClean="0">
              <a:solidFill>
                <a:srgbClr val="7030A0"/>
              </a:solidFill>
            </a:endParaRPr>
          </a:p>
          <a:p>
            <a:endParaRPr lang="ru-RU" sz="2400" b="1" i="1" dirty="0">
              <a:solidFill>
                <a:srgbClr val="7030A0"/>
              </a:solidFill>
            </a:endParaRPr>
          </a:p>
          <a:p>
            <a:endParaRPr lang="ru-RU" sz="2400" b="1" i="1" dirty="0" smtClean="0">
              <a:solidFill>
                <a:srgbClr val="7030A0"/>
              </a:solidFill>
            </a:endParaRPr>
          </a:p>
          <a:p>
            <a:endParaRPr lang="ru-RU" sz="2400" b="1" i="1" dirty="0">
              <a:solidFill>
                <a:srgbClr val="7030A0"/>
              </a:solidFill>
            </a:endParaRPr>
          </a:p>
          <a:p>
            <a:endParaRPr lang="ru-RU" sz="2400" b="1" i="1" dirty="0" smtClean="0">
              <a:solidFill>
                <a:srgbClr val="7030A0"/>
              </a:solidFill>
            </a:endParaRPr>
          </a:p>
          <a:p>
            <a:endParaRPr lang="ru-RU" sz="2400" b="1" i="1" dirty="0">
              <a:solidFill>
                <a:srgbClr val="7030A0"/>
              </a:solidFill>
            </a:endParaRPr>
          </a:p>
          <a:p>
            <a:endParaRPr lang="ru-RU" sz="2400" b="1" i="1" dirty="0" smtClean="0">
              <a:solidFill>
                <a:srgbClr val="7030A0"/>
              </a:solidFill>
            </a:endParaRPr>
          </a:p>
          <a:p>
            <a:endParaRPr lang="ru-RU" sz="2400" b="1" i="1" dirty="0">
              <a:solidFill>
                <a:srgbClr val="7030A0"/>
              </a:solidFill>
            </a:endParaRPr>
          </a:p>
          <a:p>
            <a:endParaRPr lang="ru-RU" sz="2400" b="1" i="1" dirty="0" smtClean="0">
              <a:solidFill>
                <a:srgbClr val="7030A0"/>
              </a:solidFill>
            </a:endParaRPr>
          </a:p>
          <a:p>
            <a:endParaRPr lang="ru-RU" sz="2400" b="1" i="1" dirty="0">
              <a:solidFill>
                <a:srgbClr val="7030A0"/>
              </a:solidFill>
            </a:endParaRPr>
          </a:p>
          <a:p>
            <a:endParaRPr lang="ru-RU" sz="2400" b="1" i="1" dirty="0" smtClean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00042"/>
            <a:ext cx="471487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7030A0"/>
                </a:solidFill>
                <a:latin typeface="Monotype Corsiva" pitchFamily="66" charset="0"/>
              </a:rPr>
              <a:t>По информации ВОЗ, туберкулёз является наиболее распространённым в мире инфекционным заболеванием, второй по значимости причиной смерти от какого-либо одного инфекционного агента, уступая ВИЧ/</a:t>
            </a:r>
            <a:r>
              <a:rPr lang="ru-RU" sz="2800" b="1" i="1" dirty="0" err="1">
                <a:solidFill>
                  <a:srgbClr val="7030A0"/>
                </a:solidFill>
                <a:latin typeface="Monotype Corsiva" pitchFamily="66" charset="0"/>
              </a:rPr>
              <a:t>СПИДу</a:t>
            </a:r>
            <a:r>
              <a:rPr lang="ru-RU" sz="2800" b="1" i="1" dirty="0">
                <a:solidFill>
                  <a:srgbClr val="7030A0"/>
                </a:solidFill>
                <a:latin typeface="Monotype Corsiva" pitchFamily="66" charset="0"/>
              </a:rPr>
              <a:t>. Стратегия борьбы с туберкулёзом ВОЗ обозначает одной из основных задач обеспечение защиты прав человека в области профилактики, лечения и контроля туберкулёза</a:t>
            </a:r>
            <a:r>
              <a:rPr lang="ru-RU" sz="2800" b="1" dirty="0">
                <a:latin typeface="Monotype Corsiva" pitchFamily="66" charset="0"/>
              </a:rPr>
              <a:t>.                 </a:t>
            </a:r>
            <a:r>
              <a:rPr lang="ru-RU" sz="2800" dirty="0">
                <a:latin typeface="Monotype Corsiva" pitchFamily="66" charset="0"/>
              </a:rPr>
              <a:t>     </a:t>
            </a:r>
          </a:p>
        </p:txBody>
      </p:sp>
      <p:pic>
        <p:nvPicPr>
          <p:cNvPr id="4" name="Рисунок 3" descr="для презентаци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620688"/>
            <a:ext cx="4429156" cy="6119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57364"/>
            <a:ext cx="5857916" cy="465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0011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  <a:latin typeface="Monotype Corsiva" pitchFamily="66" charset="0"/>
              </a:rPr>
              <a:t>«Стратегия ликвидации туберкулеза» ВОЗ нацелена на искоренение эпидемии туберкулеза к 2030 году и предусматривает избавление человечества от этой болезни при нулевом уровне случаев смерти, заболеваний и страданий. </a:t>
            </a:r>
            <a:endParaRPr lang="ru-RU" sz="28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29322" y="1714488"/>
            <a:ext cx="300039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i="1" dirty="0" smtClean="0">
                <a:solidFill>
                  <a:srgbClr val="7030A0"/>
                </a:solidFill>
                <a:latin typeface="Monotype Corsiva" pitchFamily="66" charset="0"/>
              </a:rPr>
              <a:t>Гигиеническое обучение и воспитание  во фтизиатрии ставят своей целью - повышение  эффективности лечебных и профилактических мероприятий путём активного информирования и обучения населения. </a:t>
            </a:r>
            <a:endParaRPr lang="ru-RU" sz="2600" b="1" i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240916"/>
            <a:ext cx="914400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Современные методы гигиенического обучения и воспитания населения.</a:t>
            </a:r>
          </a:p>
          <a:p>
            <a:pPr indent="5397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C00000"/>
                </a:solidFill>
                <a:latin typeface="Monotype Corsiva" pitchFamily="66" charset="0"/>
              </a:rPr>
              <a:t>Устный</a:t>
            </a:r>
            <a:r>
              <a:rPr lang="ru-RU" sz="3200" u="sng" dirty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3200" dirty="0">
                <a:solidFill>
                  <a:srgbClr val="7030A0"/>
                </a:solidFill>
                <a:latin typeface="Monotype Corsiva" pitchFamily="66" charset="0"/>
              </a:rPr>
              <a:t>: беседы, лекции, выступления. </a:t>
            </a:r>
            <a:endParaRPr lang="ru-RU" sz="3200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indent="5397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solidFill>
                  <a:srgbClr val="7030A0"/>
                </a:solidFill>
                <a:latin typeface="Monotype Corsiva" pitchFamily="66" charset="0"/>
              </a:rPr>
              <a:t>Формы </a:t>
            </a:r>
            <a:r>
              <a:rPr lang="ru-RU" sz="3200" dirty="0">
                <a:solidFill>
                  <a:srgbClr val="7030A0"/>
                </a:solidFill>
                <a:latin typeface="Monotype Corsiva" pitchFamily="66" charset="0"/>
              </a:rPr>
              <a:t>работы: </a:t>
            </a:r>
            <a:endParaRPr lang="ru-RU" sz="3200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indent="5397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индивидуальные</a:t>
            </a:r>
            <a:r>
              <a:rPr lang="ru-RU" sz="3200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3200" dirty="0">
                <a:solidFill>
                  <a:srgbClr val="7030A0"/>
                </a:solidFill>
                <a:latin typeface="Monotype Corsiva" pitchFamily="66" charset="0"/>
              </a:rPr>
              <a:t>(беседы на приемё, в очаге, «горячие линии»), </a:t>
            </a:r>
            <a:endParaRPr lang="ru-RU" sz="3200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indent="5397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групповые</a:t>
            </a:r>
            <a:r>
              <a:rPr lang="ru-RU" sz="3200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3200" dirty="0">
                <a:solidFill>
                  <a:srgbClr val="7030A0"/>
                </a:solidFill>
                <a:latin typeface="Monotype Corsiva" pitchFamily="66" charset="0"/>
              </a:rPr>
              <a:t>(лекции, беседы, лектории, школы здоровья, тематические вечера, круглые столы, </a:t>
            </a:r>
            <a:r>
              <a:rPr lang="ru-RU" sz="3200" dirty="0" err="1">
                <a:solidFill>
                  <a:srgbClr val="7030A0"/>
                </a:solidFill>
                <a:latin typeface="Monotype Corsiva" pitchFamily="66" charset="0"/>
              </a:rPr>
              <a:t>фокус-группы</a:t>
            </a:r>
            <a:r>
              <a:rPr lang="ru-RU" sz="3200" dirty="0">
                <a:solidFill>
                  <a:srgbClr val="7030A0"/>
                </a:solidFill>
                <a:latin typeface="Monotype Corsiva" pitchFamily="66" charset="0"/>
              </a:rPr>
              <a:t>, викторины, ролевые </a:t>
            </a:r>
            <a:r>
              <a:rPr lang="ru-RU" sz="3200" dirty="0" smtClean="0">
                <a:solidFill>
                  <a:srgbClr val="7030A0"/>
                </a:solidFill>
                <a:latin typeface="Monotype Corsiva" pitchFamily="66" charset="0"/>
              </a:rPr>
              <a:t>игры, школы здоровья), </a:t>
            </a:r>
          </a:p>
          <a:p>
            <a:pPr indent="5397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массовые</a:t>
            </a:r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3200" dirty="0">
                <a:solidFill>
                  <a:srgbClr val="7030A0"/>
                </a:solidFill>
                <a:latin typeface="Monotype Corsiva" pitchFamily="66" charset="0"/>
              </a:rPr>
              <a:t>(интерактивные лектории с использованием СМИ - выступления на ТВ, радио, виртуальные </a:t>
            </a:r>
            <a:r>
              <a:rPr lang="ru-RU" sz="3200" dirty="0" err="1">
                <a:solidFill>
                  <a:srgbClr val="7030A0"/>
                </a:solidFill>
                <a:latin typeface="Monotype Corsiva" pitchFamily="66" charset="0"/>
              </a:rPr>
              <a:t>интернет-школы</a:t>
            </a:r>
            <a:r>
              <a:rPr lang="ru-RU" sz="3200" dirty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3200" dirty="0" smtClean="0">
                <a:solidFill>
                  <a:srgbClr val="7030A0"/>
                </a:solidFill>
                <a:latin typeface="Monotype Corsiva" pitchFamily="66" charset="0"/>
              </a:rPr>
              <a:t>здоровья, конкурсы рисунка и пр.).</a:t>
            </a:r>
            <a:endParaRPr lang="ru-RU" sz="3200" dirty="0">
              <a:solidFill>
                <a:srgbClr val="7030A0"/>
              </a:solidFill>
              <a:latin typeface="Monotype Corsiva" pitchFamily="66" charset="0"/>
            </a:endParaRPr>
          </a:p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644229" y="-30191"/>
            <a:ext cx="2301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214290"/>
            <a:ext cx="3178899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14283" y="0"/>
            <a:ext cx="41434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Monotype Corsiva" pitchFamily="66" charset="0"/>
              </a:rPr>
              <a:t>Групповое занятие с пациентами Туберкулёзного стационарного отделения 1 по пропаганде здорового образа жизни «Открой мир без курения!» </a:t>
            </a:r>
            <a:endParaRPr lang="ru-RU" sz="28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86380" y="4572008"/>
            <a:ext cx="38576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>
                <a:solidFill>
                  <a:srgbClr val="C00000"/>
                </a:solidFill>
                <a:latin typeface="Monotype Corsiva" pitchFamily="66" charset="0"/>
              </a:rPr>
              <a:t>Занятие с пациентками родильного отделения г. Похвистнево «Значение вакцинации БЦЖ»</a:t>
            </a:r>
            <a:endParaRPr lang="ru-RU" sz="28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786058"/>
            <a:ext cx="5429256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14290"/>
            <a:ext cx="4381392" cy="328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3500438"/>
            <a:ext cx="5357818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9285" y="214290"/>
            <a:ext cx="4194715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862418"/>
            <a:ext cx="2693680" cy="3995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857752" y="2500306"/>
            <a:ext cx="42862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Групповые и  индивидуальные </a:t>
            </a:r>
            <a:r>
              <a:rPr lang="ru-RU" sz="2800" b="1" dirty="0" err="1" smtClean="0">
                <a:solidFill>
                  <a:srgbClr val="C00000"/>
                </a:solidFill>
                <a:latin typeface="Monotype Corsiva" pitchFamily="66" charset="0"/>
              </a:rPr>
              <a:t>видеозанятия</a:t>
            </a: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 с пациентами  стационара и  амбулаторной службы</a:t>
            </a:r>
            <a:endParaRPr lang="ru-RU" sz="2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500042"/>
            <a:ext cx="3857652" cy="2893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857884" y="3786190"/>
            <a:ext cx="30718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Ежегодный конкурс детского рисунка «Защити себя от туберкулёза!» в школах г. Самары и детских подразделениях ГБУЗ СОКПТД</a:t>
            </a:r>
            <a:endParaRPr lang="ru-RU" sz="2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8604"/>
            <a:ext cx="5090380" cy="3392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643314"/>
            <a:ext cx="5334037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884</TotalTime>
  <Words>796</Words>
  <Application>Microsoft Office PowerPoint</Application>
  <PresentationFormat>Экран (4:3)</PresentationFormat>
  <Paragraphs>61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Поток</vt:lpstr>
      <vt:lpstr>Современные технологии гигиенического обучения и  воспитания населения в деятельности медицинского работника ЛПУ фтизиатрического профиля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123</cp:lastModifiedBy>
  <cp:revision>97</cp:revision>
  <dcterms:created xsi:type="dcterms:W3CDTF">2017-05-15T07:09:13Z</dcterms:created>
  <dcterms:modified xsi:type="dcterms:W3CDTF">2019-04-01T07:36:27Z</dcterms:modified>
</cp:coreProperties>
</file>