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2" r:id="rId2"/>
    <p:sldId id="265" r:id="rId3"/>
    <p:sldId id="287" r:id="rId4"/>
    <p:sldId id="288" r:id="rId5"/>
    <p:sldId id="291" r:id="rId6"/>
    <p:sldId id="290" r:id="rId7"/>
    <p:sldId id="323" r:id="rId8"/>
    <p:sldId id="324" r:id="rId9"/>
    <p:sldId id="325" r:id="rId10"/>
    <p:sldId id="319" r:id="rId11"/>
    <p:sldId id="297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8" r:id="rId21"/>
    <p:sldId id="310" r:id="rId22"/>
    <p:sldId id="311" r:id="rId23"/>
    <p:sldId id="313" r:id="rId24"/>
    <p:sldId id="314" r:id="rId25"/>
    <p:sldId id="312" r:id="rId26"/>
    <p:sldId id="320" r:id="rId27"/>
    <p:sldId id="321" r:id="rId28"/>
    <p:sldId id="31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85BAC42-92D2-4E81-BFC3-AD89A61399A5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DDD4212-7660-4274-8516-00E801715A9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14290"/>
            <a:ext cx="8182004" cy="298611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Monotype Corsiva" pitchFamily="66" charset="0"/>
              </a:rPr>
              <a:t>Современные технологии гигиенического обучения и  воспитания населения в деятельности медицинского работника ЛПУ фтизиатрического профиля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786190"/>
            <a:ext cx="7854696" cy="1194946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/>
              <a:t>Обоимова</a:t>
            </a:r>
            <a:r>
              <a:rPr lang="ru-RU" dirty="0" smtClean="0"/>
              <a:t> Г.М.</a:t>
            </a:r>
          </a:p>
          <a:p>
            <a:r>
              <a:rPr lang="ru-RU" dirty="0" smtClean="0"/>
              <a:t>ГБУЗ СОКПТД им. Н.В. Постникова </a:t>
            </a:r>
          </a:p>
          <a:p>
            <a:r>
              <a:rPr lang="ru-RU" dirty="0" smtClean="0"/>
              <a:t>2019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71546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60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Исторические ресурсы современной профилактики туберкулёза.</a:t>
            </a:r>
            <a:endParaRPr lang="ru-RU" sz="6000" dirty="0" smtClean="0">
              <a:solidFill>
                <a:srgbClr val="C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          </a:t>
            </a: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Общественная борьба с туберкулёзом стала наиболее эффективной после  открытия Робертом Кохом в 1882 г. возбудителя  этой  опасной  болезни  и  создания в 1902 г. Международной  Лиги  борьбы с туберкулёзом. Во всех странах  стали  появляться благотворительные  </a:t>
            </a:r>
            <a:r>
              <a:rPr lang="ru-RU" sz="3200" b="1" dirty="0" err="1" smtClean="0">
                <a:solidFill>
                  <a:srgbClr val="002060"/>
                </a:solidFill>
                <a:latin typeface="Monotype Corsiva" pitchFamily="66" charset="0"/>
              </a:rPr>
              <a:t>органи-зации</a:t>
            </a: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 по сбору средств на строительство приютов и лечебниц для  оказания  помощи  больным  туберкулёзом. 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          В пользу  Лиги борьбы с туберкулёзом  жертвовали гонорары  известные артисты, музыканты, художники, писатели, сами ,зачастую, страдавшие этим коварным заболеванием.  Перечисления Лиге осуществляли </a:t>
            </a:r>
            <a:r>
              <a:rPr lang="ru-RU" sz="3200" b="1" dirty="0" err="1" smtClean="0">
                <a:solidFill>
                  <a:srgbClr val="002060"/>
                </a:solidFill>
                <a:latin typeface="Monotype Corsiva" pitchFamily="66" charset="0"/>
              </a:rPr>
              <a:t>общест-венные</a:t>
            </a: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  деятели, члены  правительств , семьи  правящих режимов, промышленники, театральные и цирковые труппы, кинематографы, шарманщики и др.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4876" y="142852"/>
            <a:ext cx="44291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Международным символом  борьбы с туберкулёзом был выбран красный крест   (Лотарингский) – символ  «крестового похода» против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 туберкулеза. Постоянным доходом фонда Лиги стали   средства от продажи марок и  открыток с его изображением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D:\Documents and Settings\Admin\Рабочий стол\Статьи\Материалы из музея Алабина\6.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876"/>
            <a:ext cx="5143504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Documents and Settings\Admin\Рабочий стол\Статьи\Материалы из музея Алабина\США 1924 г.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0"/>
            <a:ext cx="2286016" cy="3171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-1"/>
            <a:ext cx="2428860" cy="338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1.Покупайте рождественские марки. «Защитите свой дом от туберкулеза.»      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Национальная Туберкулезная Ассоциация США.1924 – 1926г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7" name="Рисунок 6" descr="D:\Documents and Settings\Admin\Рабочий стол\Статьи\Материалы из музея Алабина\США 1926 г..bm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0311" y="3071810"/>
            <a:ext cx="2463689" cy="359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00760" y="5643578"/>
            <a:ext cx="2857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Monotype Corsiva" pitchFamily="66" charset="0"/>
              </a:rPr>
              <a:t>1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Documents and Settings\Admin\Рабочий стол\Статьи\Материалы из музея Алабина\Бельгия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0"/>
            <a:ext cx="3000396" cy="430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Documents and Settings\Admin\Рабочий стол\Статьи\Материалы из музея Алабина\Франция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428736"/>
            <a:ext cx="2995615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4286248" y="141871"/>
            <a:ext cx="48577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3. Вакцина БЦЖ защищает от туберкулеза, Франция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2910" y="4143380"/>
            <a:ext cx="296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Monotype Corsiva" pitchFamily="66" charset="0"/>
              </a:rPr>
              <a:t>2</a:t>
            </a:r>
            <a:endParaRPr lang="ru-RU" sz="2000" b="1" dirty="0"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4929198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Monotype Corsiva" pitchFamily="66" charset="0"/>
              </a:rPr>
              <a:t>3</a:t>
            </a:r>
            <a:endParaRPr lang="ru-RU" sz="2000" b="1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12208" y="4425305"/>
            <a:ext cx="2236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2.Защитите нас! </a:t>
            </a:r>
            <a:endParaRPr lang="ru-RU" sz="2400" dirty="0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4810" y="5643578"/>
            <a:ext cx="48736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Национальная ассоциация Бельгии для борьбы с туберкулёзом. 1937 г. </a:t>
            </a:r>
            <a:endParaRPr lang="ru-RU" sz="24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В начале 20 века заболеваемость туберкулёзом в России считалась самой высокой в Европе. С 1909 года в России начала действовать общественная благотворительная организация Всероссийская Лига борьбы с туберкулезом</a:t>
            </a:r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D:\Documents and Settings\Admin\Рабочий стол\Статьи\Материалы из музея Алабина\Россия, 1910-е 3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142984"/>
            <a:ext cx="271464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Documents and Settings\Admin\Рабочий стол\Статьи\Материалы из музея Алабина\Россия, 1910-е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2984"/>
            <a:ext cx="250033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4853816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4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 Жертвам войны – туберкулезным и их семьям помогите 20 апреля в «День белой ромашки». Война чрезвычайно увеличивает число жертв туберкулеза. Москва, Россия, 1910-е гг.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5. Купите цветок ромашки. Ваши копейки пойдут на борьбу с чахоткой в Н. Новгороде и губернии (А.Дурново, Нижний Новгород, Россия, 1913 г.)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9" name="Рисунок 8" descr="D:\Documents and Settings\Admin\Рабочий стол\Статьи\Материалы из музея Алабина\Россия, 1913.bm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2637" y="1142984"/>
            <a:ext cx="2531363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4357694"/>
            <a:ext cx="541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4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5074" y="4286256"/>
            <a:ext cx="296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Monotype Corsiva" pitchFamily="66" charset="0"/>
              </a:rPr>
              <a:t>5</a:t>
            </a:r>
            <a:endParaRPr lang="ru-RU" sz="20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28638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В дни «Белого цветка» проводились просветительские мероприятия:  в больницах и народных университетах - чтение лекций и докладов, в театрах – благотворительные выступления знаменитых артистов. По свидетельству современников начала 20 века - почитателей творчества  Ф.И. Шаляпина, известно, что однажды популярный артист вышел на сцену во фраке, вся грудь которого была покрыта белыми ромашками.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  Для материальной поддержки больных туберкулёзом  в городах России проводились «кружечные сборы». Охваченные идеями гуманизма, в сборе пожертвований в качестве волонтёров участвовали студенты, гимназисты, курсистки, благородные дамы. </a:t>
            </a:r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285728"/>
            <a:ext cx="342902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072066" y="5143512"/>
            <a:ext cx="40719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6. Сборщики пожертвований на борьбу с туберкулезом в «День Белой ромашки», Москва, 1912 г.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В 20-е годы 20 века в советской России повсеместно возобновилась борьба с чахоткой.  В губерниях создавались специальные секции борьбы с  </a:t>
            </a:r>
            <a:r>
              <a:rPr lang="ru-RU" sz="2400" b="1" dirty="0" err="1" smtClean="0">
                <a:solidFill>
                  <a:srgbClr val="C00000"/>
                </a:solidFill>
                <a:latin typeface="Monotype Corsiva" pitchFamily="66" charset="0"/>
              </a:rPr>
              <a:t>туберку-лёзом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. 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Советская власть организовала просвещение населения по вопросам гигиены, санитарии, о методах борьбы с туберкулёзом в быту – что стало очень важным фактором в сражении с туберкулёзом. </a:t>
            </a:r>
          </a:p>
          <a:p>
            <a:endParaRPr lang="ru-RU" sz="24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Обществу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активно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внушали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мысль,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что борьба с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туберкулёзом – 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дело каждого. </a:t>
            </a:r>
          </a:p>
          <a:p>
            <a:endParaRPr lang="ru-RU" sz="24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D:\Documents and Settings\Admin\Рабочий стол\Статьи\Материалы из музея Алабина\CCCР, 2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928802"/>
            <a:ext cx="7215206" cy="471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0" y="-68049"/>
            <a:ext cx="9001156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 гражданском обществе начали усиленно пропагандироваться формы здорового поведения, соблюдение правил личной гигиены, содержание в чистоте жилых помещений, прогулки и спортивные занятия на свежем воздухе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 descr="D:\Documents and Settings\Admin\Рабочий стол\Статьи\Материалы из музея Алабина\4.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571500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929322" y="1357298"/>
            <a:ext cx="30003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Плакаты стали наиболее эффективным средством информирования населения      об основных принципах борьбы с туберкулёзом. К работе над плакатами привлекали известных художников; революционные поэты своим творчеством призывали граждан к чистоте: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357158" y="5589297"/>
            <a:ext cx="58579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«Нельзя человека закупоривать в ящик.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</a:endParaRPr>
          </a:p>
          <a:p>
            <a:pPr marL="0" marR="0" lvl="0" indent="904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Жилище проветривай лучше и чаще!».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</a:endParaRPr>
          </a:p>
          <a:p>
            <a:pPr marL="0" marR="0" lvl="0" indent="904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            В.Маяковский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Documents and Settings\Admin\Рабочий стол\Статьи\Материалы из музея Алабина\CCCР, bmp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842968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Documents and Settings\Admin\Рабочий стол\Статьи\Материалы из музея Алабина\CCCР, 1924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44" y="1428712"/>
            <a:ext cx="800105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0" y="6759"/>
            <a:ext cx="792958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« Нет на свете прекрасней одёжи,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чем бронза мускулов  и свежесть кожи»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В. Маяковский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00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3" name="Рисунок 2" descr="IMG000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6196" y="0"/>
            <a:ext cx="3057804" cy="40770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7944" y="0"/>
            <a:ext cx="2304256" cy="40934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Семинар для медперсонала дошкольных образовательных учреждений г.о. Самара  по профилактике туберкулёза среди воспитанников детских садов и информированию родителей по вопросам вакцинации</a:t>
            </a:r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2120" y="4653136"/>
            <a:ext cx="349188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Участницы семинара с большим  ажиотажем разбирают подготовленные  материалы  по 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itchFamily="66" charset="0"/>
              </a:rPr>
              <a:t>санпросветработе</a:t>
            </a:r>
            <a:endParaRPr lang="ru-RU" sz="2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9" name="Рисунок 8" descr="P10202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6632"/>
            <a:ext cx="4355976" cy="3266982"/>
          </a:xfrm>
          <a:prstGeom prst="rect">
            <a:avLst/>
          </a:prstGeom>
        </p:spPr>
      </p:pic>
    </p:spTree>
  </p:cSld>
  <p:clrMapOvr>
    <a:masterClrMapping/>
  </p:clrMapOvr>
  <p:transition spd="slow" advTm="3000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628" y="428604"/>
            <a:ext cx="40005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В 20-е годы  прошлого века на смену «Дню белой ромашки» пришла «Неделя ребенка».  Специальные приюты, коммуны  и детские дома по всей стране собирали бездомных детей, кормили, избавляли от вшей, </a:t>
            </a:r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D:\Documents and Settings\Admin\Рабочий стол\Статьи\Материалы из музея Алабина\СССР, 1926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17537" cy="337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Documents and Settings\Admin\Рабочий стол\Статьи\Материалы из музея Алабина\CCCР, 1925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7650" y="3450144"/>
            <a:ext cx="5086350" cy="340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71604" y="37861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3786190"/>
            <a:ext cx="36433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лечили, обували и одевали несчастных беспризорников, сажали за парты, учили грамоте и профессии, воспитывали на гуманных принципах социалистического общества.</a:t>
            </a:r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Documents and Settings\Admin\Рабочий стол\Статьи\Материалы из музея Алабина\СССР, 1922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928802"/>
            <a:ext cx="3500462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Documents and Settings\Admin\Рабочий стол\Статьи\Материалы из музея Алабина\CCCР, Начало 20-х гг. bmp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069" y="1285860"/>
            <a:ext cx="3571931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35834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Основоположник советского здравоохранения  Семашко Н.А. отметил высокий эффект  массовой противотуберкулёзной организации  раннего советского периода, усиленный  необычайным гражданским  энтузиазмом,  активной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профилактикой, просветительской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работой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с населением,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привлечением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к  борьбе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с туберкулёзом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организованных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рабочих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коллективов.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0"/>
            <a:ext cx="88582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C00000"/>
                </a:solidFill>
                <a:latin typeface="Monotype Corsiva" pitchFamily="66" charset="0"/>
              </a:rPr>
              <a:t>После второй Мировой войны развернулась борьба с туберкулезом в странах Азии и Африки, где до сих пор заболеваемость туберкулёзом остаётся самой высокой. Плакат остаётся наиболее важным визуальным средством гигиенического просвещения и наглядной пропаганды в большинстве развивающихся стран.</a:t>
            </a:r>
            <a:endParaRPr lang="ru-RU" sz="2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D:\Documents and Settings\Admin\Рабочий стол\Статьи\Материалы из музея Алабина\8.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60546"/>
            <a:ext cx="8143932" cy="444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603020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8. Китай, 1958 г.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C00000"/>
                </a:solidFill>
                <a:latin typeface="Monotype Corsiva" pitchFamily="66" charset="0"/>
              </a:rPr>
              <a:t>В 2013 году самое большое число новых случаев болезни произошло в </a:t>
            </a:r>
            <a:r>
              <a:rPr lang="ru-RU" sz="2200" b="1" dirty="0" err="1" smtClean="0">
                <a:solidFill>
                  <a:srgbClr val="C00000"/>
                </a:solidFill>
                <a:latin typeface="Monotype Corsiva" pitchFamily="66" charset="0"/>
              </a:rPr>
              <a:t>Юго-ВосточнойАзии</a:t>
            </a:r>
            <a:r>
              <a:rPr lang="ru-RU" sz="2200" b="1" dirty="0" smtClean="0">
                <a:solidFill>
                  <a:srgbClr val="C00000"/>
                </a:solidFill>
                <a:latin typeface="Monotype Corsiva" pitchFamily="66" charset="0"/>
              </a:rPr>
              <a:t> и Западной части Тихого океана — 56% новых глобальных случаев. Наибольшая заболеваемость — более 280 случаев на 100 000 человек — была зарегистрирована в 2013 году в Африке.   В Камбодже за последнее десятилетие заболеваемость снизилась почти на 50%.  В 2013 году 9 миллионов человек заболели туберкулезом и 1,5 миллиона человек умерли от этой болезни. </a:t>
            </a:r>
            <a:endParaRPr lang="ru-RU" sz="1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D:\Documents and Settings\Admin\Рабочий стол\Статьи\Материалы из музея Алабина\9.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00240"/>
            <a:ext cx="6500858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6786578" y="2974509"/>
            <a:ext cx="235742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9.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Туберкулезом заразится легче, чем проказой.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Веллор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 Индия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Туберкулез лечится. Идите в больницу. Сделайте рентген сегодня.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Веллор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 Индия.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86520"/>
            <a:ext cx="668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Monotype Corsiva" pitchFamily="66" charset="0"/>
              </a:rPr>
              <a:t>9</a:t>
            </a:r>
            <a:endParaRPr lang="ru-RU" sz="2000" b="1" dirty="0"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768" y="1785927"/>
            <a:ext cx="20002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(</a:t>
            </a:r>
            <a:r>
              <a:rPr lang="ru-RU" b="1" dirty="0" err="1" smtClean="0">
                <a:solidFill>
                  <a:srgbClr val="002060"/>
                </a:solidFill>
                <a:latin typeface="Monotype Corsiva" pitchFamily="66" charset="0"/>
              </a:rPr>
              <a:t>Информационый</a:t>
            </a: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 бюллетень N°104.  Март 2015 г.)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9144000" cy="663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                     </a:t>
            </a:r>
            <a:r>
              <a:rPr lang="ru-RU" sz="2600" b="1" dirty="0" smtClean="0">
                <a:solidFill>
                  <a:srgbClr val="C00000"/>
                </a:solidFill>
                <a:latin typeface="Monotype Corsiva" pitchFamily="66" charset="0"/>
              </a:rPr>
              <a:t>Одной из важнейших задач в борьбе с туберкулезом ВОЗ определила разработку основанных на фактических данных мер политики, стратегий и стандартов в области профилактики, лечения этой болезни и борьбы с ней ,и мониторинг за их осуществлением.</a:t>
            </a:r>
          </a:p>
          <a:p>
            <a:pPr algn="just"/>
            <a:r>
              <a:rPr lang="ru-RU" sz="2600" b="1" dirty="0" smtClean="0">
                <a:solidFill>
                  <a:srgbClr val="C00000"/>
                </a:solidFill>
                <a:latin typeface="Monotype Corsiva" pitchFamily="66" charset="0"/>
              </a:rPr>
              <a:t>В области профилактики и повышения осведомлённости граждан о мерах предупреждения туберкулёза наиболее важными считаются:</a:t>
            </a:r>
          </a:p>
          <a:p>
            <a:pPr algn="just"/>
            <a:r>
              <a:rPr lang="ru-RU" sz="2600" b="1" dirty="0" smtClean="0">
                <a:solidFill>
                  <a:srgbClr val="C00000"/>
                </a:solidFill>
                <a:latin typeface="Monotype Corsiva" pitchFamily="66" charset="0"/>
              </a:rPr>
              <a:t>- организация информирования с целью изменения поведения, нацеленного на изменение знаний, подходов и практики среди различных групп населения;</a:t>
            </a:r>
          </a:p>
          <a:p>
            <a:pPr algn="just"/>
            <a:r>
              <a:rPr lang="ru-RU" sz="2600" b="1" dirty="0" smtClean="0">
                <a:solidFill>
                  <a:srgbClr val="C00000"/>
                </a:solidFill>
                <a:latin typeface="Monotype Corsiva" pitchFamily="66" charset="0"/>
              </a:rPr>
              <a:t>- привлечение внимания СМИ к задаче углубления понимания ТБ широкой общественностью и повышения приверженности гражданского общества делу борьбы с туберкулёзом;</a:t>
            </a:r>
          </a:p>
          <a:p>
            <a:pPr algn="just"/>
            <a:r>
              <a:rPr lang="ru-RU" sz="2600" b="1" dirty="0" smtClean="0">
                <a:solidFill>
                  <a:srgbClr val="C00000"/>
                </a:solidFill>
                <a:latin typeface="Monotype Corsiva" pitchFamily="66" charset="0"/>
              </a:rPr>
              <a:t>- мобилизация новых партнёров (студенческие волонтёрские сообщества, известные общественные деятели, территориальные руководители, общественные, благотворительные организации, представители бизнеса и пр.);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428604"/>
            <a:ext cx="857256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- </a:t>
            </a:r>
            <a:r>
              <a:rPr lang="ru-RU" sz="2600" b="1" dirty="0" smtClean="0">
                <a:solidFill>
                  <a:srgbClr val="C00000"/>
                </a:solidFill>
                <a:latin typeface="Monotype Corsiva" pitchFamily="66" charset="0"/>
              </a:rPr>
              <a:t>организация массовых мероприятий для охвата информированием неорганизованных групп населения  и организованных коллективов;</a:t>
            </a:r>
          </a:p>
          <a:p>
            <a:pPr algn="just"/>
            <a:r>
              <a:rPr lang="ru-RU" sz="2600" b="1" dirty="0" smtClean="0">
                <a:solidFill>
                  <a:srgbClr val="C00000"/>
                </a:solidFill>
                <a:latin typeface="Monotype Corsiva" pitchFamily="66" charset="0"/>
              </a:rPr>
              <a:t>- использование визуальных средств просвещения (плакаты, </a:t>
            </a:r>
            <a:r>
              <a:rPr lang="ru-RU" sz="2600" b="1" dirty="0" err="1" smtClean="0">
                <a:solidFill>
                  <a:srgbClr val="C00000"/>
                </a:solidFill>
                <a:latin typeface="Monotype Corsiva" pitchFamily="66" charset="0"/>
              </a:rPr>
              <a:t>постеры</a:t>
            </a:r>
            <a:r>
              <a:rPr lang="ru-RU" sz="2600" b="1" dirty="0" smtClean="0">
                <a:solidFill>
                  <a:srgbClr val="C00000"/>
                </a:solidFill>
                <a:latin typeface="Monotype Corsiva" pitchFamily="66" charset="0"/>
              </a:rPr>
              <a:t>, растяжки, др.), распространение тематических печатных средств индивидуального назначения (буклеты, листовки, брошюры);</a:t>
            </a:r>
          </a:p>
          <a:p>
            <a:pPr algn="just"/>
            <a:r>
              <a:rPr lang="ru-RU" sz="2600" b="1" dirty="0" smtClean="0">
                <a:solidFill>
                  <a:srgbClr val="C00000"/>
                </a:solidFill>
                <a:latin typeface="Monotype Corsiva" pitchFamily="66" charset="0"/>
              </a:rPr>
              <a:t>- использование современных технических средств (интернет, аудио- и </a:t>
            </a:r>
            <a:r>
              <a:rPr lang="ru-RU" sz="2600" b="1" dirty="0" err="1" smtClean="0">
                <a:solidFill>
                  <a:srgbClr val="C00000"/>
                </a:solidFill>
                <a:latin typeface="Monotype Corsiva" pitchFamily="66" charset="0"/>
              </a:rPr>
              <a:t>видеоинформирование</a:t>
            </a:r>
            <a:r>
              <a:rPr lang="ru-RU" sz="2600" b="1" dirty="0" smtClean="0">
                <a:solidFill>
                  <a:srgbClr val="C00000"/>
                </a:solidFill>
                <a:latin typeface="Monotype Corsiva" pitchFamily="66" charset="0"/>
              </a:rPr>
              <a:t>) </a:t>
            </a:r>
            <a:r>
              <a:rPr lang="ru-RU" sz="2600" b="1" dirty="0" err="1" smtClean="0">
                <a:solidFill>
                  <a:srgbClr val="C00000"/>
                </a:solidFill>
                <a:latin typeface="Monotype Corsiva" pitchFamily="66" charset="0"/>
              </a:rPr>
              <a:t>и</a:t>
            </a:r>
            <a:r>
              <a:rPr lang="ru-RU" sz="2600" b="1" dirty="0" smtClean="0">
                <a:solidFill>
                  <a:srgbClr val="C00000"/>
                </a:solidFill>
                <a:latin typeface="Monotype Corsiva" pitchFamily="66" charset="0"/>
              </a:rPr>
              <a:t> пр.</a:t>
            </a:r>
          </a:p>
          <a:p>
            <a:pPr algn="just"/>
            <a:r>
              <a:rPr lang="ru-RU" sz="2600" b="1" dirty="0" smtClean="0">
                <a:solidFill>
                  <a:srgbClr val="C00000"/>
                </a:solidFill>
                <a:latin typeface="Monotype Corsiva" pitchFamily="66" charset="0"/>
              </a:rPr>
              <a:t>                  Практическая реализация рекомендаций ВОЗ по профилактике туберкулёза в современных условиях  способствует уменьшению факторов риска заболевания, формированию приверженности здоровому образу жизни и,  следовательно 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приведёт к снижению заболеваемости.</a:t>
            </a:r>
            <a:endParaRPr lang="ru-RU" sz="2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5786454"/>
            <a:ext cx="81439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B050"/>
                </a:solidFill>
                <a:latin typeface="Monotype Corsiva" pitchFamily="66" charset="0"/>
              </a:rPr>
              <a:t>Спасибо за внимание!</a:t>
            </a:r>
            <a:endParaRPr lang="ru-RU" sz="6600" dirty="0"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8537995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655" y="500042"/>
            <a:ext cx="8329787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005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"/>
            <a:ext cx="7605133" cy="60722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8663" y="6072206"/>
            <a:ext cx="82153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Monotype Corsiva" pitchFamily="66" charset="0"/>
              </a:rPr>
              <a:t>Остановим туберкулёз  вместе !</a:t>
            </a:r>
            <a:endParaRPr lang="ru-RU" sz="4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1534" y="3143248"/>
            <a:ext cx="5133868" cy="340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958083" cy="329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357818" y="928670"/>
            <a:ext cx="35004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Информационные волонтёрские акции  для пациентов диспансерного отделения г. Чапаевска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1" y="3929066"/>
            <a:ext cx="32861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Просветительская работа организована м/с приёмного отделения </a:t>
            </a:r>
            <a:r>
              <a:rPr lang="ru-RU" sz="2800" dirty="0" err="1" smtClean="0">
                <a:solidFill>
                  <a:srgbClr val="002060"/>
                </a:solidFill>
                <a:latin typeface="Monotype Corsiva" pitchFamily="66" charset="0"/>
              </a:rPr>
              <a:t>Осколковой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 М.Г.</a:t>
            </a:r>
            <a:endParaRPr lang="ru-RU" sz="28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371477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071678"/>
            <a:ext cx="3619493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50" y="4057688"/>
            <a:ext cx="3733750" cy="28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143380"/>
            <a:ext cx="3295619" cy="247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000496" y="428604"/>
            <a:ext cx="5143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Информационные волонтёрские акции  для пациентов диспансерного отделения г. Похвистнево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3637" y="2357430"/>
            <a:ext cx="30003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Просветительская работа организована  ст. м/с Ермолаевой О.В.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2928934"/>
            <a:ext cx="35718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Комплексная акция по профилактике туберкулёза и никотиновой зависимости в Самарском государственном  аэрокосмическом университете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WP_20140326_10_09_35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5580113" cy="30128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08104" y="0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Тематические буклеты и сувениры для викторины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3857628"/>
            <a:ext cx="4257456" cy="283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P10206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725" y="1500174"/>
            <a:ext cx="3923275" cy="2942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84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4283968" cy="2855979"/>
          </a:xfrm>
          <a:prstGeom prst="rect">
            <a:avLst/>
          </a:prstGeom>
        </p:spPr>
      </p:pic>
      <p:pic>
        <p:nvPicPr>
          <p:cNvPr id="3" name="Рисунок 2" descr="IMG_84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286124"/>
            <a:ext cx="4427984" cy="2951989"/>
          </a:xfrm>
          <a:prstGeom prst="rect">
            <a:avLst/>
          </a:prstGeom>
        </p:spPr>
      </p:pic>
      <p:pic>
        <p:nvPicPr>
          <p:cNvPr id="4" name="Рисунок 3" descr="IMG_84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3542" y="4097694"/>
            <a:ext cx="4140458" cy="2760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3968" y="0"/>
            <a:ext cx="48600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Совместная акция «День Здоровья» в Центре обеспечения мер социальной поддержки населения г.о. Самара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1960" y="1772816"/>
            <a:ext cx="4932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ГБУЗ «СОКПТД им. Н.В. Постникова» </a:t>
            </a:r>
          </a:p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Центр здоровья ГБУЗ  МСЧ № 14</a:t>
            </a:r>
          </a:p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ММУ ГП № 3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59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00629" cy="3333752"/>
          </a:xfrm>
          <a:prstGeom prst="rect">
            <a:avLst/>
          </a:prstGeom>
        </p:spPr>
      </p:pic>
      <p:pic>
        <p:nvPicPr>
          <p:cNvPr id="4" name="Рисунок 3" descr="IMG_59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70586"/>
            <a:ext cx="9144000" cy="39874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4942" y="0"/>
            <a:ext cx="36433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Занятие с воспитанниками Самарского кадетского корпуса Министерства обороны РФ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318_123243_resiz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88" y="0"/>
            <a:ext cx="8001012" cy="45005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282" y="5072074"/>
            <a:ext cx="8572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Семинар "Современные методы профилактики туберкулёза среди населения"  "Защити себя от туберкулёза!» в Самарском областном медицинском  колледже им. Н.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Ляпиной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318_131031_resiz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7393" y="0"/>
            <a:ext cx="8409214" cy="68580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884</TotalTime>
  <Words>1166</Words>
  <Application>Microsoft Office PowerPoint</Application>
  <PresentationFormat>Экран (4:3)</PresentationFormat>
  <Paragraphs>87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Поток</vt:lpstr>
      <vt:lpstr>Современные технологии гигиенического обучения и  воспитания населения в деятельности медицинского работника ЛПУ фтизиатрического профиля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123</cp:lastModifiedBy>
  <cp:revision>97</cp:revision>
  <dcterms:created xsi:type="dcterms:W3CDTF">2017-05-15T07:09:13Z</dcterms:created>
  <dcterms:modified xsi:type="dcterms:W3CDTF">2019-04-01T07:37:35Z</dcterms:modified>
</cp:coreProperties>
</file>