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82" r:id="rId4"/>
    <p:sldId id="292" r:id="rId5"/>
    <p:sldId id="283" r:id="rId6"/>
    <p:sldId id="258" r:id="rId7"/>
    <p:sldId id="259" r:id="rId8"/>
    <p:sldId id="266" r:id="rId9"/>
    <p:sldId id="267" r:id="rId10"/>
    <p:sldId id="260" r:id="rId11"/>
    <p:sldId id="264" r:id="rId12"/>
    <p:sldId id="265" r:id="rId13"/>
    <p:sldId id="268" r:id="rId14"/>
    <p:sldId id="278" r:id="rId15"/>
    <p:sldId id="279" r:id="rId16"/>
    <p:sldId id="277" r:id="rId17"/>
    <p:sldId id="284" r:id="rId18"/>
    <p:sldId id="285" r:id="rId19"/>
    <p:sldId id="286" r:id="rId20"/>
    <p:sldId id="287" r:id="rId21"/>
    <p:sldId id="288" r:id="rId22"/>
    <p:sldId id="289" r:id="rId23"/>
    <p:sldId id="290" r:id="rId24"/>
    <p:sldId id="291" r:id="rId25"/>
    <p:sldId id="280" r:id="rId26"/>
    <p:sldId id="274" r:id="rId27"/>
    <p:sldId id="275" r:id="rId28"/>
    <p:sldId id="281" r:id="rId29"/>
    <p:sldId id="276" r:id="rId3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6F07"/>
    <a:srgbClr val="FFFF00"/>
    <a:srgbClr val="FFFF99"/>
    <a:srgbClr val="FFCC00"/>
    <a:srgbClr val="CCFF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CD8E86-62AB-4EFD-A1A1-AE33CD5513F3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B1D9F3C-E101-4C35-B17D-DE09D107CE23}">
      <dgm:prSet phldrT="[Текст]" phldr="1"/>
      <dgm:spPr/>
      <dgm:t>
        <a:bodyPr/>
        <a:lstStyle/>
        <a:p>
          <a:endParaRPr lang="ru-RU" dirty="0"/>
        </a:p>
      </dgm:t>
    </dgm:pt>
    <dgm:pt modelId="{5D286B9D-8D8E-4E65-948D-83E94A6B174D}" type="parTrans" cxnId="{D7A5B2D9-8DB2-4E76-9AE8-7EABD333F2EB}">
      <dgm:prSet/>
      <dgm:spPr/>
      <dgm:t>
        <a:bodyPr/>
        <a:lstStyle/>
        <a:p>
          <a:endParaRPr lang="ru-RU"/>
        </a:p>
      </dgm:t>
    </dgm:pt>
    <dgm:pt modelId="{1E7AFBD7-16A0-4516-802A-9664ED213CE9}" type="sibTrans" cxnId="{D7A5B2D9-8DB2-4E76-9AE8-7EABD333F2EB}">
      <dgm:prSet/>
      <dgm:spPr/>
      <dgm:t>
        <a:bodyPr/>
        <a:lstStyle/>
        <a:p>
          <a:endParaRPr lang="ru-RU"/>
        </a:p>
      </dgm:t>
    </dgm:pt>
    <dgm:pt modelId="{B4D270F0-327E-4BCA-8518-0AA948A285F6}">
      <dgm:prSet phldrT="[Текст]" phldr="1" custT="1"/>
      <dgm:spPr/>
      <dgm:t>
        <a:bodyPr/>
        <a:lstStyle/>
        <a:p>
          <a:endParaRPr lang="ru-RU" sz="2400" b="1" dirty="0"/>
        </a:p>
      </dgm:t>
    </dgm:pt>
    <dgm:pt modelId="{273A1D66-154D-4B52-92D2-7DA6ACC87942}" type="parTrans" cxnId="{7B908539-BC52-44EE-9786-F3D928D578FC}">
      <dgm:prSet/>
      <dgm:spPr/>
      <dgm:t>
        <a:bodyPr/>
        <a:lstStyle/>
        <a:p>
          <a:endParaRPr lang="ru-RU"/>
        </a:p>
      </dgm:t>
    </dgm:pt>
    <dgm:pt modelId="{EEA6D2E3-76DD-4066-B24A-3010EF9A5A88}" type="sibTrans" cxnId="{7B908539-BC52-44EE-9786-F3D928D578FC}">
      <dgm:prSet/>
      <dgm:spPr/>
      <dgm:t>
        <a:bodyPr/>
        <a:lstStyle/>
        <a:p>
          <a:endParaRPr lang="ru-RU"/>
        </a:p>
      </dgm:t>
    </dgm:pt>
    <dgm:pt modelId="{65D07597-8B7F-4A62-AC30-7E14B318B2D1}">
      <dgm:prSet phldrT="[Текст]" custT="1"/>
      <dgm:spPr/>
      <dgm:t>
        <a:bodyPr/>
        <a:lstStyle/>
        <a:p>
          <a:r>
            <a:rPr lang="en-US" sz="2400" b="1" dirty="0" err="1" smtClean="0">
              <a:solidFill>
                <a:srgbClr val="002060"/>
              </a:solidFill>
            </a:rPr>
            <a:t>Прием</a:t>
          </a:r>
          <a:r>
            <a:rPr lang="en-US" sz="2400" b="1" dirty="0" smtClean="0">
              <a:solidFill>
                <a:srgbClr val="002060"/>
              </a:solidFill>
            </a:rPr>
            <a:t> </a:t>
          </a:r>
          <a:r>
            <a:rPr lang="ru-RU" sz="2400" b="1" dirty="0" smtClean="0">
              <a:solidFill>
                <a:srgbClr val="002060"/>
              </a:solidFill>
            </a:rPr>
            <a:t>проводится </a:t>
          </a:r>
          <a:r>
            <a:rPr lang="en-US" sz="2400" b="1" dirty="0" err="1" smtClean="0">
              <a:solidFill>
                <a:srgbClr val="002060"/>
              </a:solidFill>
            </a:rPr>
            <a:t>по</a:t>
          </a:r>
          <a:r>
            <a:rPr lang="en-US" sz="2400" b="1" dirty="0" smtClean="0">
              <a:solidFill>
                <a:srgbClr val="002060"/>
              </a:solidFill>
            </a:rPr>
            <a:t> </a:t>
          </a:r>
          <a:r>
            <a:rPr lang="en-US" sz="2400" b="1" dirty="0" err="1" smtClean="0">
              <a:solidFill>
                <a:srgbClr val="002060"/>
              </a:solidFill>
            </a:rPr>
            <a:t>участк</a:t>
          </a:r>
          <a:r>
            <a:rPr lang="ru-RU" sz="2400" b="1" dirty="0" err="1" smtClean="0">
              <a:solidFill>
                <a:srgbClr val="002060"/>
              </a:solidFill>
            </a:rPr>
            <a:t>ово</a:t>
          </a:r>
          <a:r>
            <a:rPr lang="ru-RU" sz="2400" b="1" dirty="0" smtClean="0">
              <a:solidFill>
                <a:srgbClr val="002060"/>
              </a:solidFill>
            </a:rPr>
            <a:t>-</a:t>
          </a:r>
          <a:r>
            <a:rPr lang="en-US" sz="2400" b="1" dirty="0" err="1" smtClean="0">
              <a:solidFill>
                <a:srgbClr val="002060"/>
              </a:solidFill>
            </a:rPr>
            <a:t>территориальному</a:t>
          </a:r>
          <a:r>
            <a:rPr lang="en-US" sz="2400" b="1" dirty="0" smtClean="0">
              <a:solidFill>
                <a:srgbClr val="002060"/>
              </a:solidFill>
            </a:rPr>
            <a:t> </a:t>
          </a:r>
          <a:r>
            <a:rPr lang="en-US" sz="2400" b="1" dirty="0" err="1" smtClean="0">
              <a:solidFill>
                <a:srgbClr val="002060"/>
              </a:solidFill>
            </a:rPr>
            <a:t>принципу</a:t>
          </a:r>
          <a:endParaRPr lang="ru-RU" sz="2400" b="1" dirty="0">
            <a:solidFill>
              <a:srgbClr val="002060"/>
            </a:solidFill>
          </a:endParaRPr>
        </a:p>
      </dgm:t>
    </dgm:pt>
    <dgm:pt modelId="{4B1CE945-8BA1-4821-98D4-106DCD1ADBD2}" type="parTrans" cxnId="{A5D7A6EC-AEC5-48D0-AC2C-275D2A5445F5}">
      <dgm:prSet/>
      <dgm:spPr/>
      <dgm:t>
        <a:bodyPr/>
        <a:lstStyle/>
        <a:p>
          <a:endParaRPr lang="ru-RU"/>
        </a:p>
      </dgm:t>
    </dgm:pt>
    <dgm:pt modelId="{DC85F86F-FCFE-497F-AA3B-51A558F9CB87}" type="sibTrans" cxnId="{A5D7A6EC-AEC5-48D0-AC2C-275D2A5445F5}">
      <dgm:prSet/>
      <dgm:spPr/>
      <dgm:t>
        <a:bodyPr/>
        <a:lstStyle/>
        <a:p>
          <a:endParaRPr lang="ru-RU"/>
        </a:p>
      </dgm:t>
    </dgm:pt>
    <dgm:pt modelId="{53815991-FA66-4D46-90C9-2AE244D51D8F}">
      <dgm:prSet phldrT="[Текст]" phldr="1" custT="1"/>
      <dgm:spPr/>
      <dgm:t>
        <a:bodyPr/>
        <a:lstStyle/>
        <a:p>
          <a:endParaRPr lang="ru-RU" sz="2400" b="1" dirty="0"/>
        </a:p>
      </dgm:t>
    </dgm:pt>
    <dgm:pt modelId="{2DC6BE0E-5DD1-43CA-9A43-B2B27733AE94}" type="parTrans" cxnId="{CE5784CD-714C-468B-AAFD-F0DE15E541B7}">
      <dgm:prSet/>
      <dgm:spPr/>
      <dgm:t>
        <a:bodyPr/>
        <a:lstStyle/>
        <a:p>
          <a:endParaRPr lang="ru-RU"/>
        </a:p>
      </dgm:t>
    </dgm:pt>
    <dgm:pt modelId="{AC94239C-ED7F-45AE-AA25-88DAB1CEEECB}" type="sibTrans" cxnId="{CE5784CD-714C-468B-AAFD-F0DE15E541B7}">
      <dgm:prSet/>
      <dgm:spPr/>
      <dgm:t>
        <a:bodyPr/>
        <a:lstStyle/>
        <a:p>
          <a:endParaRPr lang="ru-RU"/>
        </a:p>
      </dgm:t>
    </dgm:pt>
    <dgm:pt modelId="{80695319-7A01-4D29-802C-72EB53ACFA86}">
      <dgm:prSet phldrT="[Текст]" custT="1"/>
      <dgm:spPr/>
      <dgm:t>
        <a:bodyPr/>
        <a:lstStyle/>
        <a:p>
          <a:r>
            <a:rPr lang="en-US" sz="2200" b="1" dirty="0" err="1" smtClean="0">
              <a:solidFill>
                <a:srgbClr val="002060"/>
              </a:solidFill>
            </a:rPr>
            <a:t>Внедряется</a:t>
          </a:r>
          <a:r>
            <a:rPr lang="en-US" sz="2200" b="1" dirty="0" smtClean="0">
              <a:solidFill>
                <a:srgbClr val="002060"/>
              </a:solidFill>
            </a:rPr>
            <a:t> </a:t>
          </a:r>
          <a:r>
            <a:rPr lang="en-US" sz="2200" b="1" dirty="0" err="1" smtClean="0">
              <a:solidFill>
                <a:srgbClr val="002060"/>
              </a:solidFill>
            </a:rPr>
            <a:t>запись</a:t>
          </a:r>
          <a:r>
            <a:rPr lang="en-US" sz="2200" b="1" dirty="0" smtClean="0">
              <a:solidFill>
                <a:srgbClr val="002060"/>
              </a:solidFill>
            </a:rPr>
            <a:t> </a:t>
          </a:r>
          <a:r>
            <a:rPr lang="en-US" sz="2200" b="1" dirty="0" err="1" smtClean="0">
              <a:solidFill>
                <a:srgbClr val="002060"/>
              </a:solidFill>
            </a:rPr>
            <a:t>через</a:t>
          </a:r>
          <a:r>
            <a:rPr lang="en-US" sz="2200" b="1" dirty="0" smtClean="0">
              <a:solidFill>
                <a:srgbClr val="002060"/>
              </a:solidFill>
            </a:rPr>
            <a:t> </a:t>
          </a:r>
          <a:r>
            <a:rPr lang="en-US" sz="2200" b="1" dirty="0" err="1" smtClean="0">
              <a:solidFill>
                <a:srgbClr val="002060"/>
              </a:solidFill>
            </a:rPr>
            <a:t>диспетчерский</a:t>
          </a:r>
          <a:r>
            <a:rPr lang="en-US" sz="2200" b="1" dirty="0" smtClean="0">
              <a:solidFill>
                <a:srgbClr val="002060"/>
              </a:solidFill>
            </a:rPr>
            <a:t> </a:t>
          </a:r>
          <a:r>
            <a:rPr lang="en-US" sz="2200" b="1" dirty="0" err="1" smtClean="0">
              <a:solidFill>
                <a:srgbClr val="002060"/>
              </a:solidFill>
            </a:rPr>
            <a:t>пункт</a:t>
          </a:r>
          <a:r>
            <a:rPr lang="ru-RU" sz="2200" b="1" dirty="0" smtClean="0">
              <a:solidFill>
                <a:srgbClr val="002060"/>
              </a:solidFill>
            </a:rPr>
            <a:t>, </a:t>
          </a:r>
          <a:r>
            <a:rPr lang="en-US" sz="2200" b="1" dirty="0" err="1" smtClean="0">
              <a:solidFill>
                <a:srgbClr val="002060"/>
              </a:solidFill>
            </a:rPr>
            <a:t>портал</a:t>
          </a:r>
          <a:r>
            <a:rPr lang="en-US" sz="2200" b="1" dirty="0" smtClean="0">
              <a:solidFill>
                <a:srgbClr val="002060"/>
              </a:solidFill>
            </a:rPr>
            <a:t> </a:t>
          </a:r>
          <a:r>
            <a:rPr lang="en-US" sz="2200" b="1" dirty="0" err="1" smtClean="0">
              <a:solidFill>
                <a:srgbClr val="002060"/>
              </a:solidFill>
            </a:rPr>
            <a:t>госуслуг</a:t>
          </a:r>
          <a:endParaRPr lang="ru-RU" sz="2200" b="1" dirty="0">
            <a:solidFill>
              <a:srgbClr val="002060"/>
            </a:solidFill>
          </a:endParaRPr>
        </a:p>
      </dgm:t>
    </dgm:pt>
    <dgm:pt modelId="{55C9D2C6-72D0-4227-8A34-B6B04B03FEB7}" type="parTrans" cxnId="{68428E9B-988C-4855-9CC2-D4FDE89FF5A3}">
      <dgm:prSet/>
      <dgm:spPr/>
      <dgm:t>
        <a:bodyPr/>
        <a:lstStyle/>
        <a:p>
          <a:endParaRPr lang="ru-RU"/>
        </a:p>
      </dgm:t>
    </dgm:pt>
    <dgm:pt modelId="{4CDCE134-44F6-4A34-B178-8C2E883C3BCE}" type="sibTrans" cxnId="{68428E9B-988C-4855-9CC2-D4FDE89FF5A3}">
      <dgm:prSet/>
      <dgm:spPr/>
      <dgm:t>
        <a:bodyPr/>
        <a:lstStyle/>
        <a:p>
          <a:endParaRPr lang="ru-RU"/>
        </a:p>
      </dgm:t>
    </dgm:pt>
    <dgm:pt modelId="{E884540F-253F-46DB-8B65-75683167D432}">
      <dgm:prSet phldrT="[Текст]" custT="1"/>
      <dgm:spPr/>
      <dgm:t>
        <a:bodyPr/>
        <a:lstStyle/>
        <a:p>
          <a:r>
            <a:rPr lang="en-US" sz="2400" b="1" dirty="0" err="1" smtClean="0">
              <a:solidFill>
                <a:srgbClr val="002060"/>
              </a:solidFill>
            </a:rPr>
            <a:t>Дети</a:t>
          </a:r>
          <a:r>
            <a:rPr lang="en-US" sz="2400" b="1" dirty="0" smtClean="0">
              <a:solidFill>
                <a:srgbClr val="002060"/>
              </a:solidFill>
            </a:rPr>
            <a:t> </a:t>
          </a:r>
          <a:r>
            <a:rPr lang="en-US" sz="2400" b="1" dirty="0" err="1" smtClean="0">
              <a:solidFill>
                <a:srgbClr val="002060"/>
              </a:solidFill>
            </a:rPr>
            <a:t>направляются</a:t>
          </a:r>
          <a:r>
            <a:rPr lang="en-US" sz="2400" b="1" dirty="0" smtClean="0">
              <a:solidFill>
                <a:srgbClr val="002060"/>
              </a:solidFill>
            </a:rPr>
            <a:t>  </a:t>
          </a:r>
          <a:r>
            <a:rPr lang="en-US" sz="2400" b="1" dirty="0" err="1" smtClean="0">
              <a:solidFill>
                <a:srgbClr val="002060"/>
              </a:solidFill>
            </a:rPr>
            <a:t>из</a:t>
          </a:r>
          <a:r>
            <a:rPr lang="en-US" sz="2400" b="1" dirty="0" smtClean="0">
              <a:solidFill>
                <a:srgbClr val="002060"/>
              </a:solidFill>
            </a:rPr>
            <a:t> </a:t>
          </a:r>
          <a:r>
            <a:rPr lang="ru-RU" sz="2400" b="1" dirty="0" smtClean="0">
              <a:solidFill>
                <a:srgbClr val="002060"/>
              </a:solidFill>
            </a:rPr>
            <a:t>медицинских организаций</a:t>
          </a:r>
          <a:endParaRPr lang="ru-RU" sz="2400" b="1" dirty="0">
            <a:solidFill>
              <a:srgbClr val="002060"/>
            </a:solidFill>
          </a:endParaRPr>
        </a:p>
      </dgm:t>
    </dgm:pt>
    <dgm:pt modelId="{46EFB55E-E976-4BF6-8857-8BFB9988EE65}" type="parTrans" cxnId="{6B8E3FAB-6E9A-4A08-984F-59E3E2EE8498}">
      <dgm:prSet/>
      <dgm:spPr/>
      <dgm:t>
        <a:bodyPr/>
        <a:lstStyle/>
        <a:p>
          <a:endParaRPr lang="ru-RU"/>
        </a:p>
      </dgm:t>
    </dgm:pt>
    <dgm:pt modelId="{AD8D3D0C-4887-4C4E-9B7A-33D51617BC6D}" type="sibTrans" cxnId="{6B8E3FAB-6E9A-4A08-984F-59E3E2EE8498}">
      <dgm:prSet/>
      <dgm:spPr/>
      <dgm:t>
        <a:bodyPr/>
        <a:lstStyle/>
        <a:p>
          <a:endParaRPr lang="ru-RU"/>
        </a:p>
      </dgm:t>
    </dgm:pt>
    <dgm:pt modelId="{1C8952A9-1386-4146-82CD-5AF8D88F69BE}">
      <dgm:prSet phldrT="[Текст]" custT="1"/>
      <dgm:spPr/>
      <dgm:t>
        <a:bodyPr/>
        <a:lstStyle/>
        <a:p>
          <a:r>
            <a:rPr lang="en-US" sz="2200" b="1" dirty="0" err="1" smtClean="0">
              <a:solidFill>
                <a:srgbClr val="002060"/>
              </a:solidFill>
            </a:rPr>
            <a:t>Запись</a:t>
          </a:r>
          <a:r>
            <a:rPr lang="en-US" sz="2200" b="1" dirty="0" smtClean="0">
              <a:solidFill>
                <a:srgbClr val="002060"/>
              </a:solidFill>
            </a:rPr>
            <a:t> </a:t>
          </a:r>
          <a:r>
            <a:rPr lang="en-US" sz="2200" b="1" dirty="0" err="1" smtClean="0">
              <a:solidFill>
                <a:srgbClr val="002060"/>
              </a:solidFill>
            </a:rPr>
            <a:t>по</a:t>
          </a:r>
          <a:r>
            <a:rPr lang="en-US" sz="2200" b="1" dirty="0" smtClean="0">
              <a:solidFill>
                <a:srgbClr val="002060"/>
              </a:solidFill>
            </a:rPr>
            <a:t> </a:t>
          </a:r>
          <a:r>
            <a:rPr lang="en-US" sz="2200" b="1" dirty="0" err="1" smtClean="0">
              <a:solidFill>
                <a:srgbClr val="002060"/>
              </a:solidFill>
            </a:rPr>
            <a:t>телефону</a:t>
          </a:r>
          <a:endParaRPr lang="ru-RU" sz="2200" dirty="0">
            <a:solidFill>
              <a:srgbClr val="002060"/>
            </a:solidFill>
          </a:endParaRPr>
        </a:p>
      </dgm:t>
    </dgm:pt>
    <dgm:pt modelId="{4D369245-709A-4284-B179-80C3336A7EB1}" type="parTrans" cxnId="{0751F044-9512-432D-839C-40901D5437E8}">
      <dgm:prSet/>
      <dgm:spPr/>
      <dgm:t>
        <a:bodyPr/>
        <a:lstStyle/>
        <a:p>
          <a:endParaRPr lang="ru-RU"/>
        </a:p>
      </dgm:t>
    </dgm:pt>
    <dgm:pt modelId="{94CE0B89-3323-463E-875F-B255A3C55781}" type="sibTrans" cxnId="{0751F044-9512-432D-839C-40901D5437E8}">
      <dgm:prSet/>
      <dgm:spPr/>
      <dgm:t>
        <a:bodyPr/>
        <a:lstStyle/>
        <a:p>
          <a:endParaRPr lang="ru-RU"/>
        </a:p>
      </dgm:t>
    </dgm:pt>
    <dgm:pt modelId="{5BC339C0-923C-4CCC-96D2-CF1971DE9F9D}" type="pres">
      <dgm:prSet presAssocID="{49CD8E86-62AB-4EFD-A1A1-AE33CD5513F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7BE6F2A-2946-44EE-9625-7846B0888707}" type="pres">
      <dgm:prSet presAssocID="{DB1D9F3C-E101-4C35-B17D-DE09D107CE23}" presName="composite" presStyleCnt="0"/>
      <dgm:spPr/>
    </dgm:pt>
    <dgm:pt modelId="{A128EE7C-A50F-4A81-A135-4B854CDFBAC3}" type="pres">
      <dgm:prSet presAssocID="{DB1D9F3C-E101-4C35-B17D-DE09D107CE23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121E35-B278-41B3-9227-53D8E542DE1C}" type="pres">
      <dgm:prSet presAssocID="{DB1D9F3C-E101-4C35-B17D-DE09D107CE23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9F3284-7EC9-4B16-BF58-6E55C23D7A12}" type="pres">
      <dgm:prSet presAssocID="{1E7AFBD7-16A0-4516-802A-9664ED213CE9}" presName="sp" presStyleCnt="0"/>
      <dgm:spPr/>
    </dgm:pt>
    <dgm:pt modelId="{705A39F2-D71D-4D69-A2E2-BCC9AA57F851}" type="pres">
      <dgm:prSet presAssocID="{B4D270F0-327E-4BCA-8518-0AA948A285F6}" presName="composite" presStyleCnt="0"/>
      <dgm:spPr/>
    </dgm:pt>
    <dgm:pt modelId="{86F9F623-8BF0-4CF6-8D37-EBD725F9B110}" type="pres">
      <dgm:prSet presAssocID="{B4D270F0-327E-4BCA-8518-0AA948A285F6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60555F-D4B0-40CD-B620-628E6CA9EBFF}" type="pres">
      <dgm:prSet presAssocID="{B4D270F0-327E-4BCA-8518-0AA948A285F6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3AD5F1-7136-49A9-B47F-F5947547E2EF}" type="pres">
      <dgm:prSet presAssocID="{EEA6D2E3-76DD-4066-B24A-3010EF9A5A88}" presName="sp" presStyleCnt="0"/>
      <dgm:spPr/>
    </dgm:pt>
    <dgm:pt modelId="{E7480BE3-E3D0-465D-9AB2-37A2BECCAD68}" type="pres">
      <dgm:prSet presAssocID="{53815991-FA66-4D46-90C9-2AE244D51D8F}" presName="composite" presStyleCnt="0"/>
      <dgm:spPr/>
    </dgm:pt>
    <dgm:pt modelId="{269AE7F6-2392-42D1-AA0B-95D670C139D0}" type="pres">
      <dgm:prSet presAssocID="{53815991-FA66-4D46-90C9-2AE244D51D8F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60B08F-F76D-4CC9-AB01-953E8FF20CE3}" type="pres">
      <dgm:prSet presAssocID="{53815991-FA66-4D46-90C9-2AE244D51D8F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E5784CD-714C-468B-AAFD-F0DE15E541B7}" srcId="{49CD8E86-62AB-4EFD-A1A1-AE33CD5513F3}" destId="{53815991-FA66-4D46-90C9-2AE244D51D8F}" srcOrd="2" destOrd="0" parTransId="{2DC6BE0E-5DD1-43CA-9A43-B2B27733AE94}" sibTransId="{AC94239C-ED7F-45AE-AA25-88DAB1CEEECB}"/>
    <dgm:cxn modelId="{68428E9B-988C-4855-9CC2-D4FDE89FF5A3}" srcId="{53815991-FA66-4D46-90C9-2AE244D51D8F}" destId="{80695319-7A01-4D29-802C-72EB53ACFA86}" srcOrd="0" destOrd="0" parTransId="{55C9D2C6-72D0-4227-8A34-B6B04B03FEB7}" sibTransId="{4CDCE134-44F6-4A34-B178-8C2E883C3BCE}"/>
    <dgm:cxn modelId="{0751F044-9512-432D-839C-40901D5437E8}" srcId="{53815991-FA66-4D46-90C9-2AE244D51D8F}" destId="{1C8952A9-1386-4146-82CD-5AF8D88F69BE}" srcOrd="1" destOrd="0" parTransId="{4D369245-709A-4284-B179-80C3336A7EB1}" sibTransId="{94CE0B89-3323-463E-875F-B255A3C55781}"/>
    <dgm:cxn modelId="{0834F6EF-2B11-484C-A7F7-CF6D52FD24A7}" type="presOf" srcId="{65D07597-8B7F-4A62-AC30-7E14B318B2D1}" destId="{B660555F-D4B0-40CD-B620-628E6CA9EBFF}" srcOrd="0" destOrd="0" presId="urn:microsoft.com/office/officeart/2005/8/layout/chevron2"/>
    <dgm:cxn modelId="{EF5E082B-BD89-4A20-8281-31BA4F71DCD0}" type="presOf" srcId="{E884540F-253F-46DB-8B65-75683167D432}" destId="{9F121E35-B278-41B3-9227-53D8E542DE1C}" srcOrd="0" destOrd="0" presId="urn:microsoft.com/office/officeart/2005/8/layout/chevron2"/>
    <dgm:cxn modelId="{AA7EF0E9-A671-4962-BF3C-65E58F271884}" type="presOf" srcId="{B4D270F0-327E-4BCA-8518-0AA948A285F6}" destId="{86F9F623-8BF0-4CF6-8D37-EBD725F9B110}" srcOrd="0" destOrd="0" presId="urn:microsoft.com/office/officeart/2005/8/layout/chevron2"/>
    <dgm:cxn modelId="{398AF607-832F-46CA-ABEE-5CF00D060FCA}" type="presOf" srcId="{53815991-FA66-4D46-90C9-2AE244D51D8F}" destId="{269AE7F6-2392-42D1-AA0B-95D670C139D0}" srcOrd="0" destOrd="0" presId="urn:microsoft.com/office/officeart/2005/8/layout/chevron2"/>
    <dgm:cxn modelId="{7B908539-BC52-44EE-9786-F3D928D578FC}" srcId="{49CD8E86-62AB-4EFD-A1A1-AE33CD5513F3}" destId="{B4D270F0-327E-4BCA-8518-0AA948A285F6}" srcOrd="1" destOrd="0" parTransId="{273A1D66-154D-4B52-92D2-7DA6ACC87942}" sibTransId="{EEA6D2E3-76DD-4066-B24A-3010EF9A5A88}"/>
    <dgm:cxn modelId="{90CF048A-5F08-4303-8F55-C74D1338AF07}" type="presOf" srcId="{80695319-7A01-4D29-802C-72EB53ACFA86}" destId="{9960B08F-F76D-4CC9-AB01-953E8FF20CE3}" srcOrd="0" destOrd="0" presId="urn:microsoft.com/office/officeart/2005/8/layout/chevron2"/>
    <dgm:cxn modelId="{D7A5B2D9-8DB2-4E76-9AE8-7EABD333F2EB}" srcId="{49CD8E86-62AB-4EFD-A1A1-AE33CD5513F3}" destId="{DB1D9F3C-E101-4C35-B17D-DE09D107CE23}" srcOrd="0" destOrd="0" parTransId="{5D286B9D-8D8E-4E65-948D-83E94A6B174D}" sibTransId="{1E7AFBD7-16A0-4516-802A-9664ED213CE9}"/>
    <dgm:cxn modelId="{EE3ED5BE-2795-4C52-A7D7-5D71FAF596F0}" type="presOf" srcId="{49CD8E86-62AB-4EFD-A1A1-AE33CD5513F3}" destId="{5BC339C0-923C-4CCC-96D2-CF1971DE9F9D}" srcOrd="0" destOrd="0" presId="urn:microsoft.com/office/officeart/2005/8/layout/chevron2"/>
    <dgm:cxn modelId="{A5D7A6EC-AEC5-48D0-AC2C-275D2A5445F5}" srcId="{B4D270F0-327E-4BCA-8518-0AA948A285F6}" destId="{65D07597-8B7F-4A62-AC30-7E14B318B2D1}" srcOrd="0" destOrd="0" parTransId="{4B1CE945-8BA1-4821-98D4-106DCD1ADBD2}" sibTransId="{DC85F86F-FCFE-497F-AA3B-51A558F9CB87}"/>
    <dgm:cxn modelId="{D6563756-0C33-4ED9-99BB-2E296A0AD05F}" type="presOf" srcId="{DB1D9F3C-E101-4C35-B17D-DE09D107CE23}" destId="{A128EE7C-A50F-4A81-A135-4B854CDFBAC3}" srcOrd="0" destOrd="0" presId="urn:microsoft.com/office/officeart/2005/8/layout/chevron2"/>
    <dgm:cxn modelId="{F7F49304-2370-40D8-AFFC-5D099A4F3E1A}" type="presOf" srcId="{1C8952A9-1386-4146-82CD-5AF8D88F69BE}" destId="{9960B08F-F76D-4CC9-AB01-953E8FF20CE3}" srcOrd="0" destOrd="1" presId="urn:microsoft.com/office/officeart/2005/8/layout/chevron2"/>
    <dgm:cxn modelId="{6B8E3FAB-6E9A-4A08-984F-59E3E2EE8498}" srcId="{DB1D9F3C-E101-4C35-B17D-DE09D107CE23}" destId="{E884540F-253F-46DB-8B65-75683167D432}" srcOrd="0" destOrd="0" parTransId="{46EFB55E-E976-4BF6-8857-8BFB9988EE65}" sibTransId="{AD8D3D0C-4887-4C4E-9B7A-33D51617BC6D}"/>
    <dgm:cxn modelId="{1AFB0E3B-8170-4BE6-B7D3-2CE294E480AC}" type="presParOf" srcId="{5BC339C0-923C-4CCC-96D2-CF1971DE9F9D}" destId="{C7BE6F2A-2946-44EE-9625-7846B0888707}" srcOrd="0" destOrd="0" presId="urn:microsoft.com/office/officeart/2005/8/layout/chevron2"/>
    <dgm:cxn modelId="{C1EA78C1-7C67-4E3E-8C13-92AE9A40A9D0}" type="presParOf" srcId="{C7BE6F2A-2946-44EE-9625-7846B0888707}" destId="{A128EE7C-A50F-4A81-A135-4B854CDFBAC3}" srcOrd="0" destOrd="0" presId="urn:microsoft.com/office/officeart/2005/8/layout/chevron2"/>
    <dgm:cxn modelId="{61E1E387-DF8D-4B08-A002-8C74B8773602}" type="presParOf" srcId="{C7BE6F2A-2946-44EE-9625-7846B0888707}" destId="{9F121E35-B278-41B3-9227-53D8E542DE1C}" srcOrd="1" destOrd="0" presId="urn:microsoft.com/office/officeart/2005/8/layout/chevron2"/>
    <dgm:cxn modelId="{CAB94DC7-98F5-4055-A4A0-8ADF1BE2181E}" type="presParOf" srcId="{5BC339C0-923C-4CCC-96D2-CF1971DE9F9D}" destId="{AA9F3284-7EC9-4B16-BF58-6E55C23D7A12}" srcOrd="1" destOrd="0" presId="urn:microsoft.com/office/officeart/2005/8/layout/chevron2"/>
    <dgm:cxn modelId="{B926BA5A-B4CD-4720-BE69-56CDF7276DA7}" type="presParOf" srcId="{5BC339C0-923C-4CCC-96D2-CF1971DE9F9D}" destId="{705A39F2-D71D-4D69-A2E2-BCC9AA57F851}" srcOrd="2" destOrd="0" presId="urn:microsoft.com/office/officeart/2005/8/layout/chevron2"/>
    <dgm:cxn modelId="{215C893D-BCDD-4A98-A92A-346C5EE0AB39}" type="presParOf" srcId="{705A39F2-D71D-4D69-A2E2-BCC9AA57F851}" destId="{86F9F623-8BF0-4CF6-8D37-EBD725F9B110}" srcOrd="0" destOrd="0" presId="urn:microsoft.com/office/officeart/2005/8/layout/chevron2"/>
    <dgm:cxn modelId="{CE65D361-C1BE-4D19-B839-025AA8BC0AC2}" type="presParOf" srcId="{705A39F2-D71D-4D69-A2E2-BCC9AA57F851}" destId="{B660555F-D4B0-40CD-B620-628E6CA9EBFF}" srcOrd="1" destOrd="0" presId="urn:microsoft.com/office/officeart/2005/8/layout/chevron2"/>
    <dgm:cxn modelId="{01F6A127-4EA7-4976-864C-F6E57A439BC2}" type="presParOf" srcId="{5BC339C0-923C-4CCC-96D2-CF1971DE9F9D}" destId="{1A3AD5F1-7136-49A9-B47F-F5947547E2EF}" srcOrd="3" destOrd="0" presId="urn:microsoft.com/office/officeart/2005/8/layout/chevron2"/>
    <dgm:cxn modelId="{916AF19B-1C89-4443-B40C-C08BAF004466}" type="presParOf" srcId="{5BC339C0-923C-4CCC-96D2-CF1971DE9F9D}" destId="{E7480BE3-E3D0-465D-9AB2-37A2BECCAD68}" srcOrd="4" destOrd="0" presId="urn:microsoft.com/office/officeart/2005/8/layout/chevron2"/>
    <dgm:cxn modelId="{AF84F047-01E6-4D0B-859D-05B3F9E7A950}" type="presParOf" srcId="{E7480BE3-E3D0-465D-9AB2-37A2BECCAD68}" destId="{269AE7F6-2392-42D1-AA0B-95D670C139D0}" srcOrd="0" destOrd="0" presId="urn:microsoft.com/office/officeart/2005/8/layout/chevron2"/>
    <dgm:cxn modelId="{4DE55147-DE54-4D69-A2FB-E0A4DDFC1483}" type="presParOf" srcId="{E7480BE3-E3D0-465D-9AB2-37A2BECCAD68}" destId="{9960B08F-F76D-4CC9-AB01-953E8FF20CE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DE9AB1E-57F3-4525-9189-96695D57FE38}" type="doc">
      <dgm:prSet loTypeId="urn:microsoft.com/office/officeart/2005/8/layout/cycle6" loCatId="cycle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9C4D7F8-7773-4C8B-830C-D24E6EB4C09D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</a:rPr>
            <a:t>Внутрикожные тесты – </a:t>
          </a:r>
        </a:p>
        <a:p>
          <a:r>
            <a:rPr lang="ru-RU" sz="1800" b="1" dirty="0" smtClean="0">
              <a:solidFill>
                <a:schemeClr val="tx1"/>
              </a:solidFill>
            </a:rPr>
            <a:t>Проба Манту, </a:t>
          </a:r>
          <a:r>
            <a:rPr lang="ru-RU" sz="1800" b="1" dirty="0" err="1" smtClean="0">
              <a:solidFill>
                <a:schemeClr val="tx1"/>
              </a:solidFill>
            </a:rPr>
            <a:t>Диаскинтест</a:t>
          </a:r>
          <a:endParaRPr lang="ru-RU" sz="1800" b="1" dirty="0">
            <a:solidFill>
              <a:schemeClr val="tx1"/>
            </a:solidFill>
          </a:endParaRPr>
        </a:p>
      </dgm:t>
    </dgm:pt>
    <dgm:pt modelId="{5148195E-A776-43C7-87A1-215F299F0A3A}" type="parTrans" cxnId="{48DA2130-0D60-475C-BA53-84620EF7F5D2}">
      <dgm:prSet/>
      <dgm:spPr/>
      <dgm:t>
        <a:bodyPr/>
        <a:lstStyle/>
        <a:p>
          <a:endParaRPr lang="ru-RU"/>
        </a:p>
      </dgm:t>
    </dgm:pt>
    <dgm:pt modelId="{E179AAFA-77EB-469F-8C16-C01F717F10A8}" type="sibTrans" cxnId="{48DA2130-0D60-475C-BA53-84620EF7F5D2}">
      <dgm:prSet/>
      <dgm:spPr/>
      <dgm:t>
        <a:bodyPr/>
        <a:lstStyle/>
        <a:p>
          <a:endParaRPr lang="ru-RU"/>
        </a:p>
      </dgm:t>
    </dgm:pt>
    <dgm:pt modelId="{F37BD9F7-F9D1-4293-92F5-24288866F36A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</a:rPr>
            <a:t>Рентгенологическое обследование</a:t>
          </a:r>
          <a:endParaRPr lang="ru-RU" sz="1800" b="1" dirty="0">
            <a:solidFill>
              <a:schemeClr val="tx1"/>
            </a:solidFill>
          </a:endParaRPr>
        </a:p>
      </dgm:t>
    </dgm:pt>
    <dgm:pt modelId="{944EC7DF-D962-4A7D-9A18-CE6DCB9D6610}" type="parTrans" cxnId="{FE395EA6-138F-4163-97A2-C3C45E3932EE}">
      <dgm:prSet/>
      <dgm:spPr/>
      <dgm:t>
        <a:bodyPr/>
        <a:lstStyle/>
        <a:p>
          <a:endParaRPr lang="ru-RU"/>
        </a:p>
      </dgm:t>
    </dgm:pt>
    <dgm:pt modelId="{D7C46FFE-E816-4FE8-AEEC-1D88429B29E0}" type="sibTrans" cxnId="{FE395EA6-138F-4163-97A2-C3C45E3932EE}">
      <dgm:prSet/>
      <dgm:spPr/>
      <dgm:t>
        <a:bodyPr/>
        <a:lstStyle/>
        <a:p>
          <a:endParaRPr lang="ru-RU"/>
        </a:p>
      </dgm:t>
    </dgm:pt>
    <dgm:pt modelId="{6EC2EA80-3DBF-4BD6-88C5-DF8AE61D2537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</a:rPr>
            <a:t>УЗИ органов брюшной полости</a:t>
          </a:r>
          <a:endParaRPr lang="ru-RU" sz="1800" b="1" dirty="0">
            <a:solidFill>
              <a:schemeClr val="tx1"/>
            </a:solidFill>
          </a:endParaRPr>
        </a:p>
      </dgm:t>
    </dgm:pt>
    <dgm:pt modelId="{005DEC85-C653-4DC1-AFD8-AB381FD6144D}" type="parTrans" cxnId="{5C0000A5-9A89-45A5-8B1D-5C91FC99036E}">
      <dgm:prSet/>
      <dgm:spPr/>
      <dgm:t>
        <a:bodyPr/>
        <a:lstStyle/>
        <a:p>
          <a:endParaRPr lang="ru-RU"/>
        </a:p>
      </dgm:t>
    </dgm:pt>
    <dgm:pt modelId="{49AF7AEE-7518-4E7C-BE21-AF9A3D2205A2}" type="sibTrans" cxnId="{5C0000A5-9A89-45A5-8B1D-5C91FC99036E}">
      <dgm:prSet/>
      <dgm:spPr/>
      <dgm:t>
        <a:bodyPr/>
        <a:lstStyle/>
        <a:p>
          <a:endParaRPr lang="ru-RU"/>
        </a:p>
      </dgm:t>
    </dgm:pt>
    <dgm:pt modelId="{7EFF90DA-68D9-4A58-BC64-5653E8FC93E9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</a:rPr>
            <a:t>КТ грудной клетки</a:t>
          </a:r>
          <a:endParaRPr lang="ru-RU" sz="1800" b="1" dirty="0">
            <a:solidFill>
              <a:schemeClr val="tx1"/>
            </a:solidFill>
          </a:endParaRPr>
        </a:p>
      </dgm:t>
    </dgm:pt>
    <dgm:pt modelId="{C4350BF7-87C0-497E-B8E2-80F38AE82810}" type="parTrans" cxnId="{C6665C4D-1EB2-41D5-84D9-5F4CDC7EFE49}">
      <dgm:prSet/>
      <dgm:spPr/>
      <dgm:t>
        <a:bodyPr/>
        <a:lstStyle/>
        <a:p>
          <a:endParaRPr lang="ru-RU"/>
        </a:p>
      </dgm:t>
    </dgm:pt>
    <dgm:pt modelId="{BE3A2AE5-19D2-4A35-A990-6AD9F54F6AB2}" type="sibTrans" cxnId="{C6665C4D-1EB2-41D5-84D9-5F4CDC7EFE49}">
      <dgm:prSet/>
      <dgm:spPr/>
      <dgm:t>
        <a:bodyPr/>
        <a:lstStyle/>
        <a:p>
          <a:endParaRPr lang="ru-RU"/>
        </a:p>
      </dgm:t>
    </dgm:pt>
    <dgm:pt modelId="{36CBC6FE-B041-47DC-B312-CDF034B93D1E}">
      <dgm:prSet phldrT="[Текст]"/>
      <dgm:spPr/>
      <dgm:t>
        <a:bodyPr/>
        <a:lstStyle/>
        <a:p>
          <a:r>
            <a:rPr lang="ru-RU" b="1" dirty="0" err="1" smtClean="0">
              <a:solidFill>
                <a:schemeClr val="tx1"/>
              </a:solidFill>
            </a:rPr>
            <a:t>Общеклинические</a:t>
          </a:r>
          <a:r>
            <a:rPr lang="ru-RU" b="1" dirty="0" smtClean="0">
              <a:solidFill>
                <a:schemeClr val="tx1"/>
              </a:solidFill>
            </a:rPr>
            <a:t> анализы, анализы  биоматериала на МБТ (бактериоскопия, посев, МГМ, ПЦР)</a:t>
          </a:r>
          <a:endParaRPr lang="ru-RU" b="1" dirty="0">
            <a:solidFill>
              <a:schemeClr val="tx1"/>
            </a:solidFill>
          </a:endParaRPr>
        </a:p>
      </dgm:t>
    </dgm:pt>
    <dgm:pt modelId="{0422881B-C90A-431F-8055-1E65CF932341}" type="parTrans" cxnId="{B7BDD469-5A10-4632-812F-0AEA8039F8D2}">
      <dgm:prSet/>
      <dgm:spPr/>
      <dgm:t>
        <a:bodyPr/>
        <a:lstStyle/>
        <a:p>
          <a:endParaRPr lang="ru-RU"/>
        </a:p>
      </dgm:t>
    </dgm:pt>
    <dgm:pt modelId="{B1E73A0D-C1BC-45C0-BD48-2F7F77F2CACD}" type="sibTrans" cxnId="{B7BDD469-5A10-4632-812F-0AEA8039F8D2}">
      <dgm:prSet/>
      <dgm:spPr/>
      <dgm:t>
        <a:bodyPr/>
        <a:lstStyle/>
        <a:p>
          <a:endParaRPr lang="ru-RU"/>
        </a:p>
      </dgm:t>
    </dgm:pt>
    <dgm:pt modelId="{6D6C7D1F-3DDA-4EA5-8062-71D3F0616853}">
      <dgm:prSet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</a:rPr>
            <a:t>Тест </a:t>
          </a:r>
          <a:r>
            <a:rPr lang="en-US" sz="1800" b="1" dirty="0" smtClean="0">
              <a:solidFill>
                <a:schemeClr val="tx1"/>
              </a:solidFill>
            </a:rPr>
            <a:t>in vitro</a:t>
          </a:r>
        </a:p>
        <a:p>
          <a:r>
            <a:rPr lang="en-US" sz="1800" b="1" dirty="0" smtClean="0">
              <a:solidFill>
                <a:schemeClr val="tx1"/>
              </a:solidFill>
            </a:rPr>
            <a:t>T-SPOT.TB</a:t>
          </a:r>
          <a:endParaRPr lang="ru-RU" sz="1800" b="1" dirty="0">
            <a:solidFill>
              <a:schemeClr val="tx1"/>
            </a:solidFill>
          </a:endParaRPr>
        </a:p>
      </dgm:t>
    </dgm:pt>
    <dgm:pt modelId="{73CB5B84-C73D-4103-B35E-51B59F51F66F}" type="parTrans" cxnId="{1D125834-26D2-4799-AC8D-6ECE03B8D985}">
      <dgm:prSet/>
      <dgm:spPr/>
      <dgm:t>
        <a:bodyPr/>
        <a:lstStyle/>
        <a:p>
          <a:endParaRPr lang="ru-RU"/>
        </a:p>
      </dgm:t>
    </dgm:pt>
    <dgm:pt modelId="{331750AE-9D67-4606-90FB-81FB837C9DF3}" type="sibTrans" cxnId="{1D125834-26D2-4799-AC8D-6ECE03B8D985}">
      <dgm:prSet/>
      <dgm:spPr/>
      <dgm:t>
        <a:bodyPr/>
        <a:lstStyle/>
        <a:p>
          <a:endParaRPr lang="ru-RU"/>
        </a:p>
      </dgm:t>
    </dgm:pt>
    <dgm:pt modelId="{332FE356-6166-48B7-9617-DB9A4F4CF37F}" type="pres">
      <dgm:prSet presAssocID="{DDE9AB1E-57F3-4525-9189-96695D57FE3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5446670-88CD-4612-A90D-9D859925B936}" type="pres">
      <dgm:prSet presAssocID="{09C4D7F8-7773-4C8B-830C-D24E6EB4C09D}" presName="node" presStyleLbl="node1" presStyleIdx="0" presStyleCnt="6" custScaleX="141332" custScaleY="120158" custRadScaleRad="95213" custRadScaleInc="-20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16B596-8AE1-4C85-9BC9-7334A83CE7A8}" type="pres">
      <dgm:prSet presAssocID="{09C4D7F8-7773-4C8B-830C-D24E6EB4C09D}" presName="spNode" presStyleCnt="0"/>
      <dgm:spPr/>
      <dgm:t>
        <a:bodyPr/>
        <a:lstStyle/>
        <a:p>
          <a:endParaRPr lang="ru-RU"/>
        </a:p>
      </dgm:t>
    </dgm:pt>
    <dgm:pt modelId="{E46E938C-85D3-441E-8D34-542A505B390E}" type="pres">
      <dgm:prSet presAssocID="{E179AAFA-77EB-469F-8C16-C01F717F10A8}" presName="sibTrans" presStyleLbl="sibTrans1D1" presStyleIdx="0" presStyleCnt="6"/>
      <dgm:spPr/>
      <dgm:t>
        <a:bodyPr/>
        <a:lstStyle/>
        <a:p>
          <a:endParaRPr lang="ru-RU"/>
        </a:p>
      </dgm:t>
    </dgm:pt>
    <dgm:pt modelId="{27DF5818-5C88-464B-A2DE-C777D88C8543}" type="pres">
      <dgm:prSet presAssocID="{6D6C7D1F-3DDA-4EA5-8062-71D3F0616853}" presName="node" presStyleLbl="node1" presStyleIdx="1" presStyleCnt="6" custScaleX="1277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0EB70F-AD79-43AF-961E-E8A363D470A0}" type="pres">
      <dgm:prSet presAssocID="{6D6C7D1F-3DDA-4EA5-8062-71D3F0616853}" presName="spNode" presStyleCnt="0"/>
      <dgm:spPr/>
    </dgm:pt>
    <dgm:pt modelId="{B7FF5F85-9C8C-4B16-998C-2A65BE38D9F7}" type="pres">
      <dgm:prSet presAssocID="{331750AE-9D67-4606-90FB-81FB837C9DF3}" presName="sibTrans" presStyleLbl="sibTrans1D1" presStyleIdx="1" presStyleCnt="6"/>
      <dgm:spPr/>
      <dgm:t>
        <a:bodyPr/>
        <a:lstStyle/>
        <a:p>
          <a:endParaRPr lang="ru-RU"/>
        </a:p>
      </dgm:t>
    </dgm:pt>
    <dgm:pt modelId="{F8E30F79-7D08-4046-A9B0-2286854FE890}" type="pres">
      <dgm:prSet presAssocID="{F37BD9F7-F9D1-4293-92F5-24288866F36A}" presName="node" presStyleLbl="node1" presStyleIdx="2" presStyleCnt="6" custScaleX="164376" custScaleY="113841" custRadScaleRad="100193" custRadScaleInc="-527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784AAC-BE04-4FD8-8500-6DA59DAA3511}" type="pres">
      <dgm:prSet presAssocID="{F37BD9F7-F9D1-4293-92F5-24288866F36A}" presName="spNode" presStyleCnt="0"/>
      <dgm:spPr/>
      <dgm:t>
        <a:bodyPr/>
        <a:lstStyle/>
        <a:p>
          <a:endParaRPr lang="ru-RU"/>
        </a:p>
      </dgm:t>
    </dgm:pt>
    <dgm:pt modelId="{7F0875A8-DDC2-4C85-B7B4-E0C83A52DFA8}" type="pres">
      <dgm:prSet presAssocID="{D7C46FFE-E816-4FE8-AEEC-1D88429B29E0}" presName="sibTrans" presStyleLbl="sibTrans1D1" presStyleIdx="2" presStyleCnt="6"/>
      <dgm:spPr/>
      <dgm:t>
        <a:bodyPr/>
        <a:lstStyle/>
        <a:p>
          <a:endParaRPr lang="ru-RU"/>
        </a:p>
      </dgm:t>
    </dgm:pt>
    <dgm:pt modelId="{2D1D07CF-4D50-4B05-909B-9E168CFF8A7F}" type="pres">
      <dgm:prSet presAssocID="{6EC2EA80-3DBF-4BD6-88C5-DF8AE61D2537}" presName="node" presStyleLbl="node1" presStyleIdx="3" presStyleCnt="6" custScaleX="161655" custScaleY="1252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AFA9B8-8D03-4575-BF95-616D7D563612}" type="pres">
      <dgm:prSet presAssocID="{6EC2EA80-3DBF-4BD6-88C5-DF8AE61D2537}" presName="spNode" presStyleCnt="0"/>
      <dgm:spPr/>
      <dgm:t>
        <a:bodyPr/>
        <a:lstStyle/>
        <a:p>
          <a:endParaRPr lang="ru-RU"/>
        </a:p>
      </dgm:t>
    </dgm:pt>
    <dgm:pt modelId="{5A936F7D-F8EE-4C49-95F5-11486BF73A12}" type="pres">
      <dgm:prSet presAssocID="{49AF7AEE-7518-4E7C-BE21-AF9A3D2205A2}" presName="sibTrans" presStyleLbl="sibTrans1D1" presStyleIdx="3" presStyleCnt="6"/>
      <dgm:spPr/>
      <dgm:t>
        <a:bodyPr/>
        <a:lstStyle/>
        <a:p>
          <a:endParaRPr lang="ru-RU"/>
        </a:p>
      </dgm:t>
    </dgm:pt>
    <dgm:pt modelId="{E1531817-AA0B-486C-A114-4898B054BC13}" type="pres">
      <dgm:prSet presAssocID="{7EFF90DA-68D9-4A58-BC64-5653E8FC93E9}" presName="node" presStyleLbl="node1" presStyleIdx="4" presStyleCnt="6" custScaleX="132733" custScaleY="104084" custRadScaleRad="101249" custRadScaleInc="418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6CC092-3FDE-4BBE-8B5E-F86C26E12E99}" type="pres">
      <dgm:prSet presAssocID="{7EFF90DA-68D9-4A58-BC64-5653E8FC93E9}" presName="spNode" presStyleCnt="0"/>
      <dgm:spPr/>
      <dgm:t>
        <a:bodyPr/>
        <a:lstStyle/>
        <a:p>
          <a:endParaRPr lang="ru-RU"/>
        </a:p>
      </dgm:t>
    </dgm:pt>
    <dgm:pt modelId="{2C8443EA-5777-4DCE-AB80-7DA7A4D5D417}" type="pres">
      <dgm:prSet presAssocID="{BE3A2AE5-19D2-4A35-A990-6AD9F54F6AB2}" presName="sibTrans" presStyleLbl="sibTrans1D1" presStyleIdx="4" presStyleCnt="6"/>
      <dgm:spPr/>
      <dgm:t>
        <a:bodyPr/>
        <a:lstStyle/>
        <a:p>
          <a:endParaRPr lang="ru-RU"/>
        </a:p>
      </dgm:t>
    </dgm:pt>
    <dgm:pt modelId="{7D5EB76E-168A-46D0-802C-8BE75B20538B}" type="pres">
      <dgm:prSet presAssocID="{36CBC6FE-B041-47DC-B312-CDF034B93D1E}" presName="node" presStyleLbl="node1" presStyleIdx="5" presStyleCnt="6" custScaleX="155347" custScaleY="134823" custRadScaleRad="100023" custRadScaleInc="-381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7DE910-C0F7-4599-9CBC-4AA47F88D2E4}" type="pres">
      <dgm:prSet presAssocID="{36CBC6FE-B041-47DC-B312-CDF034B93D1E}" presName="spNode" presStyleCnt="0"/>
      <dgm:spPr/>
      <dgm:t>
        <a:bodyPr/>
        <a:lstStyle/>
        <a:p>
          <a:endParaRPr lang="ru-RU"/>
        </a:p>
      </dgm:t>
    </dgm:pt>
    <dgm:pt modelId="{FDB7BB2C-A910-4E99-9CEE-473688E3CCAC}" type="pres">
      <dgm:prSet presAssocID="{B1E73A0D-C1BC-45C0-BD48-2F7F77F2CACD}" presName="sibTrans" presStyleLbl="sibTrans1D1" presStyleIdx="5" presStyleCnt="6"/>
      <dgm:spPr/>
      <dgm:t>
        <a:bodyPr/>
        <a:lstStyle/>
        <a:p>
          <a:endParaRPr lang="ru-RU"/>
        </a:p>
      </dgm:t>
    </dgm:pt>
  </dgm:ptLst>
  <dgm:cxnLst>
    <dgm:cxn modelId="{48DA2130-0D60-475C-BA53-84620EF7F5D2}" srcId="{DDE9AB1E-57F3-4525-9189-96695D57FE38}" destId="{09C4D7F8-7773-4C8B-830C-D24E6EB4C09D}" srcOrd="0" destOrd="0" parTransId="{5148195E-A776-43C7-87A1-215F299F0A3A}" sibTransId="{E179AAFA-77EB-469F-8C16-C01F717F10A8}"/>
    <dgm:cxn modelId="{E15D64CF-382B-4AC6-96D1-E57CF20596BD}" type="presOf" srcId="{E179AAFA-77EB-469F-8C16-C01F717F10A8}" destId="{E46E938C-85D3-441E-8D34-542A505B390E}" srcOrd="0" destOrd="0" presId="urn:microsoft.com/office/officeart/2005/8/layout/cycle6"/>
    <dgm:cxn modelId="{FE395EA6-138F-4163-97A2-C3C45E3932EE}" srcId="{DDE9AB1E-57F3-4525-9189-96695D57FE38}" destId="{F37BD9F7-F9D1-4293-92F5-24288866F36A}" srcOrd="2" destOrd="0" parTransId="{944EC7DF-D962-4A7D-9A18-CE6DCB9D6610}" sibTransId="{D7C46FFE-E816-4FE8-AEEC-1D88429B29E0}"/>
    <dgm:cxn modelId="{9611830A-C6CA-4353-8DD1-7D296083F75E}" type="presOf" srcId="{6D6C7D1F-3DDA-4EA5-8062-71D3F0616853}" destId="{27DF5818-5C88-464B-A2DE-C777D88C8543}" srcOrd="0" destOrd="0" presId="urn:microsoft.com/office/officeart/2005/8/layout/cycle6"/>
    <dgm:cxn modelId="{E345577F-770C-49AB-AA9E-FBF3355FB3A4}" type="presOf" srcId="{36CBC6FE-B041-47DC-B312-CDF034B93D1E}" destId="{7D5EB76E-168A-46D0-802C-8BE75B20538B}" srcOrd="0" destOrd="0" presId="urn:microsoft.com/office/officeart/2005/8/layout/cycle6"/>
    <dgm:cxn modelId="{610720B8-0CD6-49EF-9805-3DA53A4C8629}" type="presOf" srcId="{F37BD9F7-F9D1-4293-92F5-24288866F36A}" destId="{F8E30F79-7D08-4046-A9B0-2286854FE890}" srcOrd="0" destOrd="0" presId="urn:microsoft.com/office/officeart/2005/8/layout/cycle6"/>
    <dgm:cxn modelId="{94024B61-82F6-48C1-BBF6-AC9092C19149}" type="presOf" srcId="{09C4D7F8-7773-4C8B-830C-D24E6EB4C09D}" destId="{85446670-88CD-4612-A90D-9D859925B936}" srcOrd="0" destOrd="0" presId="urn:microsoft.com/office/officeart/2005/8/layout/cycle6"/>
    <dgm:cxn modelId="{E9F5051A-AE3B-441D-9072-486669EC1DB6}" type="presOf" srcId="{331750AE-9D67-4606-90FB-81FB837C9DF3}" destId="{B7FF5F85-9C8C-4B16-998C-2A65BE38D9F7}" srcOrd="0" destOrd="0" presId="urn:microsoft.com/office/officeart/2005/8/layout/cycle6"/>
    <dgm:cxn modelId="{C6665C4D-1EB2-41D5-84D9-5F4CDC7EFE49}" srcId="{DDE9AB1E-57F3-4525-9189-96695D57FE38}" destId="{7EFF90DA-68D9-4A58-BC64-5653E8FC93E9}" srcOrd="4" destOrd="0" parTransId="{C4350BF7-87C0-497E-B8E2-80F38AE82810}" sibTransId="{BE3A2AE5-19D2-4A35-A990-6AD9F54F6AB2}"/>
    <dgm:cxn modelId="{B60278D6-805B-4497-8DA1-4935CB0A3B37}" type="presOf" srcId="{7EFF90DA-68D9-4A58-BC64-5653E8FC93E9}" destId="{E1531817-AA0B-486C-A114-4898B054BC13}" srcOrd="0" destOrd="0" presId="urn:microsoft.com/office/officeart/2005/8/layout/cycle6"/>
    <dgm:cxn modelId="{2A2CDFDF-D4D7-45B3-8A43-CBD2AFEA6C33}" type="presOf" srcId="{6EC2EA80-3DBF-4BD6-88C5-DF8AE61D2537}" destId="{2D1D07CF-4D50-4B05-909B-9E168CFF8A7F}" srcOrd="0" destOrd="0" presId="urn:microsoft.com/office/officeart/2005/8/layout/cycle6"/>
    <dgm:cxn modelId="{8EBE049C-B15A-4114-83D7-386D20F59686}" type="presOf" srcId="{BE3A2AE5-19D2-4A35-A990-6AD9F54F6AB2}" destId="{2C8443EA-5777-4DCE-AB80-7DA7A4D5D417}" srcOrd="0" destOrd="0" presId="urn:microsoft.com/office/officeart/2005/8/layout/cycle6"/>
    <dgm:cxn modelId="{FDA6AE6A-0251-414E-A0E2-66471C08154E}" type="presOf" srcId="{DDE9AB1E-57F3-4525-9189-96695D57FE38}" destId="{332FE356-6166-48B7-9617-DB9A4F4CF37F}" srcOrd="0" destOrd="0" presId="urn:microsoft.com/office/officeart/2005/8/layout/cycle6"/>
    <dgm:cxn modelId="{E4EDEDC5-0E00-488D-AF89-99BCEC9D0E15}" type="presOf" srcId="{49AF7AEE-7518-4E7C-BE21-AF9A3D2205A2}" destId="{5A936F7D-F8EE-4C49-95F5-11486BF73A12}" srcOrd="0" destOrd="0" presId="urn:microsoft.com/office/officeart/2005/8/layout/cycle6"/>
    <dgm:cxn modelId="{B7BDD469-5A10-4632-812F-0AEA8039F8D2}" srcId="{DDE9AB1E-57F3-4525-9189-96695D57FE38}" destId="{36CBC6FE-B041-47DC-B312-CDF034B93D1E}" srcOrd="5" destOrd="0" parTransId="{0422881B-C90A-431F-8055-1E65CF932341}" sibTransId="{B1E73A0D-C1BC-45C0-BD48-2F7F77F2CACD}"/>
    <dgm:cxn modelId="{336E1FF7-6BBB-496F-90CC-FD1D9791702F}" type="presOf" srcId="{B1E73A0D-C1BC-45C0-BD48-2F7F77F2CACD}" destId="{FDB7BB2C-A910-4E99-9CEE-473688E3CCAC}" srcOrd="0" destOrd="0" presId="urn:microsoft.com/office/officeart/2005/8/layout/cycle6"/>
    <dgm:cxn modelId="{2218C0D8-EE5E-4663-97E8-9D5270265456}" type="presOf" srcId="{D7C46FFE-E816-4FE8-AEEC-1D88429B29E0}" destId="{7F0875A8-DDC2-4C85-B7B4-E0C83A52DFA8}" srcOrd="0" destOrd="0" presId="urn:microsoft.com/office/officeart/2005/8/layout/cycle6"/>
    <dgm:cxn modelId="{5C0000A5-9A89-45A5-8B1D-5C91FC99036E}" srcId="{DDE9AB1E-57F3-4525-9189-96695D57FE38}" destId="{6EC2EA80-3DBF-4BD6-88C5-DF8AE61D2537}" srcOrd="3" destOrd="0" parTransId="{005DEC85-C653-4DC1-AFD8-AB381FD6144D}" sibTransId="{49AF7AEE-7518-4E7C-BE21-AF9A3D2205A2}"/>
    <dgm:cxn modelId="{1D125834-26D2-4799-AC8D-6ECE03B8D985}" srcId="{DDE9AB1E-57F3-4525-9189-96695D57FE38}" destId="{6D6C7D1F-3DDA-4EA5-8062-71D3F0616853}" srcOrd="1" destOrd="0" parTransId="{73CB5B84-C73D-4103-B35E-51B59F51F66F}" sibTransId="{331750AE-9D67-4606-90FB-81FB837C9DF3}"/>
    <dgm:cxn modelId="{D7F933D5-16E7-475D-878D-D6F9AEF1BC25}" type="presParOf" srcId="{332FE356-6166-48B7-9617-DB9A4F4CF37F}" destId="{85446670-88CD-4612-A90D-9D859925B936}" srcOrd="0" destOrd="0" presId="urn:microsoft.com/office/officeart/2005/8/layout/cycle6"/>
    <dgm:cxn modelId="{82B9FAB4-FCC6-44E8-9E88-4014A385FE21}" type="presParOf" srcId="{332FE356-6166-48B7-9617-DB9A4F4CF37F}" destId="{5016B596-8AE1-4C85-9BC9-7334A83CE7A8}" srcOrd="1" destOrd="0" presId="urn:microsoft.com/office/officeart/2005/8/layout/cycle6"/>
    <dgm:cxn modelId="{73956ACB-9644-42FE-B448-992FE1C97AF1}" type="presParOf" srcId="{332FE356-6166-48B7-9617-DB9A4F4CF37F}" destId="{E46E938C-85D3-441E-8D34-542A505B390E}" srcOrd="2" destOrd="0" presId="urn:microsoft.com/office/officeart/2005/8/layout/cycle6"/>
    <dgm:cxn modelId="{7BCEDD08-C235-4578-AFEA-ED4727541FDA}" type="presParOf" srcId="{332FE356-6166-48B7-9617-DB9A4F4CF37F}" destId="{27DF5818-5C88-464B-A2DE-C777D88C8543}" srcOrd="3" destOrd="0" presId="urn:microsoft.com/office/officeart/2005/8/layout/cycle6"/>
    <dgm:cxn modelId="{0705A321-7C53-426D-AA18-E4CAF63F7049}" type="presParOf" srcId="{332FE356-6166-48B7-9617-DB9A4F4CF37F}" destId="{670EB70F-AD79-43AF-961E-E8A363D470A0}" srcOrd="4" destOrd="0" presId="urn:microsoft.com/office/officeart/2005/8/layout/cycle6"/>
    <dgm:cxn modelId="{19FA24E4-421C-412B-8498-31D9A1DD8304}" type="presParOf" srcId="{332FE356-6166-48B7-9617-DB9A4F4CF37F}" destId="{B7FF5F85-9C8C-4B16-998C-2A65BE38D9F7}" srcOrd="5" destOrd="0" presId="urn:microsoft.com/office/officeart/2005/8/layout/cycle6"/>
    <dgm:cxn modelId="{5498BCE9-C2F5-4FF7-8CEC-4442235DEC04}" type="presParOf" srcId="{332FE356-6166-48B7-9617-DB9A4F4CF37F}" destId="{F8E30F79-7D08-4046-A9B0-2286854FE890}" srcOrd="6" destOrd="0" presId="urn:microsoft.com/office/officeart/2005/8/layout/cycle6"/>
    <dgm:cxn modelId="{7D81B923-B7AE-4D0E-A641-BB7A4EF26973}" type="presParOf" srcId="{332FE356-6166-48B7-9617-DB9A4F4CF37F}" destId="{DB784AAC-BE04-4FD8-8500-6DA59DAA3511}" srcOrd="7" destOrd="0" presId="urn:microsoft.com/office/officeart/2005/8/layout/cycle6"/>
    <dgm:cxn modelId="{527D48A3-732C-401D-BE66-308B2A634A16}" type="presParOf" srcId="{332FE356-6166-48B7-9617-DB9A4F4CF37F}" destId="{7F0875A8-DDC2-4C85-B7B4-E0C83A52DFA8}" srcOrd="8" destOrd="0" presId="urn:microsoft.com/office/officeart/2005/8/layout/cycle6"/>
    <dgm:cxn modelId="{4641DED3-8349-42A9-BC58-899325889E89}" type="presParOf" srcId="{332FE356-6166-48B7-9617-DB9A4F4CF37F}" destId="{2D1D07CF-4D50-4B05-909B-9E168CFF8A7F}" srcOrd="9" destOrd="0" presId="urn:microsoft.com/office/officeart/2005/8/layout/cycle6"/>
    <dgm:cxn modelId="{982D9429-E21D-4B1B-A270-24460646143B}" type="presParOf" srcId="{332FE356-6166-48B7-9617-DB9A4F4CF37F}" destId="{E2AFA9B8-8D03-4575-BF95-616D7D563612}" srcOrd="10" destOrd="0" presId="urn:microsoft.com/office/officeart/2005/8/layout/cycle6"/>
    <dgm:cxn modelId="{F0D6D8B6-2E2C-419A-85FB-828B9BC2CD39}" type="presParOf" srcId="{332FE356-6166-48B7-9617-DB9A4F4CF37F}" destId="{5A936F7D-F8EE-4C49-95F5-11486BF73A12}" srcOrd="11" destOrd="0" presId="urn:microsoft.com/office/officeart/2005/8/layout/cycle6"/>
    <dgm:cxn modelId="{5A6B77CB-7356-45CC-9EAC-A90DB63D2019}" type="presParOf" srcId="{332FE356-6166-48B7-9617-DB9A4F4CF37F}" destId="{E1531817-AA0B-486C-A114-4898B054BC13}" srcOrd="12" destOrd="0" presId="urn:microsoft.com/office/officeart/2005/8/layout/cycle6"/>
    <dgm:cxn modelId="{AA593A36-7212-4574-8686-5BB7D8B3884B}" type="presParOf" srcId="{332FE356-6166-48B7-9617-DB9A4F4CF37F}" destId="{1C6CC092-3FDE-4BBE-8B5E-F86C26E12E99}" srcOrd="13" destOrd="0" presId="urn:microsoft.com/office/officeart/2005/8/layout/cycle6"/>
    <dgm:cxn modelId="{2C37DD87-DF97-48B6-BD51-8DDA16DA4A47}" type="presParOf" srcId="{332FE356-6166-48B7-9617-DB9A4F4CF37F}" destId="{2C8443EA-5777-4DCE-AB80-7DA7A4D5D417}" srcOrd="14" destOrd="0" presId="urn:microsoft.com/office/officeart/2005/8/layout/cycle6"/>
    <dgm:cxn modelId="{549BDAC6-4AE4-4069-8516-0622C1C9553D}" type="presParOf" srcId="{332FE356-6166-48B7-9617-DB9A4F4CF37F}" destId="{7D5EB76E-168A-46D0-802C-8BE75B20538B}" srcOrd="15" destOrd="0" presId="urn:microsoft.com/office/officeart/2005/8/layout/cycle6"/>
    <dgm:cxn modelId="{52358485-71F7-4843-872C-79C851A81921}" type="presParOf" srcId="{332FE356-6166-48B7-9617-DB9A4F4CF37F}" destId="{D87DE910-C0F7-4599-9CBC-4AA47F88D2E4}" srcOrd="16" destOrd="0" presId="urn:microsoft.com/office/officeart/2005/8/layout/cycle6"/>
    <dgm:cxn modelId="{DAF7975A-B2F7-4F34-9F60-B300B203C2CB}" type="presParOf" srcId="{332FE356-6166-48B7-9617-DB9A4F4CF37F}" destId="{FDB7BB2C-A910-4E99-9CEE-473688E3CCAC}" srcOrd="17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E0ADB69-9D26-4053-B957-7695E07CCA4D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9760CBC-6383-4AD4-98C7-E399FD1148A1}">
      <dgm:prSet phldrT="[Текст]" custT="1"/>
      <dgm:spPr/>
      <dgm:t>
        <a:bodyPr/>
        <a:lstStyle/>
        <a:p>
          <a:r>
            <a:rPr lang="en-US" sz="24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План</a:t>
          </a:r>
          <a:r>
            <a:rPr lang="en-US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выходов</a:t>
          </a:r>
          <a:r>
            <a:rPr lang="en-US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в ЛПУ,</a:t>
          </a:r>
          <a:endParaRPr lang="ru-RU" sz="2400" b="1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r>
            <a: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образовательные организации</a:t>
          </a:r>
          <a:r>
            <a:rPr lang="en-US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endParaRPr lang="ru-RU" sz="2400" b="1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r>
            <a:rPr lang="en-US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(</a:t>
          </a:r>
          <a:r>
            <a:rPr lang="en-US" sz="24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ежеквартально</a:t>
          </a:r>
          <a:r>
            <a:rPr lang="en-US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)</a:t>
          </a:r>
          <a:r>
            <a: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предоставление отчетов в ОМО</a:t>
          </a:r>
          <a:endParaRPr lang="ru-RU" sz="2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B86AF05-388C-4B8E-B92D-9F78E09FFAD7}" type="parTrans" cxnId="{63D1C194-2645-44BE-BB16-493DD039C47E}">
      <dgm:prSet/>
      <dgm:spPr/>
      <dgm:t>
        <a:bodyPr/>
        <a:lstStyle/>
        <a:p>
          <a:endParaRPr lang="ru-RU"/>
        </a:p>
      </dgm:t>
    </dgm:pt>
    <dgm:pt modelId="{3C1F785D-1F11-403F-B462-F1272601D7D5}" type="sibTrans" cxnId="{63D1C194-2645-44BE-BB16-493DD039C47E}">
      <dgm:prSet/>
      <dgm:spPr/>
      <dgm:t>
        <a:bodyPr/>
        <a:lstStyle/>
        <a:p>
          <a:endParaRPr lang="ru-RU"/>
        </a:p>
      </dgm:t>
    </dgm:pt>
    <dgm:pt modelId="{80DD2A2A-48CF-4BC0-89B8-F83304D36224}">
      <dgm:prSet phldrT="[Текст]" custT="1"/>
      <dgm:spPr/>
      <dgm:t>
        <a:bodyPr/>
        <a:lstStyle/>
        <a:p>
          <a:pPr>
            <a:lnSpc>
              <a:spcPct val="150000"/>
            </a:lnSpc>
          </a:pPr>
          <a:r>
            <a:rPr lang="en-US" sz="22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Цель</a:t>
          </a:r>
          <a:r>
            <a:rPr lang="en-US" sz="2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</a:t>
          </a:r>
          <a:endParaRPr lang="ru-RU" sz="2200" b="1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>
            <a:lnSpc>
              <a:spcPct val="150000"/>
            </a:lnSpc>
          </a:pPr>
          <a:r>
            <a:rPr lang="en-US" sz="22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оказание</a:t>
          </a:r>
          <a:r>
            <a:rPr lang="en-US" sz="2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организационно</a:t>
          </a:r>
          <a:r>
            <a:rPr lang="en-US" sz="2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– </a:t>
          </a:r>
          <a:r>
            <a:rPr lang="en-US" sz="22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методической</a:t>
          </a:r>
          <a:r>
            <a:rPr lang="en-US" sz="2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помощи</a:t>
          </a:r>
          <a:r>
            <a:rPr lang="en-US" sz="2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медицинским</a:t>
          </a:r>
          <a:r>
            <a:rPr lang="en-US" sz="2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работникам</a:t>
          </a:r>
          <a:r>
            <a:rPr lang="en-US" sz="2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</a:t>
          </a:r>
          <a:r>
            <a:rPr lang="en-US" sz="2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вопросам</a:t>
          </a:r>
          <a:r>
            <a:rPr lang="en-US" sz="2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профилактики</a:t>
          </a:r>
          <a:r>
            <a:rPr lang="en-US" sz="2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и </a:t>
          </a:r>
          <a:r>
            <a:rPr lang="en-US" sz="22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раннего</a:t>
          </a:r>
          <a:r>
            <a:rPr lang="en-US" sz="2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выявления</a:t>
          </a:r>
          <a:r>
            <a:rPr lang="en-US" sz="2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туберкулеза</a:t>
          </a:r>
          <a:r>
            <a:rPr lang="en-US" sz="2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среди</a:t>
          </a:r>
          <a:r>
            <a:rPr lang="en-US" sz="2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детей</a:t>
          </a:r>
          <a:r>
            <a:rPr lang="en-US" sz="2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и </a:t>
          </a:r>
          <a:r>
            <a:rPr lang="en-US" sz="22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подростков</a:t>
          </a:r>
          <a:endParaRPr lang="ru-RU" sz="22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DB7850D-D4FA-4386-AF63-C94B41EF0FB4}" type="parTrans" cxnId="{6923434C-36B1-4331-8A36-300043C0B3C9}">
      <dgm:prSet/>
      <dgm:spPr/>
      <dgm:t>
        <a:bodyPr/>
        <a:lstStyle/>
        <a:p>
          <a:endParaRPr lang="ru-RU"/>
        </a:p>
      </dgm:t>
    </dgm:pt>
    <dgm:pt modelId="{EB4003BE-6F43-422B-85D6-F0FA62871328}" type="sibTrans" cxnId="{6923434C-36B1-4331-8A36-300043C0B3C9}">
      <dgm:prSet/>
      <dgm:spPr/>
      <dgm:t>
        <a:bodyPr/>
        <a:lstStyle/>
        <a:p>
          <a:endParaRPr lang="ru-RU"/>
        </a:p>
      </dgm:t>
    </dgm:pt>
    <dgm:pt modelId="{3639BF79-DF7C-4B1F-B6D2-A9312B4A3280}" type="pres">
      <dgm:prSet presAssocID="{3E0ADB69-9D26-4053-B957-7695E07CCA4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A88A8EE-AE8C-4A42-A845-9D03AB5451E0}" type="pres">
      <dgm:prSet presAssocID="{80DD2A2A-48CF-4BC0-89B8-F83304D36224}" presName="boxAndChildren" presStyleCnt="0"/>
      <dgm:spPr/>
    </dgm:pt>
    <dgm:pt modelId="{208456E0-1C6E-479B-BCE4-1F067D6F134D}" type="pres">
      <dgm:prSet presAssocID="{80DD2A2A-48CF-4BC0-89B8-F83304D36224}" presName="parentTextBox" presStyleLbl="node1" presStyleIdx="0" presStyleCnt="2" custScaleY="48817" custLinFactNeighborX="139" custLinFactNeighborY="-801"/>
      <dgm:spPr/>
      <dgm:t>
        <a:bodyPr/>
        <a:lstStyle/>
        <a:p>
          <a:endParaRPr lang="ru-RU"/>
        </a:p>
      </dgm:t>
    </dgm:pt>
    <dgm:pt modelId="{A3778820-F8A2-44FA-AE3D-35C96AE4676B}" type="pres">
      <dgm:prSet presAssocID="{3C1F785D-1F11-403F-B462-F1272601D7D5}" presName="sp" presStyleCnt="0"/>
      <dgm:spPr/>
    </dgm:pt>
    <dgm:pt modelId="{3BAECD57-9CFB-4BC9-80A9-8E3589D82366}" type="pres">
      <dgm:prSet presAssocID="{29760CBC-6383-4AD4-98C7-E399FD1148A1}" presName="arrowAndChildren" presStyleCnt="0"/>
      <dgm:spPr/>
    </dgm:pt>
    <dgm:pt modelId="{EB9C7C3F-BEEB-417A-9E36-FD81AFB23863}" type="pres">
      <dgm:prSet presAssocID="{29760CBC-6383-4AD4-98C7-E399FD1148A1}" presName="parentTextArrow" presStyleLbl="node1" presStyleIdx="1" presStyleCnt="2" custScaleY="37450"/>
      <dgm:spPr/>
      <dgm:t>
        <a:bodyPr/>
        <a:lstStyle/>
        <a:p>
          <a:endParaRPr lang="ru-RU"/>
        </a:p>
      </dgm:t>
    </dgm:pt>
  </dgm:ptLst>
  <dgm:cxnLst>
    <dgm:cxn modelId="{6923434C-36B1-4331-8A36-300043C0B3C9}" srcId="{3E0ADB69-9D26-4053-B957-7695E07CCA4D}" destId="{80DD2A2A-48CF-4BC0-89B8-F83304D36224}" srcOrd="1" destOrd="0" parTransId="{2DB7850D-D4FA-4386-AF63-C94B41EF0FB4}" sibTransId="{EB4003BE-6F43-422B-85D6-F0FA62871328}"/>
    <dgm:cxn modelId="{F126FAE1-AF97-4BEC-8559-82159EBA93A4}" type="presOf" srcId="{80DD2A2A-48CF-4BC0-89B8-F83304D36224}" destId="{208456E0-1C6E-479B-BCE4-1F067D6F134D}" srcOrd="0" destOrd="0" presId="urn:microsoft.com/office/officeart/2005/8/layout/process4"/>
    <dgm:cxn modelId="{7CE24089-5E55-449D-A054-280DE1677568}" type="presOf" srcId="{3E0ADB69-9D26-4053-B957-7695E07CCA4D}" destId="{3639BF79-DF7C-4B1F-B6D2-A9312B4A3280}" srcOrd="0" destOrd="0" presId="urn:microsoft.com/office/officeart/2005/8/layout/process4"/>
    <dgm:cxn modelId="{63D1C194-2645-44BE-BB16-493DD039C47E}" srcId="{3E0ADB69-9D26-4053-B957-7695E07CCA4D}" destId="{29760CBC-6383-4AD4-98C7-E399FD1148A1}" srcOrd="0" destOrd="0" parTransId="{6B86AF05-388C-4B8E-B92D-9F78E09FFAD7}" sibTransId="{3C1F785D-1F11-403F-B462-F1272601D7D5}"/>
    <dgm:cxn modelId="{38A6DE34-3C68-4DA6-B471-A8B0B47E1665}" type="presOf" srcId="{29760CBC-6383-4AD4-98C7-E399FD1148A1}" destId="{EB9C7C3F-BEEB-417A-9E36-FD81AFB23863}" srcOrd="0" destOrd="0" presId="urn:microsoft.com/office/officeart/2005/8/layout/process4"/>
    <dgm:cxn modelId="{AFA15626-481D-46A5-AFC3-F28A9963B22C}" type="presParOf" srcId="{3639BF79-DF7C-4B1F-B6D2-A9312B4A3280}" destId="{4A88A8EE-AE8C-4A42-A845-9D03AB5451E0}" srcOrd="0" destOrd="0" presId="urn:microsoft.com/office/officeart/2005/8/layout/process4"/>
    <dgm:cxn modelId="{A52511F2-3E35-42AE-9E80-CD8CA3B28B96}" type="presParOf" srcId="{4A88A8EE-AE8C-4A42-A845-9D03AB5451E0}" destId="{208456E0-1C6E-479B-BCE4-1F067D6F134D}" srcOrd="0" destOrd="0" presId="urn:microsoft.com/office/officeart/2005/8/layout/process4"/>
    <dgm:cxn modelId="{3DA3BC66-2D8E-4701-9BBE-0DAD8B22AF28}" type="presParOf" srcId="{3639BF79-DF7C-4B1F-B6D2-A9312B4A3280}" destId="{A3778820-F8A2-44FA-AE3D-35C96AE4676B}" srcOrd="1" destOrd="0" presId="urn:microsoft.com/office/officeart/2005/8/layout/process4"/>
    <dgm:cxn modelId="{C666495F-87CD-4E3D-A307-2EE085FC30DF}" type="presParOf" srcId="{3639BF79-DF7C-4B1F-B6D2-A9312B4A3280}" destId="{3BAECD57-9CFB-4BC9-80A9-8E3589D82366}" srcOrd="2" destOrd="0" presId="urn:microsoft.com/office/officeart/2005/8/layout/process4"/>
    <dgm:cxn modelId="{5806D5BE-135E-4628-B2AF-4F2CEFA127E2}" type="presParOf" srcId="{3BAECD57-9CFB-4BC9-80A9-8E3589D82366}" destId="{EB9C7C3F-BEEB-417A-9E36-FD81AFB23863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D20AAC-017F-45E1-A5C2-B246320C53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BA6091-012B-4F83-ACF4-E812171E25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472C98-E39F-4912-825C-5C49E5BBFA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D140B0-D178-4C2C-B69A-6EA5C8B4FB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F94DF6-AA1A-4F6D-A54C-06332B555F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ED8ED1-9F6A-4EA3-9309-AB6E87019A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90AEB2-A6DF-4EC7-A2DD-9494B0042E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6F6744-C6D1-46F1-8D8D-D1B9AAB9E7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3E30F5-9C1B-46A7-B633-BAA1C3C5F3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1C11B7-299F-4E45-A25B-04F81DC6B4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96DF7A-0348-434D-9B2F-4BA5225902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4F94C0F-02A9-4BA9-96AE-781B5532B2C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14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548681"/>
            <a:ext cx="7772400" cy="1973858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Взаимодействие противотуберкулезной службы                                                                 с лечебными </a:t>
            </a: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учреждениями                        </a:t>
            </a:r>
            <a:r>
              <a:rPr lang="ru-RU" sz="4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83768" y="4869160"/>
            <a:ext cx="6400800" cy="936625"/>
          </a:xfrm>
        </p:spPr>
        <p:txBody>
          <a:bodyPr/>
          <a:lstStyle/>
          <a:p>
            <a:pPr algn="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Докладчик –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Полозникова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Н.А.</a:t>
            </a:r>
          </a:p>
          <a:p>
            <a:pPr algn="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медицинская сестра ДППО ГБУЗ                                 «СОКПТД им. Н.В.Постникова</a:t>
            </a:r>
            <a:r>
              <a:rPr lang="ru-RU" sz="2000" b="1" dirty="0" smtClean="0"/>
              <a:t>»</a:t>
            </a:r>
            <a:endParaRPr lang="ru-RU" sz="2000" b="1" dirty="0"/>
          </a:p>
        </p:txBody>
      </p:sp>
      <p:pic>
        <p:nvPicPr>
          <p:cNvPr id="1026" name="Picture 2" descr="F:\эмблема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6096095"/>
            <a:ext cx="7971429" cy="7619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404664"/>
            <a:ext cx="8229600" cy="1143000"/>
          </a:xfrm>
        </p:spPr>
        <p:txBody>
          <a:bodyPr/>
          <a:lstStyle/>
          <a:p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Обследованию на туберкулез подлежат:</a:t>
            </a:r>
            <a:b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1600200"/>
            <a:ext cx="8712968" cy="4997450"/>
          </a:xfrm>
        </p:spPr>
        <p:txBody>
          <a:bodyPr/>
          <a:lstStyle/>
          <a:p>
            <a:pPr>
              <a:buNone/>
            </a:pP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1) дети и подростки, у которых методом туберкулинодиагностики выявлены изменения, характерные для различных проявлений туберкулезной инфекции;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лица, у которых при обследовании обнаруживаются очаговые образования в различных органах (тканях);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лица, у которых при обследовании обнаруживаются выпоты неясной этиологии в плевральной полости, в случае обнаружения выпота в других серозных полостях - после исключения опухолевой природы выпота;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лица с симптомами общей интоксикации (лихорадка, потливость, потеря массы тела, потеря аппетита, быстрая утомляемость), продолжающейся 2 недели и более;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лица, у которых кашель продолжается более 3 недель, а также лица с кровохарканьем, болью в груди, одышкой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6) лица, с хроническими воспалительными заболеваниями различных органов, у которых наблюдаются частые (более 2 раз в год) обострения и отсутствие выраженной положительной динамики (сохраняющиеся изменения при лабораторных исследованиях на проводимое противовоспалительное лечение в течение более 3 недель.</a:t>
            </a:r>
          </a:p>
          <a:p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F:\эмблема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6096095"/>
            <a:ext cx="7971429" cy="7619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274638"/>
            <a:ext cx="8064896" cy="1143000"/>
          </a:xfrm>
        </p:spPr>
        <p:txBody>
          <a:bodyPr/>
          <a:lstStyle/>
          <a:p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РУКОВОДИТЕЛЯМ ГБУЗ СО НЕТУБЕРКУЛЕЗНОГО ПРОФИЛЯ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412776"/>
            <a:ext cx="8229600" cy="499745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Составление и обеспечение выполнения комплексных планов мероприятий и целевых программ по борьбе с туберкулезом (в т.ч. планов профилактических </a:t>
            </a:r>
            <a:r>
              <a:rPr lang="ru-RU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рентгенофлюорографических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осмотров населения, проведение туберкулиновых проб, </a:t>
            </a:r>
            <a:r>
              <a:rPr lang="ru-RU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диаскинтеста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прививок БЦЖ) совместно с территориальным отделом Управления </a:t>
            </a:r>
            <a:r>
              <a:rPr lang="ru-RU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Роспотребнадзора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Самарской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области.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Регулярное заслушивание на медицинских советах ответственных лиц о выполнении действующих директивных документов по борьбе с туберкулезом.</a:t>
            </a:r>
          </a:p>
          <a:p>
            <a:pPr>
              <a:buNone/>
            </a:pP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Решение вопросов совместно с территориальным отделом Управления </a:t>
            </a:r>
            <a:r>
              <a:rPr lang="ru-RU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Роспотребнадзора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Самарской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области об отстранении от работы больных туберкулезом, относящихся к контингентам, подлежащим обязательному обследованию на туберкулез в связи с профессией.</a:t>
            </a:r>
          </a:p>
          <a:p>
            <a:pPr>
              <a:buNone/>
            </a:pP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Обеспечение подготовки специалистов учреждений здравоохранения по вопросам своевременного выявления лиц, подозрительных на туберкулез, диагностики, лечения, эпидемиологии и профилактики туберкулеза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5. Систематическое проведение анализа эпидемической ситуации по туберкулезу и эффективности проводимых противоэпидемических мероприятий.</a:t>
            </a:r>
          </a:p>
        </p:txBody>
      </p:sp>
      <p:pic>
        <p:nvPicPr>
          <p:cNvPr id="11266" name="Picture 2" descr="F:\эмблема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6096095"/>
            <a:ext cx="7971429" cy="7619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404664"/>
            <a:ext cx="8460432" cy="1143000"/>
          </a:xfrm>
        </p:spPr>
        <p:txBody>
          <a:bodyPr/>
          <a:lstStyle/>
          <a:p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ВЫЯВЛЕНИЕ БОЛЬНЫХ АКТИВНЫМ ТУБЕРКУЛЕЗОМ НА 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ПРИЕМЕ</a:t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 ВРАЧА УЧРЕЖДЕНИЙ ПЕРВИЧНОЙ МЕДИЦИНСКОЙ 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ПОМОЩИ</a:t>
            </a:r>
            <a:r>
              <a:rPr lang="ru-RU" sz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1196752"/>
            <a:ext cx="6912768" cy="4536504"/>
          </a:xfrm>
        </p:spPr>
        <p:txBody>
          <a:bodyPr/>
          <a:lstStyle/>
          <a:p>
            <a:pPr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Цель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данного этапа - распознавание признаков туберкулеза и своевременное выявление больных с активным туберкулезом, обратившихся к врачу учреждения первичной медико-санитарной помощи с жалобами, подозрительными на туберкулез, а также использование имеющейся в распоряжении учреждения лабораторно-инструментальной базы, для подтверждения или снятия предполагаемого диагноза туберкулеза путем проведения определенного набора клинических, бактериологических и других необходимых инструментальных исследований.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Объектом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обследования на этом этапе являются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лица,обратившиеся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ЛПУ с симптомами, подозрительными на наличие туберкулеза.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F:\эмблема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6096095"/>
            <a:ext cx="7971429" cy="761905"/>
          </a:xfrm>
          <a:prstGeom prst="rect">
            <a:avLst/>
          </a:prstGeom>
          <a:noFill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4107682"/>
            <a:ext cx="2771800" cy="1975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012974"/>
          </a:xfrm>
        </p:spPr>
        <p:txBody>
          <a:bodyPr/>
          <a:lstStyle/>
          <a:p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ВЗАИМОДЕЙСТВИЕ ВРАЧА ПМП С ПРОТИВОТУБЕРКУЛЕЗНЫМ ДИСПАНСЕРОМ</a:t>
            </a:r>
            <a:r>
              <a:rPr lang="ru-RU" sz="2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2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268760"/>
            <a:ext cx="864096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Участковый </a:t>
            </a: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фтизиатр осуществляет контроль выполнения врачом учреждения первичной медико-санитарной помощи клинического минимума обследования, направленного на своевременное выявление туберкулеза, в том числе оценивает полноту выборки пациентов, нуждающихся в таком 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обследовании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	</a:t>
            </a:r>
          </a:p>
          <a:p>
            <a:pPr algn="just"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Эту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работу фтизиатр должен проводить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ежемесячно.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случае отсутствия в учреждении первичной медико-санитарной помощи флюорографического оборудования между данным учреждением и территориальным противотуберкулезным диспансером достигается договоренность о приеме пациентов с подозрением на туберкулез без проведения полного клинического минимума обследования (имеются в виду данные лабораторных и инструментальных исследований). Во всех случаях </a:t>
            </a:r>
            <a:r>
              <a:rPr lang="ru-RU" sz="16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результатом эффективной деятельности врача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учреждения первичной медико-санитарной помощи считается проведение запланированного обследования пациента </a:t>
            </a:r>
            <a:r>
              <a:rPr lang="ru-RU" sz="16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трехдневный срок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после того, как был заподозрен туберкулез, после чего пациент продолжает обследование в территориальном противотуберкулезном диспансере.</a:t>
            </a:r>
          </a:p>
          <a:p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F:\эмблема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6096095"/>
            <a:ext cx="7971429" cy="7619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7931150" cy="115699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АЛГОРИТМ НАПРАВЛЕНИЯ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 ФТИЗИАТРУ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результатам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иммунодиагностики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340768"/>
          <a:ext cx="8003232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 descr="F:\эмблема2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72571" y="6096095"/>
            <a:ext cx="7971429" cy="7619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497888" cy="576263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ВОЗМОЖНОСТИ   ОБСЛЕДОВАНИЯ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611560" y="1340768"/>
          <a:ext cx="7704856" cy="51330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002588" cy="1228725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АЛГОРИТМ НАПРАВЛЕНИЯ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 ФТИЗИАТРУ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результатам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иммунодиагностики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96752"/>
            <a:ext cx="8147050" cy="4873625"/>
          </a:xfrm>
        </p:spPr>
        <p:txBody>
          <a:bodyPr>
            <a:normAutofit fontScale="70000" lnSpcReduction="20000"/>
          </a:bodyPr>
          <a:lstStyle/>
          <a:p>
            <a:pPr marL="0" indent="177800" eaLnBrk="1" fontAlgn="auto" hangingPunct="1">
              <a:lnSpc>
                <a:spcPct val="112000"/>
              </a:lnSpc>
              <a:spcAft>
                <a:spcPts val="0"/>
              </a:spcAft>
              <a:buFont typeface="Wingdings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ru-RU" sz="2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600" b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</a:t>
            </a:r>
            <a:r>
              <a:rPr lang="en-US" sz="2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результатам</a:t>
            </a:r>
            <a:r>
              <a:rPr lang="en-US" sz="2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массовой</a:t>
            </a:r>
            <a:r>
              <a:rPr lang="en-US" sz="2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иммунодиагностики</a:t>
            </a:r>
            <a:r>
              <a:rPr lang="en-US" sz="2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600" b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sz="2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консультацию</a:t>
            </a:r>
            <a:r>
              <a:rPr lang="en-US" sz="2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 </a:t>
            </a:r>
            <a:r>
              <a:rPr lang="en-US" sz="2600" b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фтизиатру</a:t>
            </a:r>
            <a:r>
              <a:rPr lang="en-US" sz="2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направляются</a:t>
            </a:r>
            <a:r>
              <a:rPr lang="en-US" sz="2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дети</a:t>
            </a:r>
            <a:r>
              <a:rPr lang="en-US" sz="2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 marL="177800" indent="-176213" eaLnBrk="1" fontAlgn="auto" hangingPunct="1">
              <a:lnSpc>
                <a:spcPct val="112000"/>
              </a:lnSpc>
              <a:spcAft>
                <a:spcPts val="0"/>
              </a:spcAft>
              <a:buFont typeface="Wingdings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с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впервые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положительной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реакцией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пробу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Манту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2ТЕ ППД-Л («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вираж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»);</a:t>
            </a:r>
          </a:p>
          <a:p>
            <a:pPr marL="177800" indent="-176213" eaLnBrk="1" fontAlgn="auto" hangingPunct="1">
              <a:lnSpc>
                <a:spcPct val="112000"/>
              </a:lnSpc>
              <a:spcAft>
                <a:spcPts val="0"/>
              </a:spcAft>
              <a:buFont typeface="Wingdings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с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</a:t>
            </a: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ливающейся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реакцией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туберкулин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marL="177800" indent="-176213" eaLnBrk="1" fontAlgn="auto" hangingPunct="1">
              <a:lnSpc>
                <a:spcPct val="112000"/>
              </a:lnSpc>
              <a:spcAft>
                <a:spcPts val="0"/>
              </a:spcAft>
              <a:buFont typeface="Wingdings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с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выраженной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гиперергической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чувствительностью</a:t>
            </a: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туберкулину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marL="177800" indent="-176213" eaLnBrk="1" fontAlgn="auto" hangingPunct="1">
              <a:lnSpc>
                <a:spcPct val="112000"/>
              </a:lnSpc>
              <a:spcAft>
                <a:spcPts val="0"/>
              </a:spcAft>
              <a:buFont typeface="Wingdings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с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сомнительной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или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положительной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реакцией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пробу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аллергеном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туберкулезным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рекомбинантным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стандартном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разведении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белок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CFP10-ESAT6 0,2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мкг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177800" indent="-176213" eaLnBrk="1" fontAlgn="auto" hangingPunct="1">
              <a:lnSpc>
                <a:spcPct val="112000"/>
              </a:lnSpc>
              <a:spcAft>
                <a:spcPts val="0"/>
              </a:spcAft>
              <a:buFont typeface="Wingdings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600" b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Кроме</a:t>
            </a:r>
            <a:r>
              <a:rPr lang="en-US" sz="2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этого</a:t>
            </a:r>
            <a:r>
              <a:rPr lang="ru-RU" sz="2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направляются </a:t>
            </a:r>
            <a:r>
              <a:rPr lang="en-US" sz="2600" b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дети</a:t>
            </a:r>
            <a:r>
              <a:rPr lang="ru-RU" sz="2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177800" indent="-176213" eaLnBrk="1" fontAlgn="auto" hangingPunct="1">
              <a:lnSpc>
                <a:spcPct val="112000"/>
              </a:lnSpc>
              <a:spcAft>
                <a:spcPts val="0"/>
              </a:spcAft>
              <a:buFontTx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одители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которых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отказываются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проведения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обследования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туберкулез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177800" indent="-176213" eaLnBrk="1" fontAlgn="auto" hangingPunct="1">
              <a:lnSpc>
                <a:spcPct val="112000"/>
              </a:lnSpc>
              <a:spcAft>
                <a:spcPts val="0"/>
              </a:spcAft>
              <a:buFontTx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с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положительным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результатом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T- spot</a:t>
            </a: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.ТВ, </a:t>
            </a:r>
          </a:p>
          <a:p>
            <a:pPr marL="177800" indent="-176213" eaLnBrk="1" fontAlgn="auto" hangingPunct="1">
              <a:lnSpc>
                <a:spcPct val="112000"/>
              </a:lnSpc>
              <a:spcAft>
                <a:spcPts val="0"/>
              </a:spcAft>
              <a:buFontTx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результатам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Ф</a:t>
            </a: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обследования</a:t>
            </a: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177800" indent="-176213" eaLnBrk="1" fontAlgn="auto" hangingPunct="1">
              <a:lnSpc>
                <a:spcPct val="112000"/>
              </a:lnSpc>
              <a:spcAft>
                <a:spcPts val="0"/>
              </a:spcAft>
              <a:buFontTx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клиническим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показаниям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F:\эмблема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6096095"/>
            <a:ext cx="7971429" cy="761905"/>
          </a:xfrm>
          <a:prstGeom prst="rect">
            <a:avLst/>
          </a:prstGeom>
          <a:noFill/>
        </p:spPr>
      </p:pic>
      <p:pic>
        <p:nvPicPr>
          <p:cNvPr id="5" name="Picture 2" descr="C:\Users\Наташа\Desktop\99\kak_chasto_delayut_mantu_detyam_1.jpg.crop_displa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4365104"/>
            <a:ext cx="2304256" cy="17307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Дети, направляемые к фтизиатру,                                         должны иметь при себе сведения: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268760"/>
            <a:ext cx="8686800" cy="4525963"/>
          </a:xfrm>
        </p:spPr>
        <p:txBody>
          <a:bodyPr/>
          <a:lstStyle/>
          <a:p>
            <a:pPr>
              <a:lnSpc>
                <a:spcPct val="80000"/>
              </a:lnSpc>
              <a:buNone/>
            </a:pPr>
            <a:r>
              <a:rPr lang="ru-RU" sz="2400" b="1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200" b="1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 вакцинации (ревакцинации БЦЖ);</a:t>
            </a:r>
          </a:p>
          <a:p>
            <a:pPr>
              <a:lnSpc>
                <a:spcPct val="80000"/>
              </a:lnSpc>
              <a:buNone/>
            </a:pPr>
            <a:r>
              <a:rPr lang="ru-RU" sz="2200" b="1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о результатах туберкулиновых проб по годам;</a:t>
            </a:r>
          </a:p>
          <a:p>
            <a:pPr>
              <a:lnSpc>
                <a:spcPct val="80000"/>
              </a:lnSpc>
              <a:buNone/>
            </a:pPr>
            <a:r>
              <a:rPr lang="ru-RU" sz="2200" b="1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о контакте с больным туберкулезом;</a:t>
            </a:r>
          </a:p>
          <a:p>
            <a:pPr>
              <a:lnSpc>
                <a:spcPct val="80000"/>
              </a:lnSpc>
              <a:buNone/>
            </a:pPr>
            <a:r>
              <a:rPr lang="ru-RU" sz="2200" b="1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о флюорографическом обследовании окружения ребенка;</a:t>
            </a:r>
          </a:p>
          <a:p>
            <a:pPr>
              <a:lnSpc>
                <a:spcPct val="80000"/>
              </a:lnSpc>
              <a:buNone/>
            </a:pPr>
            <a:r>
              <a:rPr lang="ru-RU" sz="2200" b="1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о перенесенных хронических и аллергических заболеваниях;</a:t>
            </a:r>
          </a:p>
          <a:p>
            <a:pPr>
              <a:lnSpc>
                <a:spcPct val="80000"/>
              </a:lnSpc>
              <a:buNone/>
            </a:pPr>
            <a:r>
              <a:rPr lang="ru-RU" sz="2200" b="1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о предыдущих обследованиях у фтизиатра;</a:t>
            </a:r>
          </a:p>
          <a:p>
            <a:pPr>
              <a:lnSpc>
                <a:spcPct val="80000"/>
              </a:lnSpc>
              <a:buNone/>
            </a:pPr>
            <a:r>
              <a:rPr lang="ru-RU" sz="2200" b="1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данные клинико-лабораторного обследования (общий анализ крови и мочи);</a:t>
            </a:r>
          </a:p>
          <a:p>
            <a:pPr>
              <a:lnSpc>
                <a:spcPct val="80000"/>
              </a:lnSpc>
              <a:buNone/>
            </a:pPr>
            <a:r>
              <a:rPr lang="ru-RU" sz="2200" b="1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заключение соответствующих специалистов при наличии сопутствующей патологии </a:t>
            </a:r>
          </a:p>
          <a:p>
            <a:endParaRPr lang="ru-RU" sz="2400" dirty="0"/>
          </a:p>
        </p:txBody>
      </p:sp>
      <p:pic>
        <p:nvPicPr>
          <p:cNvPr id="15362" name="Picture 2" descr="F:\эмблема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096095"/>
            <a:ext cx="7971429" cy="761905"/>
          </a:xfrm>
          <a:prstGeom prst="rect">
            <a:avLst/>
          </a:prstGeom>
          <a:noFill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4221088"/>
            <a:ext cx="2448272" cy="1896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Обследование в ГБУЗ СОКПТД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484784"/>
            <a:ext cx="8229600" cy="4525963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Анализ анамнеза, данных осмотра, оценка факторов риска</a:t>
            </a:r>
          </a:p>
          <a:p>
            <a:r>
              <a:rPr lang="ru-RU" sz="2400" b="1" dirty="0" err="1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Скрининговое</a:t>
            </a:r>
            <a:r>
              <a:rPr lang="ru-RU" sz="2400" b="1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обследование (</a:t>
            </a:r>
            <a:r>
              <a:rPr lang="ru-RU" sz="2400" b="1" i="1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индивидуальная диагностика -проба Манту, </a:t>
            </a:r>
            <a:r>
              <a:rPr lang="ru-RU" sz="2400" b="1" i="1" dirty="0" err="1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диаскинтест</a:t>
            </a:r>
            <a:r>
              <a:rPr lang="ru-RU" sz="2400" b="1" i="1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ru-RU" sz="2400" b="1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Лучевая диагностика </a:t>
            </a:r>
            <a:r>
              <a:rPr lang="ru-RU" sz="2400" b="1" i="1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b="1" i="1" dirty="0" err="1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рентгено</a:t>
            </a:r>
            <a:r>
              <a:rPr lang="ru-RU" sz="2400" b="1" i="1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b="1" i="1" dirty="0" err="1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томографическое</a:t>
            </a:r>
            <a:r>
              <a:rPr lang="ru-RU" sz="2400" b="1" i="1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обследование органов грудной клетки, КТГ легких и средостенья)</a:t>
            </a:r>
          </a:p>
          <a:p>
            <a:r>
              <a:rPr lang="ru-RU" sz="2400" b="1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УЗИ –исследование ( по показаниям)</a:t>
            </a:r>
          </a:p>
          <a:p>
            <a:r>
              <a:rPr lang="ru-RU" sz="2400" b="1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Бактериологическое обследование </a:t>
            </a:r>
          </a:p>
          <a:p>
            <a:pPr>
              <a:buFont typeface="Wingdings" pitchFamily="2" charset="2"/>
              <a:buNone/>
            </a:pPr>
            <a:r>
              <a:rPr lang="ru-RU" sz="2400" b="1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( по показаниям)</a:t>
            </a:r>
          </a:p>
          <a:p>
            <a:pPr>
              <a:buFont typeface="Wingdings" pitchFamily="2" charset="2"/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2800" dirty="0"/>
          </a:p>
        </p:txBody>
      </p:sp>
      <p:pic>
        <p:nvPicPr>
          <p:cNvPr id="16386" name="Picture 2" descr="F:\эмблема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6096095"/>
            <a:ext cx="7971429" cy="7619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648" y="188640"/>
            <a:ext cx="6692900" cy="1206500"/>
          </a:xfrm>
        </p:spPr>
        <p:txBody>
          <a:bodyPr/>
          <a:lstStyle/>
          <a:p>
            <a:pPr eaLnBrk="1" hangingPunct="1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Мероприятия для уточнения характера чувствительности к туберкулину: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628800"/>
            <a:ext cx="8712968" cy="345598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ru-RU" sz="2400" b="1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Наблюдение у фтизиатра по «0» группе ДУ, рентгенологическое обследование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ru-RU" sz="2400" b="1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Санация очагов хронической инфекции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ru-RU" sz="2400" b="1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Назначение антигистаминных препаратов за 5 дней до пробы и до чтения результатов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ru-RU" sz="2400" b="1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Дегельминтизация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ru-RU" sz="2400" b="1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Оздоровление ЧБД (т.е. мероприятия в зависимости от сопутствующей патологии)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ru-RU" sz="2400" b="1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Повторное проведение реакции Манту,  </a:t>
            </a:r>
            <a:r>
              <a:rPr lang="ru-RU" sz="2400" b="1" dirty="0" err="1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диаскинтеста</a:t>
            </a:r>
            <a:r>
              <a:rPr lang="ru-RU" sz="2400" b="1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через 3 месяца на фоне здоровья, повторный осмотр фтизиатра, определение дальнейшей тактики</a:t>
            </a:r>
          </a:p>
        </p:txBody>
      </p:sp>
      <p:pic>
        <p:nvPicPr>
          <p:cNvPr id="17410" name="Picture 2" descr="F:\эмблема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6096095"/>
            <a:ext cx="7971429" cy="7619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556792"/>
            <a:ext cx="8229600" cy="3312368"/>
          </a:xfrm>
        </p:spPr>
        <p:txBody>
          <a:bodyPr/>
          <a:lstStyle/>
          <a:p>
            <a:r>
              <a:rPr lang="ru-RU" sz="3200" b="1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Взаимодействие противотуберкулезной службы с лечебными учреждениями – это комплекс мероприятий,</a:t>
            </a:r>
            <a:br>
              <a:rPr lang="ru-RU" sz="3200" b="1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/>
              <a:t> </a:t>
            </a:r>
            <a:r>
              <a:rPr lang="ru-RU" sz="3200" b="1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касающихся организационных, профилактических и противоэпидемических вопросов </a:t>
            </a:r>
            <a:br>
              <a:rPr lang="ru-RU" sz="3200" b="1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борьбы с туберкулезом</a:t>
            </a:r>
            <a:r>
              <a:rPr lang="ru-RU" sz="3200" dirty="0" smtClean="0">
                <a:solidFill>
                  <a:schemeClr val="accent4">
                    <a:lumMod val="10000"/>
                  </a:schemeClr>
                </a:solidFill>
              </a:rPr>
              <a:t>.</a:t>
            </a:r>
            <a:endParaRPr lang="ru-RU" sz="3200" b="1" dirty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F:\эмблема2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6096095"/>
            <a:ext cx="7971429" cy="7619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1403648" y="476672"/>
            <a:ext cx="7086600" cy="800100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Группы наблюдения </a:t>
            </a:r>
          </a:p>
        </p:txBody>
      </p:sp>
      <p:sp>
        <p:nvSpPr>
          <p:cNvPr id="24579" name="Содержимое 2"/>
          <p:cNvSpPr>
            <a:spLocks noGrp="1"/>
          </p:cNvSpPr>
          <p:nvPr>
            <p:ph idx="1"/>
          </p:nvPr>
        </p:nvSpPr>
        <p:spPr>
          <a:xfrm>
            <a:off x="611560" y="1340768"/>
            <a:ext cx="7704856" cy="424815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VI</a:t>
            </a:r>
            <a:r>
              <a:rPr lang="ru-RU" sz="2400" b="1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А гр. – «вираж» </a:t>
            </a:r>
            <a:r>
              <a:rPr lang="ru-RU" sz="2400" b="1" dirty="0" err="1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туб.проб</a:t>
            </a:r>
            <a:endParaRPr lang="ru-RU" sz="2400" b="1" dirty="0" smtClean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400" b="1" i="1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(ранний период первичного инфицирования)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VI </a:t>
            </a:r>
            <a:r>
              <a:rPr lang="ru-RU" sz="2400" b="1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Б гр.- </a:t>
            </a:r>
            <a:r>
              <a:rPr lang="ru-RU" sz="2400" b="1" dirty="0" err="1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тубинфицирование</a:t>
            </a:r>
            <a:r>
              <a:rPr lang="ru-RU" sz="2400" b="1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 </a:t>
            </a:r>
            <a:r>
              <a:rPr lang="ru-RU" sz="2400" b="1" dirty="0" err="1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гиперпробами</a:t>
            </a:r>
            <a:endParaRPr lang="ru-RU" sz="2400" b="1" dirty="0" smtClean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VI </a:t>
            </a:r>
            <a:r>
              <a:rPr lang="ru-RU" sz="2400" b="1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гр.- </a:t>
            </a:r>
            <a:r>
              <a:rPr lang="ru-RU" sz="2400" b="1" dirty="0" err="1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тубинфицирование</a:t>
            </a:r>
            <a:r>
              <a:rPr lang="ru-RU" sz="2400" b="1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 нарастанием туберкулиновых проб</a:t>
            </a:r>
          </a:p>
          <a:p>
            <a:pPr algn="ctr">
              <a:buNone/>
            </a:pPr>
            <a:endParaRPr lang="ru-RU" sz="2400" b="1" dirty="0" smtClean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400" b="1" i="1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Сроки наблюдения 1-2 года                                                         ( в зависимости от факторов риска)</a:t>
            </a:r>
          </a:p>
          <a:p>
            <a:pPr algn="ctr">
              <a:buNone/>
            </a:pPr>
            <a:r>
              <a:rPr lang="ru-RU" sz="2400" b="1" i="1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показаниям проводится превентивное лечение </a:t>
            </a:r>
          </a:p>
          <a:p>
            <a:pPr algn="ctr">
              <a:buNone/>
            </a:pPr>
            <a:r>
              <a:rPr lang="ru-RU" sz="2400" b="1" i="1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 или 2 ПТП</a:t>
            </a:r>
          </a:p>
          <a:p>
            <a:endParaRPr lang="ru-RU" dirty="0" smtClean="0"/>
          </a:p>
          <a:p>
            <a:endParaRPr lang="ru-RU" dirty="0" smtClean="0"/>
          </a:p>
          <a:p>
            <a:pPr>
              <a:buFont typeface="Wingdings" pitchFamily="2" charset="2"/>
              <a:buNone/>
            </a:pPr>
            <a:endParaRPr lang="ru-RU" sz="1800" i="1" dirty="0" smtClean="0"/>
          </a:p>
          <a:p>
            <a:pPr>
              <a:buFont typeface="Wingdings" pitchFamily="2" charset="2"/>
              <a:buNone/>
            </a:pPr>
            <a:endParaRPr lang="ru-RU" i="1" dirty="0" smtClean="0"/>
          </a:p>
        </p:txBody>
      </p:sp>
      <p:pic>
        <p:nvPicPr>
          <p:cNvPr id="4" name="Picture 2" descr="F:\эмблема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6096095"/>
            <a:ext cx="7971429" cy="7619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Наблюдение по поводу заболевания</a:t>
            </a:r>
          </a:p>
        </p:txBody>
      </p:sp>
      <p:sp>
        <p:nvSpPr>
          <p:cNvPr id="2560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2800" b="1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гр.  учета – дети с остаточными изменениями перенесенного туберкулеза</a:t>
            </a:r>
          </a:p>
          <a:p>
            <a:r>
              <a:rPr lang="en-US" sz="2800" b="1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800" b="1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гр. учета- дети с активным туберкулезным процессом</a:t>
            </a:r>
          </a:p>
          <a:p>
            <a:pPr algn="ctr">
              <a:buFont typeface="Wingdings" pitchFamily="2" charset="2"/>
              <a:buNone/>
            </a:pPr>
            <a:endParaRPr lang="ru-RU" sz="2800" b="1" i="1" dirty="0" smtClean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None/>
            </a:pPr>
            <a:r>
              <a:rPr lang="ru-RU" sz="2800" b="1" i="1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Сроки наблюдения , лечение зависят от тяжести заболевания и распространенности туберкулезного процесса</a:t>
            </a:r>
          </a:p>
        </p:txBody>
      </p:sp>
      <p:pic>
        <p:nvPicPr>
          <p:cNvPr id="18434" name="Picture 2" descr="F:\эмблема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6096095"/>
            <a:ext cx="7971429" cy="7619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764704"/>
            <a:ext cx="8532440" cy="358775"/>
          </a:xfrm>
        </p:spPr>
        <p:txBody>
          <a:bodyPr/>
          <a:lstStyle/>
          <a:p>
            <a:pPr eaLnBrk="1" hangingPunct="1"/>
            <a:r>
              <a:rPr lang="ru-RU" dirty="0" smtClean="0"/>
              <a:t>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Раннее выявление туберкулеза у подростков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55977" y="1484784"/>
            <a:ext cx="4608512" cy="3895725"/>
          </a:xfrm>
        </p:spPr>
        <p:txBody>
          <a:bodyPr/>
          <a:lstStyle/>
          <a:p>
            <a:pPr eaLnBrk="1" hangingPunct="1"/>
            <a:r>
              <a:rPr lang="ru-RU" sz="2400" b="1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массовая </a:t>
            </a:r>
            <a:r>
              <a:rPr lang="ru-RU" sz="2400" b="1" dirty="0" err="1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туберкулинодиагностика</a:t>
            </a:r>
            <a:r>
              <a:rPr lang="ru-RU" sz="2400" b="1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/>
            <a:r>
              <a:rPr lang="ru-RU" sz="2400" b="1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сплошное флюорографическое обследование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400" b="1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(ежегодное на цифровых </a:t>
            </a:r>
            <a:r>
              <a:rPr lang="ru-RU" sz="2400" b="1" dirty="0" err="1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флюорографах</a:t>
            </a:r>
            <a:r>
              <a:rPr lang="ru-RU" sz="2400" b="1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400" b="1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начиная с 15-летнего возраста)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400" b="1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2400" b="1" i="1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Эти обследования должны чередоваться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2400" b="1" i="1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интервалом 6 месяцев</a:t>
            </a:r>
          </a:p>
          <a:p>
            <a:pPr eaLnBrk="1" hangingPunct="1"/>
            <a:endParaRPr lang="ru-RU" sz="1800" dirty="0" smtClean="0"/>
          </a:p>
        </p:txBody>
      </p:sp>
      <p:pic>
        <p:nvPicPr>
          <p:cNvPr id="26628" name="Picture 2" descr="http://www.kremenchug.ua/uploads/posts/2012-08/1346073466_tuberkulez_rentg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92269"/>
            <a:ext cx="3527747" cy="2765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Наташа\Desktop\99\photo_2489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340768"/>
            <a:ext cx="3923928" cy="24105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548680"/>
            <a:ext cx="8244408" cy="504056"/>
          </a:xfrm>
        </p:spPr>
        <p:txBody>
          <a:bodyPr/>
          <a:lstStyle/>
          <a:p>
            <a:pPr eaLnBrk="1" hangingPunct="1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Контрольные показатели массового обследования 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туберкулез 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196753"/>
            <a:ext cx="8964488" cy="388843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ru-RU" sz="1800" dirty="0" smtClean="0"/>
          </a:p>
          <a:p>
            <a:pPr eaLnBrk="1" hangingPunct="1">
              <a:buFont typeface="Wingdings" pitchFamily="2" charset="2"/>
              <a:buNone/>
            </a:pPr>
            <a:endParaRPr lang="ru-RU" sz="1800" dirty="0" smtClean="0">
              <a:solidFill>
                <a:schemeClr val="accent4">
                  <a:lumMod val="10000"/>
                </a:schemeClr>
              </a:solidFill>
            </a:endParaRPr>
          </a:p>
          <a:p>
            <a:pPr eaLnBrk="1" hangingPunct="1"/>
            <a:r>
              <a:rPr lang="ru-RU" sz="2400" b="1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Ежегодный охват подросткового населения флюорографическими осмотрами не менее 100%</a:t>
            </a:r>
          </a:p>
          <a:p>
            <a:pPr eaLnBrk="1" hangingPunct="1"/>
            <a:endParaRPr lang="ru-RU" sz="2400" b="1" dirty="0" smtClean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sz="2400" b="1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Ежегодный охват детского и подросткового населения </a:t>
            </a:r>
            <a:r>
              <a:rPr lang="ru-RU" sz="2400" b="1" dirty="0" err="1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туберкулинодиагностикой</a:t>
            </a:r>
            <a:r>
              <a:rPr lang="ru-RU" sz="2400" b="1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не менее 97%</a:t>
            </a:r>
          </a:p>
          <a:p>
            <a:pPr eaLnBrk="1" hangingPunct="1"/>
            <a:endParaRPr lang="ru-RU" sz="2400" b="1" dirty="0" smtClean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sz="2400" b="1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Охват детей, не получивших прививку против туберкулеза, в том числе по причине перинатального контакта по ВИЧ – инфекции, </a:t>
            </a:r>
            <a:r>
              <a:rPr lang="ru-RU" sz="2400" b="1" dirty="0" err="1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туберкулинодиагностикой</a:t>
            </a:r>
            <a:r>
              <a:rPr lang="ru-RU" sz="2400" b="1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2 раза в год не менее 99%</a:t>
            </a:r>
          </a:p>
          <a:p>
            <a:pPr eaLnBrk="1" hangingPunct="1"/>
            <a:endParaRPr lang="ru-RU" sz="1800" dirty="0" smtClean="0"/>
          </a:p>
          <a:p>
            <a:pPr eaLnBrk="1" hangingPunct="1"/>
            <a:endParaRPr lang="ru-RU" sz="1800" dirty="0" smtClean="0"/>
          </a:p>
        </p:txBody>
      </p:sp>
      <p:pic>
        <p:nvPicPr>
          <p:cNvPr id="4" name="Picture 2" descr="F:\эмблема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6096095"/>
            <a:ext cx="7971429" cy="7619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059113" y="0"/>
            <a:ext cx="3600450" cy="720725"/>
          </a:xfrm>
        </p:spPr>
        <p:txBody>
          <a:bodyPr/>
          <a:lstStyle/>
          <a:p>
            <a:pPr eaLnBrk="1" hangingPunct="1"/>
            <a:r>
              <a:rPr lang="ru-RU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58913"/>
            <a:ext cx="8813800" cy="5399087"/>
          </a:xfrm>
        </p:spPr>
        <p:txBody>
          <a:bodyPr/>
          <a:lstStyle/>
          <a:p>
            <a:pPr lvl="1">
              <a:lnSpc>
                <a:spcPct val="90000"/>
              </a:lnSpc>
              <a:buNone/>
            </a:pPr>
            <a:r>
              <a:rPr lang="ru-RU" sz="2400" b="1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Слаженная работа общей лечебной сети и фтизиатрической службы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ru-RU" sz="2400" b="1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Выявление факторов риска заболевания туберкулезом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ru-RU" sz="2400" b="1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Оценка туберкулиновых проб:</a:t>
            </a:r>
          </a:p>
          <a:p>
            <a:pPr lvl="1" eaLnBrk="1" hangingPunct="1">
              <a:lnSpc>
                <a:spcPct val="90000"/>
              </a:lnSpc>
            </a:pPr>
            <a:r>
              <a:rPr lang="ru-RU" sz="2400" b="1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	уровень  пробы Манту с 2 ТЕ</a:t>
            </a:r>
          </a:p>
          <a:p>
            <a:pPr lvl="1" eaLnBrk="1" hangingPunct="1">
              <a:lnSpc>
                <a:spcPct val="90000"/>
              </a:lnSpc>
            </a:pPr>
            <a:r>
              <a:rPr lang="ru-RU" sz="2400" b="1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	динамика ежегодных  Проб Манту с 2 ТЕ</a:t>
            </a:r>
          </a:p>
          <a:p>
            <a:pPr lvl="1" eaLnBrk="1" hangingPunct="1">
              <a:lnSpc>
                <a:spcPct val="90000"/>
              </a:lnSpc>
            </a:pPr>
            <a:r>
              <a:rPr lang="ru-RU" sz="2400" b="1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уровень пробы «</a:t>
            </a:r>
            <a:r>
              <a:rPr lang="ru-RU" sz="2400" b="1" dirty="0" err="1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диаскинтест</a:t>
            </a:r>
            <a:r>
              <a:rPr lang="ru-RU" sz="2400" b="1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ru-RU" sz="2400" b="1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Оценка результатов ФГ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ru-RU" sz="2400" b="1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5. Контроль за группами риска (ХНЗЛ, ХНЗМС)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 smtClean="0"/>
          </a:p>
        </p:txBody>
      </p:sp>
      <p:pic>
        <p:nvPicPr>
          <p:cNvPr id="4" name="Picture 2" descr="F:\эмблема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6096095"/>
            <a:ext cx="7971429" cy="7619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496944" cy="792162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Организационно –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методическая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работа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51520" y="1412776"/>
          <a:ext cx="8352928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9512" y="1268760"/>
            <a:ext cx="5688632" cy="4824536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marL="274320" indent="-274320" algn="ctr" fontAlgn="auto">
              <a:spcAft>
                <a:spcPts val="0"/>
              </a:spcAft>
              <a:buNone/>
              <a:defRPr/>
            </a:pPr>
            <a:r>
              <a:rPr lang="ru-RU" sz="2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Отчет о выходе врача-фтизиатра</a:t>
            </a:r>
          </a:p>
          <a:p>
            <a:pPr fontAlgn="auto">
              <a:spcAft>
                <a:spcPts val="0"/>
              </a:spcAft>
              <a:buFont typeface="Wingdings"/>
              <a:buAutoNum type="arabicPeriod"/>
              <a:defRPr/>
            </a:pP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Образовательная организация (адрес)</a:t>
            </a:r>
          </a:p>
          <a:p>
            <a:pPr fontAlgn="auto">
              <a:spcAft>
                <a:spcPts val="0"/>
              </a:spcAft>
              <a:buFont typeface="Wingdings"/>
              <a:buAutoNum type="arabicPeriod"/>
              <a:defRPr/>
            </a:pP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Присутствовали при проверке ___</a:t>
            </a:r>
          </a:p>
          <a:p>
            <a:pPr fontAlgn="auto">
              <a:spcAft>
                <a:spcPts val="0"/>
              </a:spcAft>
              <a:buFont typeface="Wingdings"/>
              <a:buAutoNum type="arabicPeriod"/>
              <a:defRPr/>
            </a:pP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Число сотрудников</a:t>
            </a:r>
          </a:p>
          <a:p>
            <a:pPr fontAlgn="auto">
              <a:spcAft>
                <a:spcPts val="0"/>
              </a:spcAft>
              <a:buFont typeface="Wingdings"/>
              <a:buAutoNum type="arabicPeriod"/>
              <a:defRPr/>
            </a:pP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 них не обследовано ФО в течение года</a:t>
            </a:r>
          </a:p>
          <a:p>
            <a:pPr fontAlgn="auto">
              <a:spcAft>
                <a:spcPts val="0"/>
              </a:spcAft>
              <a:buFont typeface="Wingdings"/>
              <a:buAutoNum type="arabicPeriod"/>
              <a:defRPr/>
            </a:pP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Число детей в учреждении</a:t>
            </a:r>
          </a:p>
          <a:p>
            <a:pPr fontAlgn="auto">
              <a:spcAft>
                <a:spcPts val="0"/>
              </a:spcAft>
              <a:buFont typeface="Wingdings"/>
              <a:buAutoNum type="arabicPeriod"/>
              <a:defRPr/>
            </a:pP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Проверено карт (ф№026/у)</a:t>
            </a:r>
          </a:p>
          <a:p>
            <a:pPr fontAlgn="auto">
              <a:spcAft>
                <a:spcPts val="0"/>
              </a:spcAft>
              <a:buFont typeface="Wingdings"/>
              <a:buAutoNum type="arabicPeriod"/>
              <a:defRPr/>
            </a:pP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обследовано иммунодиагностикой в течение года ( в т.ч. по причине отказа)</a:t>
            </a:r>
          </a:p>
          <a:p>
            <a:pPr fontAlgn="auto">
              <a:spcAft>
                <a:spcPts val="0"/>
              </a:spcAft>
              <a:buFont typeface="Wingdings"/>
              <a:buAutoNum type="arabicPeriod"/>
              <a:defRPr/>
            </a:pP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 них не предоставили справку врача-фтизиатра</a:t>
            </a:r>
          </a:p>
          <a:p>
            <a:pPr fontAlgn="auto">
              <a:spcAft>
                <a:spcPts val="0"/>
              </a:spcAft>
              <a:buFont typeface="Wingdings"/>
              <a:buAutoNum type="arabicPeriod"/>
              <a:defRPr/>
            </a:pP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 числа обследованных имеют показания для консультации фтизиатра</a:t>
            </a:r>
          </a:p>
          <a:p>
            <a:pPr fontAlgn="auto">
              <a:spcAft>
                <a:spcPts val="0"/>
              </a:spcAft>
              <a:buFont typeface="Wingdings"/>
              <a:buAutoNum type="arabicPeriod"/>
              <a:defRPr/>
            </a:pP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обследованы 2 раза в год из группы риска</a:t>
            </a:r>
          </a:p>
          <a:p>
            <a:pPr fontAlgn="auto">
              <a:spcAft>
                <a:spcPts val="0"/>
              </a:spcAft>
              <a:buFont typeface="Wingdings"/>
              <a:buAutoNum type="arabicPeriod"/>
              <a:defRPr/>
            </a:pP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Детей с отрицательными пробами Манту в 6-7 лет, из них не вакцинировано</a:t>
            </a:r>
          </a:p>
          <a:p>
            <a:pPr fontAlgn="auto">
              <a:spcAft>
                <a:spcPts val="0"/>
              </a:spcAft>
              <a:buFont typeface="Wingdings"/>
              <a:buAutoNum type="arabicPeriod"/>
              <a:defRPr/>
            </a:pP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обследовано ФО детей 15-17 лет</a:t>
            </a:r>
          </a:p>
          <a:p>
            <a:pPr fontAlgn="auto">
              <a:spcAft>
                <a:spcPts val="0"/>
              </a:spcAft>
              <a:buFont typeface="Wingdings"/>
              <a:buAutoNum type="arabicPeriod"/>
              <a:defRPr/>
            </a:pP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Нуждались в </a:t>
            </a:r>
            <a:r>
              <a:rPr lang="ru-RU" sz="1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дообследовании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 результатам ФО</a:t>
            </a:r>
          </a:p>
          <a:p>
            <a:pPr fontAlgn="auto">
              <a:spcAft>
                <a:spcPts val="0"/>
              </a:spcAft>
              <a:buFont typeface="Wingdings"/>
              <a:buAutoNum type="arabicPeriod"/>
              <a:defRPr/>
            </a:pP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Состояние работы по раннему выявлению туберкулеза</a:t>
            </a:r>
          </a:p>
          <a:p>
            <a:pPr fontAlgn="auto">
              <a:spcAft>
                <a:spcPts val="0"/>
              </a:spcAft>
              <a:buFont typeface="Wingdings"/>
              <a:buAutoNum type="arabicPeriod"/>
              <a:defRPr/>
            </a:pP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Проконсультировано детей всего, из них нуждаются  в </a:t>
            </a:r>
            <a:r>
              <a:rPr lang="ru-RU" sz="1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дообследовании</a:t>
            </a:r>
            <a:endPara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796136" y="1916832"/>
            <a:ext cx="3347864" cy="4032448"/>
          </a:xfrm>
        </p:spPr>
        <p:txBody>
          <a:bodyPr>
            <a:noAutofit/>
          </a:bodyPr>
          <a:lstStyle/>
          <a:p>
            <a:pPr marL="274320" indent="-274320" algn="ctr" eaLnBrk="1" fontAlgn="auto" hangingPunct="1">
              <a:lnSpc>
                <a:spcPct val="160000"/>
              </a:lnSpc>
              <a:spcAft>
                <a:spcPts val="0"/>
              </a:spcAft>
              <a:buNone/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Общее  количество выходов специалистами ГБУЗ СОКПТД   </a:t>
            </a:r>
          </a:p>
          <a:p>
            <a:pPr marL="274320" indent="-274320" algn="ctr" eaLnBrk="1" fontAlgn="auto" hangingPunct="1">
              <a:lnSpc>
                <a:spcPct val="160000"/>
              </a:lnSpc>
              <a:spcAft>
                <a:spcPts val="0"/>
              </a:spcAft>
              <a:buNone/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за 2018 год  </a:t>
            </a:r>
          </a:p>
          <a:p>
            <a:pPr marL="274320" indent="-274320" algn="ctr" eaLnBrk="1" fontAlgn="auto" hangingPunct="1">
              <a:lnSpc>
                <a:spcPct val="160000"/>
              </a:lnSpc>
              <a:spcAft>
                <a:spcPts val="0"/>
              </a:spcAft>
              <a:buNone/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профдни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составило - 141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99592" y="548680"/>
            <a:ext cx="78488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Организационно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методическая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работа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F:\эмблема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6096095"/>
            <a:ext cx="7971429" cy="7619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Выявленные замечания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9512" y="1600200"/>
            <a:ext cx="4316288" cy="4525963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отсутствие ККФ взрослых в окружении новорожденного</a:t>
            </a:r>
          </a:p>
          <a:p>
            <a:pPr>
              <a:buFontTx/>
              <a:buChar char="-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наблюдение за реакцией БЦЖ</a:t>
            </a:r>
          </a:p>
          <a:p>
            <a:pPr>
              <a:buFontTx/>
              <a:buChar char="-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оформление медицинских отводов БЦЖ</a:t>
            </a:r>
          </a:p>
          <a:p>
            <a:pPr>
              <a:buFontTx/>
              <a:buChar char="-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направление к фтизиатру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72272" cy="4525963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соблюдение кратности обследования у фтизиатра, состоящих на учете  </a:t>
            </a:r>
          </a:p>
          <a:p>
            <a:pPr>
              <a:buFontTx/>
              <a:buChar char="-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отсутствие справки фтизиатра у отказавшихся от обследования на туберкулез</a:t>
            </a:r>
          </a:p>
          <a:p>
            <a:pPr>
              <a:buFontTx/>
              <a:buChar char="-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неполное обследование подростков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Picture 2" descr="F:\эмблема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6096095"/>
            <a:ext cx="7971429" cy="7619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74976" y="1412776"/>
            <a:ext cx="5369024" cy="223224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Регулярно проводится инструктаж медицинских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сестер-вакцинаторов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по проведению кожных проб                                         и вакцинации БЦЖ в ЛПУ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699" name="Содержимое 3"/>
          <p:cNvSpPr>
            <a:spLocks noGrp="1"/>
          </p:cNvSpPr>
          <p:nvPr>
            <p:ph sz="half" idx="1"/>
          </p:nvPr>
        </p:nvSpPr>
        <p:spPr>
          <a:xfrm>
            <a:off x="3275856" y="3789040"/>
            <a:ext cx="3419872" cy="1728143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altLang="ru-RU" dirty="0" smtClean="0"/>
              <a:t>    </a:t>
            </a:r>
            <a:r>
              <a:rPr lang="ru-RU" alt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Унифицирован подход – разработаны единые методические материалы для проведения инструктажа</a:t>
            </a:r>
          </a:p>
        </p:txBody>
      </p:sp>
      <p:pic>
        <p:nvPicPr>
          <p:cNvPr id="45058" name="Рисунок 1" descr="C:\Users\Элина\Desktop\Downloads\IMG_1394.JPG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205409">
            <a:off x="144827" y="1178277"/>
            <a:ext cx="3606949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5059" name="Рисунок 1" descr="C:\Users\Элина\Desktop\Downloads\IMG_1385.JPG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74061">
            <a:off x="161100" y="3669998"/>
            <a:ext cx="3419872" cy="2420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70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83788">
            <a:off x="6764395" y="3593455"/>
            <a:ext cx="2312987" cy="1711325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</p:spPr>
      </p:pic>
      <p:pic>
        <p:nvPicPr>
          <p:cNvPr id="7" name="Picture 2" descr="F:\эмблема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72571" y="6096095"/>
            <a:ext cx="7971429" cy="7619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69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71472" y="0"/>
            <a:ext cx="81769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 smtClean="0">
                <a:solidFill>
                  <a:srgbClr val="002060"/>
                </a:solidFill>
              </a:rPr>
              <a:t>Благодарю </a:t>
            </a:r>
          </a:p>
          <a:p>
            <a:pPr algn="ctr"/>
            <a:r>
              <a:rPr lang="ru-RU" sz="7200" b="1" dirty="0" smtClean="0">
                <a:solidFill>
                  <a:srgbClr val="002060"/>
                </a:solidFill>
              </a:rPr>
              <a:t>за внимание!</a:t>
            </a:r>
            <a:endParaRPr lang="ru-RU" sz="7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Список нормативной документации по оказанию противотуберкулезной помощи населению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340768"/>
            <a:ext cx="8229600" cy="4525963"/>
          </a:xfrm>
        </p:spPr>
        <p:txBody>
          <a:bodyPr/>
          <a:lstStyle/>
          <a:p>
            <a:pPr lvl="0"/>
            <a:r>
              <a:rPr lang="ru-RU" sz="1800" b="1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Федеральный закон РФ от 18.06.2001 № 77-ФЗ «О предупреждении распространения туберкулеза в Российской Федерации»;</a:t>
            </a:r>
          </a:p>
          <a:p>
            <a:r>
              <a:rPr lang="ru-RU" sz="1800" b="1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Постановление Главного Государственного санитарного врача РФ от 22.10.2013 № 60 «Об утверждении санитарно-эпидемиологических правил СП 3.1.2.3114-13 «Профилактика туберкулеза»;</a:t>
            </a:r>
          </a:p>
          <a:p>
            <a:pPr lvl="0"/>
            <a:r>
              <a:rPr lang="ru-RU" sz="1800" b="1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Постановление Главного Государственного санитарного врача РФ от 03.02.2008 № 15 «Об утверждении санитарно-эпидемиологических правил СП 3.3.2342-08 «Обеспечение безопасности иммунизации»;</a:t>
            </a:r>
          </a:p>
          <a:p>
            <a:pPr lvl="0"/>
            <a:r>
              <a:rPr lang="ru-RU" sz="1800" b="1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Постановление Главного Государственного санитарного врача РФ от 18.05.2010 № 58 СП 2.1.3.2630-10 «Санитарно-эпидемиологические требования к организациям, осуществляющим медицинскую деятельность»;</a:t>
            </a:r>
          </a:p>
          <a:p>
            <a:endParaRPr lang="ru-RU" sz="1600" dirty="0">
              <a:solidFill>
                <a:schemeClr val="accent4">
                  <a:lumMod val="10000"/>
                </a:schemeClr>
              </a:solidFill>
            </a:endParaRPr>
          </a:p>
        </p:txBody>
      </p:sp>
      <p:pic>
        <p:nvPicPr>
          <p:cNvPr id="4098" name="Picture 2" descr="F:\эмблема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96095"/>
            <a:ext cx="7971429" cy="761905"/>
          </a:xfrm>
          <a:prstGeom prst="rect">
            <a:avLst/>
          </a:prstGeom>
          <a:noFill/>
        </p:spPr>
      </p:pic>
      <p:pic>
        <p:nvPicPr>
          <p:cNvPr id="5" name="Picture 2" descr="C:\Users\Наташа\Desktop\99\OBRASHHENIE-PATSIENTA-K-ADMINISTRATSII-MEDITSINSKOJ-ORGANIZATSI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4581128"/>
            <a:ext cx="2079129" cy="17542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Список нормативной документации по оказанию противотуберкулезной помощи населению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z="2000" b="1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Приказ МЗ РФ от 21.03.2003 № 109 «О совершенствовании противотуберкулезных мероприятий в РФ»;</a:t>
            </a:r>
          </a:p>
          <a:p>
            <a:r>
              <a:rPr lang="ru-RU" sz="2000" b="1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Приказ МЗ РФ от 15.11.2012 № 932н «Об утверждении Порядка организации медицинской помощи больным туберкулезом»;</a:t>
            </a:r>
          </a:p>
          <a:p>
            <a:pPr lvl="0"/>
            <a:r>
              <a:rPr lang="ru-RU" sz="2000" b="1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Приказ МЗ РФ от 29.12.2014 № 951 «Об утверждении методических рекомендаций по совершенствованию диагностики и лечения туберкулеза органов дыхания»;</a:t>
            </a:r>
          </a:p>
          <a:p>
            <a:pPr lvl="0"/>
            <a:r>
              <a:rPr lang="ru-RU" sz="2000" b="1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Приказ МЗ РФ от 21.03.2017 № 124н «Об утверждении порядков и сроков проведения профилактических медицинских осмотров граждан в целях выявления туберкулеза»;</a:t>
            </a:r>
          </a:p>
          <a:p>
            <a:endParaRPr lang="ru-RU" sz="2000" dirty="0"/>
          </a:p>
        </p:txBody>
      </p:sp>
      <p:pic>
        <p:nvPicPr>
          <p:cNvPr id="3074" name="Picture 2" descr="F:\эмблема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6096095"/>
            <a:ext cx="7971429" cy="761905"/>
          </a:xfrm>
          <a:prstGeom prst="rect">
            <a:avLst/>
          </a:prstGeom>
          <a:noFill/>
        </p:spPr>
      </p:pic>
      <p:pic>
        <p:nvPicPr>
          <p:cNvPr id="5" name="Picture 2" descr="C:\Users\Наташа\Desktop\99\OBRASHHENIE-PATSIENTA-K-ADMINISTRATSII-MEDITSINSKOJ-ORGANIZATSI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4581128"/>
            <a:ext cx="1791097" cy="15111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Список нормативной документации по оказанию противотуберкулезной помощи населению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96753"/>
            <a:ext cx="8100392" cy="3960440"/>
          </a:xfrm>
        </p:spPr>
        <p:txBody>
          <a:bodyPr/>
          <a:lstStyle/>
          <a:p>
            <a:pPr lvl="0"/>
            <a:r>
              <a:rPr lang="ru-RU" sz="2000" b="1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Федеральные клинические рекомендации</a:t>
            </a:r>
          </a:p>
          <a:p>
            <a:r>
              <a:rPr lang="ru-RU" sz="2000" b="1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По диагностике и лечению туберкулеза органов дыхания, М. 2014;</a:t>
            </a:r>
          </a:p>
          <a:p>
            <a:r>
              <a:rPr lang="ru-RU" sz="2000" b="1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По диагностике и лечению туберкулеза органов дыхания с множественной и широкой лекарственной устойчивостью, М. 2015;</a:t>
            </a:r>
          </a:p>
          <a:p>
            <a:r>
              <a:rPr lang="ru-RU" sz="2000" b="1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По организации и проведению микробиологической и молекулярно-генетической диагностике туберкулеза, М. 2014;</a:t>
            </a:r>
          </a:p>
          <a:p>
            <a:r>
              <a:rPr lang="ru-RU" sz="2000" b="1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Латентная туберкулезная инфекция у детей, М. 2016;</a:t>
            </a:r>
          </a:p>
          <a:p>
            <a:r>
              <a:rPr lang="ru-RU" sz="2000" b="1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Выявление и диагностика туберкулеза у детей, поступающих и обучающихся в образовательных организациях, М. 2017.</a:t>
            </a:r>
          </a:p>
          <a:p>
            <a:endParaRPr lang="ru-RU" sz="1600" dirty="0"/>
          </a:p>
        </p:txBody>
      </p:sp>
      <p:pic>
        <p:nvPicPr>
          <p:cNvPr id="5122" name="Picture 2" descr="F:\эмблема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6096095"/>
            <a:ext cx="7971429" cy="761905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4527682"/>
            <a:ext cx="2592289" cy="1947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b="1">
              <a:solidFill>
                <a:schemeClr val="bg1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268760"/>
            <a:ext cx="8229600" cy="5112866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этих нормативных документах регламентируется схема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взаимодействия лечебных учреждений первичной медицинской помощи, далее - ПМП, и фтизиатрической службы при оказании противотуберкулезной помощи населению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РФ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F:\эмблема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6096095"/>
            <a:ext cx="7971429" cy="761905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3645024"/>
            <a:ext cx="3600400" cy="270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b="1">
              <a:solidFill>
                <a:schemeClr val="bg1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68760"/>
            <a:ext cx="8229600" cy="5328890"/>
          </a:xfrm>
        </p:spPr>
        <p:txBody>
          <a:bodyPr/>
          <a:lstStyle/>
          <a:p>
            <a:pPr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Медицинская помощь больным туберкулезом в рамках ПМП организуется на базе туберкулезных кабинетов, диспансеров, отделений, входящих в состав амбулаторно-поликлинических государственных бюджетных учреждений здравоохранения туберкулезного и нетуберкулезного профиля.</a:t>
            </a:r>
          </a:p>
          <a:p>
            <a:pPr>
              <a:buNone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Специализированная помощь больным туберкулезом осуществляется в противотуберкулезных кабинетах и диспансерах, находящихся в ведении Министерства здравоохранения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Самарской области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Медицинские работники всех специальностей медицинских учреждений ПМП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Самарской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области выявляют симптомы, подозрительные на туберкулез.</a:t>
            </a:r>
          </a:p>
          <a:p>
            <a:endParaRPr lang="ru-RU" dirty="0">
              <a:solidFill>
                <a:srgbClr val="CCFF33"/>
              </a:solidFill>
            </a:endParaRPr>
          </a:p>
        </p:txBody>
      </p:sp>
      <p:pic>
        <p:nvPicPr>
          <p:cNvPr id="7170" name="Picture 2" descr="F:\эмблема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6096095"/>
            <a:ext cx="7971429" cy="7619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Медицинские работники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ПМП                                                        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(амбулаторий,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ФАПов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ОВОП, учреждений общей лечебной сети):</a:t>
            </a:r>
          </a:p>
          <a:p>
            <a:pPr>
              <a:buNone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Ежегодный 100% охват профилактическими осмотрами на туберкулез лиц, состоящих на диспансерном учете и относящихся к группам повышенного риска заболевания туберкулезом.</a:t>
            </a:r>
          </a:p>
          <a:p>
            <a:pPr>
              <a:buNone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Проведение профилактических флюорографических осмотров всех лиц, подлежащих обязательному обследованию на туберкулез, по месту постоянной регистрации или работы.</a:t>
            </a:r>
          </a:p>
          <a:p>
            <a:pPr>
              <a:buNone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Проведение профилактических флюорографических осмотров населения, не входящего в перечень лиц, подлежащих обязательному обследованию на туберкулез в связи с профессией, и групп повышенного риска заболевания туберкулезом, не менее 75% от общей численности.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F:\эмблема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6096095"/>
            <a:ext cx="7971429" cy="7619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 Внесение в медицинскую документацию (для лиц, подлежащих обязательному обследованию на туберкулез в связи с профессией, в медицинские книжки) записи с заключением о результатах флюорографического осмотра.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5. Выполнение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бактериоскопического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исследования мазка мокроты всем лицам, выделяющим мокроту: обратившимся в поликлинику, нетранспортабельным больным, больным с ХОБЛ; исследование мочи на микобактерии туберкулеза у лиц с хроническими неспецифическими заболеваниями мочеполовой системы.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6. Участие в контролируемом лечении больных туберкулезом, проживающих на территории, обслуживаемой учреждением первичной медико-санитарной помощи.</a:t>
            </a:r>
          </a:p>
          <a:p>
            <a:endParaRPr lang="ru-RU" sz="1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F:\эмблема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6096095"/>
            <a:ext cx="7971429" cy="7619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Универсал">
  <a:themeElements>
    <a:clrScheme name="Тема Office 7">
      <a:dk1>
        <a:srgbClr val="5C1F00"/>
      </a:dk1>
      <a:lt1>
        <a:srgbClr val="FFFFFF"/>
      </a:lt1>
      <a:dk2>
        <a:srgbClr val="800000"/>
      </a:dk2>
      <a:lt2>
        <a:srgbClr val="DFD293"/>
      </a:lt2>
      <a:accent1>
        <a:srgbClr val="CC3300"/>
      </a:accent1>
      <a:accent2>
        <a:srgbClr val="BE7960"/>
      </a:accent2>
      <a:accent3>
        <a:srgbClr val="C0AAAA"/>
      </a:accent3>
      <a:accent4>
        <a:srgbClr val="DADADA"/>
      </a:accent4>
      <a:accent5>
        <a:srgbClr val="E2ADAA"/>
      </a:accent5>
      <a:accent6>
        <a:srgbClr val="AC6D56"/>
      </a:accent6>
      <a:hlink>
        <a:srgbClr val="FFFF99"/>
      </a:hlink>
      <a:folHlink>
        <a:srgbClr val="D3A219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Универсал</Template>
  <TotalTime>190</TotalTime>
  <Words>1571</Words>
  <Application>Microsoft Office PowerPoint</Application>
  <PresentationFormat>Экран (4:3)</PresentationFormat>
  <Paragraphs>188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Универсал</vt:lpstr>
      <vt:lpstr>Взаимодействие противотуберкулезной службы                                                                 с лечебными учреждениями                         </vt:lpstr>
      <vt:lpstr>Взаимодействие противотуберкулезной службы с лечебными учреждениями – это комплекс мероприятий,  касающихся организационных, профилактических и противоэпидемических вопросов  борьбы с туберкулезом.</vt:lpstr>
      <vt:lpstr>Список нормативной документации по оказанию противотуберкулезной помощи населению</vt:lpstr>
      <vt:lpstr>Список нормативной документации по оказанию противотуберкулезной помощи населению</vt:lpstr>
      <vt:lpstr>Список нормативной документации по оказанию противотуберкулезной помощи населению</vt:lpstr>
      <vt:lpstr>Слайд 6</vt:lpstr>
      <vt:lpstr>Слайд 7</vt:lpstr>
      <vt:lpstr>Слайд 8</vt:lpstr>
      <vt:lpstr>Слайд 9</vt:lpstr>
      <vt:lpstr>Обследованию на туберкулез подлежат: </vt:lpstr>
      <vt:lpstr>РУКОВОДИТЕЛЯМ ГБУЗ СО НЕТУБЕРКУЛЕЗНОГО ПРОФИЛЯ</vt:lpstr>
      <vt:lpstr>ВЫЯВЛЕНИЕ БОЛЬНЫХ АКТИВНЫМ ТУБЕРКУЛЕЗОМ НА ПРИЕМЕ  У ВРАЧА УЧРЕЖДЕНИЙ ПЕРВИЧНОЙ МЕДИЦИНСКОЙ ПОМОЩИ </vt:lpstr>
      <vt:lpstr>ВЗАИМОДЕЙСТВИЕ ВРАЧА ПМП С ПРОТИВОТУБЕРКУЛЕЗНЫМ ДИСПАНСЕРОМ </vt:lpstr>
      <vt:lpstr>АЛГОРИТМ НАПРАВЛЕНИЯ  К ФТИЗИАТРУ  (по результатам иммунодиагностики)</vt:lpstr>
      <vt:lpstr>ВОЗМОЖНОСТИ   ОБСЛЕДОВАНИЯ</vt:lpstr>
      <vt:lpstr>АЛГОРИТМ НАПРАВЛЕНИЯ  К ФТИЗИАТРУ  (по результатам иммунодиагностики)</vt:lpstr>
      <vt:lpstr>Дети, направляемые к фтизиатру,                                         должны иметь при себе сведения:</vt:lpstr>
      <vt:lpstr>Обследование в ГБУЗ СОКПТД</vt:lpstr>
      <vt:lpstr>Мероприятия для уточнения характера чувствительности к туберкулину:</vt:lpstr>
      <vt:lpstr>Группы наблюдения </vt:lpstr>
      <vt:lpstr>Наблюдение по поводу заболевания</vt:lpstr>
      <vt:lpstr> Раннее выявление туберкулеза у подростков </vt:lpstr>
      <vt:lpstr>Контрольные показатели массового обследования на туберкулез </vt:lpstr>
      <vt:lpstr> Задачи:</vt:lpstr>
      <vt:lpstr>Организационно – методическая работа</vt:lpstr>
      <vt:lpstr>Слайд 26</vt:lpstr>
      <vt:lpstr>Выявленные замечания</vt:lpstr>
      <vt:lpstr>Регулярно проводится инструктаж медицинских сестер-вакцинаторов                           по проведению кожных проб                                         и вакцинации БЦЖ в ЛПУ</vt:lpstr>
      <vt:lpstr>Слайд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Взаимодействие противотуберкулезной службы                                                                 с лечебными учреждениями г.о. Самара </dc:title>
  <dc:creator>Наташа</dc:creator>
  <cp:lastModifiedBy>Наташа</cp:lastModifiedBy>
  <cp:revision>32</cp:revision>
  <dcterms:created xsi:type="dcterms:W3CDTF">2019-03-04T16:39:55Z</dcterms:created>
  <dcterms:modified xsi:type="dcterms:W3CDTF">2019-03-19T18:06:00Z</dcterms:modified>
</cp:coreProperties>
</file>