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3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3" r:id="rId19"/>
    <p:sldId id="284" r:id="rId20"/>
    <p:sldId id="286" r:id="rId21"/>
    <p:sldId id="287" r:id="rId22"/>
    <p:sldId id="288" r:id="rId23"/>
    <p:sldId id="262" r:id="rId24"/>
    <p:sldId id="263" r:id="rId25"/>
    <p:sldId id="264" r:id="rId26"/>
    <p:sldId id="265" r:id="rId27"/>
    <p:sldId id="26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F13"/>
    <a:srgbClr val="BCEED7"/>
    <a:srgbClr val="69D9A6"/>
    <a:srgbClr val="57C581"/>
    <a:srgbClr val="3A9C4D"/>
    <a:srgbClr val="649C3A"/>
    <a:srgbClr val="33BF5E"/>
    <a:srgbClr val="71A024"/>
    <a:srgbClr val="32B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9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6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1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4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3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6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6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5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CEED7"/>
            </a:gs>
            <a:gs pos="30000">
              <a:srgbClr val="67B085"/>
            </a:gs>
            <a:gs pos="74000">
              <a:srgbClr val="70A025"/>
            </a:gs>
            <a:gs pos="55000">
              <a:srgbClr val="3A9C4D"/>
            </a:gs>
            <a:gs pos="86000">
              <a:srgbClr val="71A024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6011A-F3FF-4F58-9B1C-A880DEFE87D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2EE5-4FF8-489F-988E-631AE72D6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8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2660" y="4256117"/>
            <a:ext cx="6520069" cy="25268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«Итоги </a:t>
            </a:r>
            <a:r>
              <a:rPr lang="en-US" sz="2800" dirty="0" smtClean="0">
                <a:solidFill>
                  <a:schemeClr val="bg1"/>
                </a:solidFill>
              </a:rPr>
              <a:t>VI </a:t>
            </a:r>
            <a:r>
              <a:rPr lang="ru-RU" sz="2800" dirty="0" smtClean="0">
                <a:solidFill>
                  <a:schemeClr val="bg1"/>
                </a:solidFill>
              </a:rPr>
              <a:t>Евро-Азиатского неонатального форума»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Подготовила Демидова А.А. </a:t>
            </a:r>
            <a:r>
              <a:rPr lang="ru-RU" sz="2400" dirty="0" smtClean="0">
                <a:solidFill>
                  <a:schemeClr val="bg1"/>
                </a:solidFill>
              </a:rPr>
              <a:t>Отделение новорожденных и недоношенных детей </a:t>
            </a:r>
            <a:r>
              <a:rPr lang="en-US" sz="2400" dirty="0" smtClean="0">
                <a:solidFill>
                  <a:schemeClr val="bg1"/>
                </a:solidFill>
              </a:rPr>
              <a:t>N2 </a:t>
            </a:r>
            <a:r>
              <a:rPr lang="ru-RU" sz="2400" dirty="0" smtClean="0">
                <a:solidFill>
                  <a:schemeClr val="bg1"/>
                </a:solidFill>
              </a:rPr>
              <a:t>ГБУЗ СОКБ </a:t>
            </a:r>
            <a:r>
              <a:rPr lang="ru-RU" sz="2400" dirty="0" err="1" smtClean="0">
                <a:solidFill>
                  <a:schemeClr val="bg1"/>
                </a:solidFill>
              </a:rPr>
              <a:t>им.В.Д.Середавина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0" y="361950"/>
            <a:ext cx="10588486" cy="62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8" y="200183"/>
            <a:ext cx="10836196" cy="64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06" y="1545335"/>
            <a:ext cx="8509138" cy="50741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765" y="0"/>
            <a:ext cx="12099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Татьяна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Балахина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из Екатеринбурга представила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доклад</a:t>
            </a:r>
            <a:r>
              <a:rPr lang="ru-RU" sz="2800" dirty="0"/>
              <a:t> «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Работа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над ошибками или человеку свойственно ошибаться </a:t>
            </a:r>
            <a:r>
              <a:rPr lang="ru-RU" sz="2800" dirty="0"/>
              <a:t>»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поделилась практическим опытом проведения внутреннего аудита в своем отделении.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431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0" y="337654"/>
            <a:ext cx="10576271" cy="61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7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" y="346177"/>
            <a:ext cx="10112445" cy="59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556374"/>
            <a:ext cx="9859617" cy="58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0" y="482979"/>
            <a:ext cx="10417865" cy="6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5" y="384589"/>
            <a:ext cx="9756913" cy="58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4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6" y="424533"/>
            <a:ext cx="10546039" cy="6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0" y="305599"/>
            <a:ext cx="10618016" cy="63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21" y="172280"/>
            <a:ext cx="11807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Этой весной в Екатеринбурге проходил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Евро-Азиатский неонатальный форум для обсуждения наиболее актуальных вопросов оказания помощи новорожденным. Форум посетили представители российских и зарубежных лечебных учреждений, которые в течении трех дней форума представляли свои новации и достижения в таких направлениях: реанимация новорожденных в родовом зале, респираторная терапии, легочной гипертензия, антибактериальная терапия и многие другие.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2" y="2666135"/>
            <a:ext cx="2982567" cy="3976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10" y="2666135"/>
            <a:ext cx="2982567" cy="3976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8" y="3104560"/>
            <a:ext cx="4717774" cy="35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7" y="613972"/>
            <a:ext cx="9949277" cy="58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1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366091"/>
            <a:ext cx="10005391" cy="62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2" y="405780"/>
            <a:ext cx="10221153" cy="6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7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92" y="182268"/>
            <a:ext cx="11661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Особый интерес вызвал доклад медицинской сестры </a:t>
            </a:r>
            <a:r>
              <a:rPr lang="ru-RU" sz="3200" dirty="0" err="1"/>
              <a:t>Кашниковой</a:t>
            </a:r>
            <a:r>
              <a:rPr lang="ru-RU" sz="3200" dirty="0"/>
              <a:t> </a:t>
            </a:r>
            <a:r>
              <a:rPr lang="ru-RU" sz="3200" dirty="0" err="1"/>
              <a:t>О.С.из</a:t>
            </a:r>
            <a:r>
              <a:rPr lang="ru-RU" sz="3200" dirty="0"/>
              <a:t> ФГБУ "НМИЦ АГП им. </a:t>
            </a:r>
            <a:r>
              <a:rPr lang="ru-RU" sz="3200" dirty="0" err="1"/>
              <a:t>В.И.Кулакова</a:t>
            </a:r>
            <a:r>
              <a:rPr lang="ru-RU" sz="3200" dirty="0"/>
              <a:t>" </a:t>
            </a:r>
            <a:r>
              <a:rPr lang="ru-RU" sz="3200" dirty="0" smtClean="0"/>
              <a:t>« оптимизация </a:t>
            </a:r>
            <a:r>
              <a:rPr lang="ru-RU" sz="3200" dirty="0"/>
              <a:t>работы персонала в условиях </a:t>
            </a:r>
            <a:r>
              <a:rPr lang="ru-RU" sz="3200" dirty="0" smtClean="0"/>
              <a:t>ОРИТН » где </a:t>
            </a:r>
            <a:r>
              <a:rPr lang="ru-RU" sz="3200" dirty="0"/>
              <a:t>она </a:t>
            </a:r>
            <a:r>
              <a:rPr lang="ru-RU" sz="3200" dirty="0" smtClean="0"/>
              <a:t>познакомила нас со своим отделением и поделилась </a:t>
            </a:r>
            <a:r>
              <a:rPr lang="ru-RU" sz="3200" dirty="0"/>
              <a:t>опытом их </a:t>
            </a:r>
            <a:r>
              <a:rPr lang="ru-RU" sz="3200" dirty="0" smtClean="0"/>
              <a:t>работы.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9" y="3061253"/>
            <a:ext cx="5596584" cy="337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5" y="3061253"/>
            <a:ext cx="5852077" cy="33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15956"/>
            <a:ext cx="11079480" cy="65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08409"/>
            <a:ext cx="11285924" cy="63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91" y="1132392"/>
            <a:ext cx="11767931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итоги докладчик сказала , что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ренинги на коммуникативные навыки и чек листы позволяют делегировать обязанности в коллективе от более квалифицированного сотрудника к менее опытному, таким образом, правильно распределять нагрузку. </a:t>
            </a:r>
            <a:b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достигнута слаженная работа команды врачей и медсестёр, оптимизация времени работы на подготовку рабочего места, сборку оборудования , расчёт препаратов и четкий алгоритм поведения в экстренных ситуациях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998" cy="69799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82880" y="594360"/>
            <a:ext cx="5044440" cy="1112520"/>
          </a:xfrm>
          <a:prstGeom prst="rect">
            <a:avLst/>
          </a:prstGeom>
          <a:noFill/>
          <a:ln>
            <a:solidFill>
              <a:srgbClr val="3C8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chilly" dir="t"/>
            </a:scene3d>
            <a:sp3d extrusionH="127000" prstMaterial="powder">
              <a:bevelT w="254000" h="88900" prst="artDeco"/>
              <a:bevelB w="38100" h="38100" prst="angle"/>
            </a:sp3d>
          </a:bodyPr>
          <a:lstStyle/>
          <a:p>
            <a:pPr algn="ctr"/>
            <a:r>
              <a:rPr lang="ru-RU" sz="6600" dirty="0" smtClean="0">
                <a:gradFill>
                  <a:gsLst>
                    <a:gs pos="0">
                      <a:srgbClr val="BCEED7"/>
                    </a:gs>
                    <a:gs pos="30000">
                      <a:srgbClr val="67B085"/>
                    </a:gs>
                    <a:gs pos="74000">
                      <a:srgbClr val="70A025"/>
                    </a:gs>
                    <a:gs pos="55000">
                      <a:srgbClr val="3A9C4D"/>
                    </a:gs>
                    <a:gs pos="86000">
                      <a:srgbClr val="71A024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Спасибо</a:t>
            </a:r>
            <a:r>
              <a:rPr lang="ru-RU" sz="6000" dirty="0" smtClean="0">
                <a:gradFill>
                  <a:gsLst>
                    <a:gs pos="0">
                      <a:srgbClr val="BCEED7"/>
                    </a:gs>
                    <a:gs pos="30000">
                      <a:srgbClr val="67B085"/>
                    </a:gs>
                    <a:gs pos="74000">
                      <a:srgbClr val="70A025"/>
                    </a:gs>
                    <a:gs pos="55000">
                      <a:srgbClr val="3A9C4D"/>
                    </a:gs>
                    <a:gs pos="86000">
                      <a:srgbClr val="71A024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 за внимание!</a:t>
            </a:r>
            <a:endParaRPr lang="ru-RU" sz="6000" dirty="0">
              <a:gradFill>
                <a:gsLst>
                  <a:gs pos="0">
                    <a:srgbClr val="BCEED7"/>
                  </a:gs>
                  <a:gs pos="30000">
                    <a:srgbClr val="67B085"/>
                  </a:gs>
                  <a:gs pos="74000">
                    <a:srgbClr val="70A025"/>
                  </a:gs>
                  <a:gs pos="55000">
                    <a:srgbClr val="3A9C4D"/>
                  </a:gs>
                  <a:gs pos="86000">
                    <a:srgbClr val="71A024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7253"/>
            <a:ext cx="1207273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 с коллегами из Тольятти и Сызрани тоже посчастливилось побывать на этом ежегодном форуме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9" y="1409466"/>
            <a:ext cx="5537269" cy="5241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03" y="1409466"/>
            <a:ext cx="5988596" cy="52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такого масштаба проходит в Екатеринбурге в 6 раз. Организаторами выступили министерство здравоохранения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Свердловсой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области, Общероссийская общественная организация содействия развитию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неонаталогии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(Российское общество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неонаталогов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союз медицинских профессиональных организаций.</a:t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форум приехали ведущие мировые эксперты из 9 стран: Великобритании, Канады, Франции, Турции, Голландии, Израиля, Литвы, Австрии, Белоруссии, Казахстана, Азербайджана, а также России: Москвы, Ярославля, Иркутска и других.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2812774"/>
            <a:ext cx="5181600" cy="388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281277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BCEED7"/>
            </a:gs>
            <a:gs pos="41000">
              <a:srgbClr val="67B085"/>
            </a:gs>
            <a:gs pos="74000">
              <a:srgbClr val="70A025"/>
            </a:gs>
            <a:gs pos="59000">
              <a:srgbClr val="3A9C4D"/>
            </a:gs>
            <a:gs pos="86000">
              <a:srgbClr val="71A024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форума прошли практические занятия и мастер-классы по оказанию помощи детям с экстремально низкой массой тела, для врачей и медицинских сестер, обсуждение клинических случаев, которые провел руководитель отделения реанимации новорожденных центра акушерства, гинекологии и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перинаталогии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имени Кулакова Олег Ионов. </a:t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0" y="2626731"/>
            <a:ext cx="5923220" cy="3946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29" y="2626731"/>
            <a:ext cx="4980612" cy="39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504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постарались посетить разные тематические секции. Первой стала площадка, где обсуждались проблемы грудного вскармливания. Очень интересный доклад представлял руководитель клиники неонатологии Вильнюсского университета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Арунас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Любшис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/>
              <a:t>«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донорское грудное вскармливание в практике интенсивной терапии новорожденных</a:t>
            </a:r>
            <a:r>
              <a:rPr lang="ru-RU" sz="2400" dirty="0" smtClean="0"/>
              <a:t> »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 рассказал о функциях и структуре банка донорского молока в Вильнюсском ПЦ, преимуществах</a:t>
            </a: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материнского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молока, донорах, обследованиях молока, способах обработки, хранении и получателях. </a:t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58" y="2719844"/>
            <a:ext cx="7029036" cy="41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6" y="0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возможности организации банка грудного молока в РФ рассказала ведущий научный сотрудник в лаборатории питания ФГАУ </a:t>
            </a:r>
            <a:r>
              <a:rPr lang="ru-RU" sz="2800" dirty="0"/>
              <a:t>«НМИЦ здоровья детей» Ольга </a:t>
            </a:r>
            <a:r>
              <a:rPr lang="ru-RU" sz="2800" dirty="0" err="1"/>
              <a:t>Лукоянова</a:t>
            </a:r>
            <a:r>
              <a:rPr lang="ru-RU" sz="2800" dirty="0"/>
              <a:t>. 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Благодаря созданию в 2014 голу первого банка молока собрано более пятисот литров донорского молока и его реципиентами стало 320 больных ребенка. В 2017 году разработаны основные медико-организационные принципы функционирования банка донорского молока, где прописаны правила, регламентирующие его работу.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" y="3347831"/>
            <a:ext cx="6046304" cy="31743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59" y="3347831"/>
            <a:ext cx="5672763" cy="31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16" y="307453"/>
            <a:ext cx="12085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познавательным оказалось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посещение диалоговой площадки </a:t>
            </a:r>
            <a:r>
              <a:rPr lang="ru-RU" sz="2800" dirty="0" smtClean="0"/>
              <a:t>«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актуальной практики акушерок и неонатальных медицинских сестер в повышении качества медицинской помощи матерям и детям</a:t>
            </a:r>
            <a:r>
              <a:rPr lang="ru-RU" sz="2800" dirty="0"/>
              <a:t>»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Первым было выступление медсестры ОРИТН клиники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медуниверситета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города Вильнюса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Дангуте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Маурицайт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говорила об эмоциональной помощи семье в отделении интенсивной терапии новорожденных. По словам докладчика, неожиданный исход родов, появление на свет больного или недоношенного ребенка вызывает у родителей стресс и непредвиденное поведение и реакцию. По ходу доклада, разбирались формы стресса родителей, общие принципы общения с родителями, эмоциональные и психологические реакции.</a:t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6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564" y="160147"/>
            <a:ext cx="1027043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безопасной асептической практики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08" y="1131613"/>
            <a:ext cx="7145614" cy="53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490</Words>
  <Application>Microsoft Office PowerPoint</Application>
  <PresentationFormat>Широкоэкранный</PresentationFormat>
  <Paragraphs>13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«Итоги VI Евро-Азиатского неонатального форума» Подготовила Демидова А.А. Отделение новорожденных и недоношенных детей N2 ГБУЗ СОКБ им.В.Д.Середавина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2019-05-24T13:40:59Z</dcterms:created>
  <dcterms:modified xsi:type="dcterms:W3CDTF">2019-05-28T21:08:33Z</dcterms:modified>
</cp:coreProperties>
</file>