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5" r:id="rId12"/>
    <p:sldId id="287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97" r:id="rId21"/>
    <p:sldId id="298" r:id="rId22"/>
    <p:sldId id="29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47B7-842E-4E91-865F-8C44594490DA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607F-6673-4A2C-8A08-3E0BE0B64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3"/>
            <a:ext cx="9144000" cy="1643073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Исторические аспекты акушерства и </a:t>
            </a:r>
            <a:r>
              <a:rPr lang="ru-RU" b="1" dirty="0" err="1" smtClean="0"/>
              <a:t>перинатологии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4000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s://cf.ppt-online.org/files/slide/h/HQKnA6pcB5gUT0XvaJ7eZomGqldrybskfM31Li/slide-10.jpg"/>
          <p:cNvPicPr/>
          <p:nvPr/>
        </p:nvPicPr>
        <p:blipFill>
          <a:blip r:embed="rId2"/>
          <a:srcRect t="11467" b="22706"/>
          <a:stretch>
            <a:fillRect/>
          </a:stretch>
        </p:blipFill>
        <p:spPr bwMode="auto">
          <a:xfrm>
            <a:off x="1142976" y="2643182"/>
            <a:ext cx="700092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143248"/>
            <a:ext cx="8501122" cy="34290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     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1800" dirty="0" smtClean="0"/>
              <a:t>   </a:t>
            </a:r>
            <a:r>
              <a:rPr lang="ru-RU" sz="2400" dirty="0" smtClean="0"/>
              <a:t>Известно, что в конце XVI — начале XVII в. русское правительство обязывало врачей-иностранцев обучать русских врачебному делу «со всяким тщанием и ничего не тая». В конце XVI в. Иван IV своим указом учредил Аптекарский приказ, который вскоре стал своеобразным Министерством здравоохранения. </a:t>
            </a:r>
          </a:p>
          <a:p>
            <a:endParaRPr lang="ru-RU" sz="1800" dirty="0"/>
          </a:p>
        </p:txBody>
      </p:sp>
      <p:pic>
        <p:nvPicPr>
          <p:cNvPr id="6" name="Рисунок 5" descr="http://900igr.net/datas/istorija/Pechatnye-knigi/0025-025-19-aprelja-1563-Ivan-Fedorov-i-Petr-Mstislavets-nachali-rabotu-nad-svoej.jpg"/>
          <p:cNvPicPr>
            <a:picLocks noGrp="1"/>
          </p:cNvPicPr>
          <p:nvPr>
            <p:ph type="pic" idx="1"/>
          </p:nvPr>
        </p:nvPicPr>
        <p:blipFill>
          <a:blip r:embed="rId2"/>
          <a:srcRect l="6394" t="4205" r="5063" b="52392"/>
          <a:stretch>
            <a:fillRect/>
          </a:stretch>
        </p:blipFill>
        <p:spPr bwMode="auto">
          <a:xfrm>
            <a:off x="1071538" y="785794"/>
            <a:ext cx="72866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501122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  XVI веке Везалий описал особенности женского таза, строение матки, девственной плевы. В тот же период </a:t>
            </a:r>
            <a:r>
              <a:rPr lang="ru-RU" sz="1800" dirty="0" err="1" smtClean="0"/>
              <a:t>Фаллопий</a:t>
            </a:r>
            <a:r>
              <a:rPr lang="ru-RU" sz="1800" dirty="0" smtClean="0"/>
              <a:t> описал строение яйцеводов (фаллопиевы трубы), яичника, первым предложил термин «плацента». </a:t>
            </a:r>
            <a:endParaRPr lang="ru-RU" sz="1800" dirty="0"/>
          </a:p>
        </p:txBody>
      </p:sp>
      <p:pic>
        <p:nvPicPr>
          <p:cNvPr id="7" name="Рисунок 6" descr="http://rwrr.ru/media/ucontent/10000/9825/58e660b49e23e.jpg"/>
          <p:cNvPicPr>
            <a:picLocks noGrp="1"/>
          </p:cNvPicPr>
          <p:nvPr>
            <p:ph type="pic" idx="1"/>
          </p:nvPr>
        </p:nvPicPr>
        <p:blipFill>
          <a:blip r:embed="rId2"/>
          <a:srcRect t="17282" b="17282"/>
          <a:stretch>
            <a:fillRect/>
          </a:stretch>
        </p:blipFill>
        <p:spPr bwMode="auto">
          <a:xfrm>
            <a:off x="642910" y="1000108"/>
            <a:ext cx="4137034" cy="337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edicalbrain.ru/wp-content/uploads/2010/02/2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357694"/>
            <a:ext cx="8429684" cy="1814506"/>
          </a:xfrm>
        </p:spPr>
        <p:txBody>
          <a:bodyPr/>
          <a:lstStyle/>
          <a:p>
            <a:r>
              <a:rPr lang="ru-RU" sz="2000" dirty="0" smtClean="0"/>
              <a:t>В XVII и XVIII веках происходит активное накопление как теоретических знаний, так и практических навыков в области акушерства. Было дано описание наиболее часто встречающихся видов узкого таза ; предложено измерение таза ; описан механизм родов при нормальном и узком тазе.</a:t>
            </a:r>
          </a:p>
          <a:p>
            <a:endParaRPr lang="ru-RU" dirty="0"/>
          </a:p>
        </p:txBody>
      </p:sp>
      <p:pic>
        <p:nvPicPr>
          <p:cNvPr id="6" name="Рисунок 5" descr="http://doctoroff.ru/sites/default/files/images/6_442.jpg"/>
          <p:cNvPicPr>
            <a:picLocks noGrp="1"/>
          </p:cNvPicPr>
          <p:nvPr>
            <p:ph type="pic" idx="1"/>
          </p:nvPr>
        </p:nvPicPr>
        <p:blipFill>
          <a:blip r:embed="rId2"/>
          <a:srcRect l="397" r="397"/>
          <a:stretch>
            <a:fillRect/>
          </a:stretch>
        </p:blipFill>
        <p:spPr bwMode="auto">
          <a:xfrm>
            <a:off x="428596" y="285728"/>
            <a:ext cx="8072465" cy="40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начале XVII века семья </a:t>
            </a:r>
            <a:r>
              <a:rPr lang="ru-RU" sz="1800" dirty="0" err="1" smtClean="0"/>
              <a:t>Чемберленов</a:t>
            </a:r>
            <a:r>
              <a:rPr lang="ru-RU" sz="1800" dirty="0" smtClean="0"/>
              <a:t> в Англии изобрела акушерские щипцы для извлечения плода из родовых путей. Однако известность </a:t>
            </a:r>
            <a:r>
              <a:rPr lang="ru-RU" sz="1800" dirty="0" err="1" smtClean="0"/>
              <a:t>Чемберленов</a:t>
            </a:r>
            <a:r>
              <a:rPr lang="ru-RU" sz="1800" dirty="0" smtClean="0"/>
              <a:t> в большей мере связана с неблаговидным поступком -- они продали во Францию только одну часть щипцов, что не позволило их использовать. </a:t>
            </a:r>
            <a:endParaRPr lang="ru-RU" sz="1800" dirty="0"/>
          </a:p>
        </p:txBody>
      </p:sp>
      <p:pic>
        <p:nvPicPr>
          <p:cNvPr id="4" name="Содержимое 3" descr="http://etamedicina.ru/images/chamb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3071834" cy="365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edprofessor.ru/uploads/posts/2013-06/1371039532_ris53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47863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России в XVIII веке большую роль в развитии акушерской науки и практики играл Нестор  </a:t>
            </a:r>
            <a:r>
              <a:rPr lang="ru-RU" sz="1800" dirty="0" err="1" smtClean="0"/>
              <a:t>Максимович-Амбодик</a:t>
            </a:r>
            <a:r>
              <a:rPr lang="ru-RU" sz="1800" dirty="0" smtClean="0"/>
              <a:t> (</a:t>
            </a:r>
            <a:r>
              <a:rPr lang="ru-RU" sz="1800" dirty="0" err="1" smtClean="0"/>
              <a:t>амбодик</a:t>
            </a:r>
            <a:r>
              <a:rPr lang="ru-RU" sz="1800" dirty="0" smtClean="0"/>
              <a:t> -- «скажи дважды»), труд которого «Искусство </a:t>
            </a:r>
            <a:r>
              <a:rPr lang="ru-RU" sz="1800" dirty="0" err="1" smtClean="0"/>
              <a:t>повивания</a:t>
            </a:r>
            <a:r>
              <a:rPr lang="ru-RU" sz="1800" dirty="0" smtClean="0"/>
              <a:t>, или наука о </a:t>
            </a:r>
            <a:r>
              <a:rPr lang="ru-RU" sz="1800" dirty="0" err="1" smtClean="0"/>
              <a:t>баби-чьем</a:t>
            </a:r>
            <a:r>
              <a:rPr lang="ru-RU" sz="1800" dirty="0" smtClean="0"/>
              <a:t>  деле» содержит много оригинальных мыслей и практических советов.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http://ukurier.gov.ua/media/images/2014-10/Maksimovich%2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41952"/>
            <a:ext cx="7929618" cy="40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1800" dirty="0" smtClean="0"/>
              <a:t>XIX век ознаменован существенными научными достижениями в области естественных наук. Большое значение имели открытие Бэром яйцеклетки и изучение связанных с этим процессов оплодотворения, имплантации, а также эмбриогенеза.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https://ds03.infourok.ru/uploads/ex/1048/0003e0d7-c3f2a3cf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667261" cy="39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86082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Особую значимость для практического акушерства приобрела возможность расширения показаний к кесареву сечению в связи с внедрением в практику основ антисептики. Этому способствовали работы </a:t>
            </a:r>
            <a:r>
              <a:rPr lang="ru-RU" sz="1800" dirty="0" err="1" smtClean="0"/>
              <a:t>Зиммельвейса</a:t>
            </a:r>
            <a:r>
              <a:rPr lang="ru-RU" sz="1800" dirty="0" smtClean="0"/>
              <a:t> в Венгрии, который для предотвращения родильной горячки (сепсиса) предложил работающим в родильных залах мыть руки раствором хлорной извести, а также Симпсона, применившего с целью обезболивания хлороформ. Затем наркоз был усовершенствован, стали применять эфир.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https://cs7.pikabu.ru/post_img/2018/11/22/6/1542878487110569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6381748" cy="348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071942"/>
            <a:ext cx="8643998" cy="25717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Одним из крупнейших достижений теоретического и практического акушерства XX в. стало создание и внедрение метода экстракорпорального оплодотворения (ЭКО) с переносом эмбриона в матку. Первая успешная операция ЭКО проведена в Англии Р. Эдвардсом и П. </a:t>
            </a:r>
            <a:r>
              <a:rPr lang="ru-RU" sz="1800" dirty="0" err="1" smtClean="0"/>
              <a:t>Стептоу</a:t>
            </a:r>
            <a:r>
              <a:rPr lang="ru-RU" sz="1800" dirty="0" smtClean="0"/>
              <a:t>. В России первые дети после экстракорпорального оплодотворения родились в Москве (1986) и Санкт-Петербурге (1986). Центры ЭКО открыты также в российских городах Сочи, Краснодаре, Красноярске, Тюмени, Самаре.</a:t>
            </a:r>
          </a:p>
          <a:p>
            <a:endParaRPr lang="ru-RU" dirty="0"/>
          </a:p>
        </p:txBody>
      </p:sp>
      <p:pic>
        <p:nvPicPr>
          <p:cNvPr id="5" name="Содержимое 4" descr="https://go2.imgsmail.ru/imgpreview?key=2dbce33b67e3daf7&amp;mb=imgdb_preview_699"/>
          <p:cNvPicPr>
            <a:picLocks noGrp="1"/>
          </p:cNvPicPr>
          <p:nvPr>
            <p:ph type="pic" idx="1"/>
          </p:nvPr>
        </p:nvPicPr>
        <p:blipFill>
          <a:blip r:embed="rId2"/>
          <a:srcRect t="8982" b="8982"/>
          <a:stretch>
            <a:fillRect/>
          </a:stretch>
        </p:blipFill>
        <p:spPr bwMode="auto">
          <a:xfrm>
            <a:off x="1357290" y="214290"/>
            <a:ext cx="66437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214818"/>
            <a:ext cx="8643998" cy="24288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Вторая половина XX столетия ознаменовалась внедрением в практику акушерства новых технологий, что в итоге определило значимость этой дисциплины не только в практическом отношении, но и в научном плане. Широкое использование на новом уровне биохимических, эндокринологических, иммунологических, генетических методов исследования позволило четко представить процессы, происходящие в организме матери и плода в процессе нормальной и осложненной беременности.</a:t>
            </a:r>
          </a:p>
          <a:p>
            <a:endParaRPr lang="ru-RU" sz="1800" dirty="0"/>
          </a:p>
        </p:txBody>
      </p:sp>
      <p:pic>
        <p:nvPicPr>
          <p:cNvPr id="7" name="Рисунок 6" descr="https://mon.medikforum.ru/uploads/posts/2016-10/thumbs/1476780730_dnk.jpg"/>
          <p:cNvPicPr>
            <a:picLocks noGrp="1"/>
          </p:cNvPicPr>
          <p:nvPr>
            <p:ph type="pic" idx="1"/>
          </p:nvPr>
        </p:nvPicPr>
        <p:blipFill>
          <a:blip r:embed="rId2"/>
          <a:srcRect t="3184" b="3184"/>
          <a:stretch>
            <a:fillRect/>
          </a:stretch>
        </p:blipFill>
        <p:spPr bwMode="auto">
          <a:xfrm>
            <a:off x="714348" y="785794"/>
            <a:ext cx="4857784" cy="322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ereksiz.org/molekulyarno-geneticheskie-i-molekulyarno-citogeneticheskie-po/153208_html_27afa03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71480"/>
            <a:ext cx="27860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18573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Важное значение в научных изысканиях и практической деятельности имели достижения, позволяющие получать объективную информацию о состоянии плода. Сначала стало возможным регистрировать ФКГ и ЭКГ плода. Затем появились кардиомониторы, которые еще более точно определяли характер сердечной деятельности плода как в норме, так и при развитии кислородной недостаточности на основании регистрации ЧСС.</a:t>
            </a:r>
            <a:endParaRPr lang="ru-RU" sz="1800" dirty="0"/>
          </a:p>
        </p:txBody>
      </p:sp>
      <p:pic>
        <p:nvPicPr>
          <p:cNvPr id="6" name="Рисунок 5" descr="http://iberemennost.ru/media/149_img4.png"/>
          <p:cNvPicPr>
            <a:picLocks noGrp="1"/>
          </p:cNvPicPr>
          <p:nvPr>
            <p:ph type="pic" idx="1"/>
          </p:nvPr>
        </p:nvPicPr>
        <p:blipFill>
          <a:blip r:embed="rId2"/>
          <a:srcRect l="17362" r="17362"/>
          <a:stretch>
            <a:fillRect/>
          </a:stretch>
        </p:blipFill>
        <p:spPr bwMode="auto">
          <a:xfrm>
            <a:off x="1214414" y="285728"/>
            <a:ext cx="6858048" cy="400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143512"/>
            <a:ext cx="8501122" cy="1428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Акушерство является частью науки о женщине  которая изучает процессы, связанные с зачатием, беременностью, родами, послеродовым периодом. Термин акушерство происходит от французского  </a:t>
            </a:r>
            <a:r>
              <a:rPr lang="en-US" sz="2000" dirty="0" err="1" smtClean="0"/>
              <a:t>accocher</a:t>
            </a:r>
            <a:r>
              <a:rPr lang="ru-RU" sz="2000" dirty="0" smtClean="0"/>
              <a:t> -- помогать при родах.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zen_doc/1040957/pub_5adee0122f578c8a0d340a9b_5adee682ad0f222f77b45dce/scale_1200"/>
          <p:cNvPicPr>
            <a:picLocks noGrp="1"/>
          </p:cNvPicPr>
          <p:nvPr>
            <p:ph type="pic" idx="1"/>
          </p:nvPr>
        </p:nvPicPr>
        <p:blipFill>
          <a:blip r:embed="rId2"/>
          <a:srcRect l="14306" r="14306"/>
          <a:stretch>
            <a:fillRect/>
          </a:stretch>
        </p:blipFill>
        <p:spPr bwMode="auto">
          <a:xfrm>
            <a:off x="500034" y="285728"/>
            <a:ext cx="814393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18573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Революционным для акушерства стало внедрение ультразвукового исследования плодного яйца с ранних сроков </a:t>
            </a:r>
            <a:r>
              <a:rPr lang="ru-RU" sz="1800" dirty="0" err="1" smtClean="0"/>
              <a:t>гестации</a:t>
            </a:r>
            <a:r>
              <a:rPr lang="ru-RU" sz="1800" dirty="0" smtClean="0"/>
              <a:t>. Динамическое визуальное наблюдение за состоянием плода, плацентой при нормальной и осложненной беременности позволило лучше изучить физиологию и патофизиологию эмбрионального и фетального периодов, разработать методы диагностики и терапии заболеваний плода, правильно определять акушерскую тактику.</a:t>
            </a:r>
          </a:p>
          <a:p>
            <a:endParaRPr lang="ru-RU" sz="1800" dirty="0"/>
          </a:p>
        </p:txBody>
      </p:sp>
      <p:pic>
        <p:nvPicPr>
          <p:cNvPr id="7" name="Рисунок 6" descr="http://super-beremennost.ru/wp-content/uploads/uzi/3d-uzi.jpg"/>
          <p:cNvPicPr>
            <a:picLocks noGrp="1"/>
          </p:cNvPicPr>
          <p:nvPr>
            <p:ph type="pic" idx="1"/>
          </p:nvPr>
        </p:nvPicPr>
        <p:blipFill>
          <a:blip r:embed="rId2"/>
          <a:srcRect t="18942" b="18942"/>
          <a:stretch>
            <a:fillRect/>
          </a:stretch>
        </p:blipFill>
        <p:spPr bwMode="auto">
          <a:xfrm>
            <a:off x="1357290" y="214290"/>
            <a:ext cx="6858048" cy="451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1857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начале 1970-х годов ведущие европейские ученые предложили создать новую отрасль медицины -- </a:t>
            </a:r>
            <a:r>
              <a:rPr lang="ru-RU" sz="2400" dirty="0" err="1" smtClean="0"/>
              <a:t>перинатологию</a:t>
            </a:r>
            <a:r>
              <a:rPr lang="ru-RU" sz="2400" dirty="0" smtClean="0"/>
              <a:t>, призванную осуществлять охрану здоровья плода и новорожденного.</a:t>
            </a:r>
            <a:endParaRPr lang="ru-RU" sz="24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http://www.happy-giraffe.ru/upload/userfiles/images/2012/03/30/0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8579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1857388"/>
          </a:xfrm>
        </p:spPr>
        <p:txBody>
          <a:bodyPr>
            <a:noAutofit/>
          </a:bodyPr>
          <a:lstStyle/>
          <a:p>
            <a:r>
              <a:rPr lang="ru-RU" sz="1600" dirty="0" smtClean="0"/>
              <a:t>Большое значение в снижении перинатальной заболеваемости имеет создание в нашей стране перинатальных центров, где концентрируются беременные высокого риска. При перинатальных центрах предусматривается создание отделений по оказанию помощи детям после выписки из родильного дома -- 2-й этап выхаживания новорожденных. На 2-й этап переводятся дети, рожденные с малой (меньше 1500 г) и экстремально малой (менее 1000 г) массой; родившиеся с явлениями кислородной недостаточности; родовой травмой и другими заболеваниями.</a:t>
            </a:r>
            <a:endParaRPr lang="ru-RU" sz="1600" dirty="0"/>
          </a:p>
        </p:txBody>
      </p:sp>
      <p:pic>
        <p:nvPicPr>
          <p:cNvPr id="8" name="Рисунок 7" descr="https://p2.zoon.ru/preview/JLb0tcm7OUeYntYkGTefng/520x270x85/0/2/c/original_52ab18c340c088ec1b8bf687_53475bd067da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690946" cy="207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img.babyblog.ru/f/d/5/fd59d9f9b844c3518008883e6df2cb4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alumcentr.nethouse.ru/static/img/0000/0003/8615/38615366.muwt4x0e93.W6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3541716" cy="22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alphaModFix/>
            <a:lum/>
          </a:blip>
          <a:srcRect l="5556" r="5556"/>
          <a:stretch>
            <a:fillRect/>
          </a:stretch>
        </p:blipFill>
        <p:spPr>
          <a:xfrm>
            <a:off x="5072066" y="0"/>
            <a:ext cx="3524275" cy="26432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Рисунок 3" descr="http://xn--h1adaolkc5e.kz/uploads/1/9/1/1913-otkritki-Otkritka-kartinka-pozhelanie-priyatnogo-dnya-babochk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929198"/>
            <a:ext cx="8501122" cy="1643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Акушерство заключается в ведении физиологических беременности и родов, в разработке методов диагностики и лечения осложнений во время беременности и родов, в определении акушерской тактики при осложнениях, в совершенствовании методов </a:t>
            </a:r>
            <a:r>
              <a:rPr lang="ru-RU" sz="1800" dirty="0" err="1" smtClean="0"/>
              <a:t>родоразрешения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http://kaluzhina.ru/wp-content/uploads/2014/05/2649ad8fcd14-300x238.jpg"/>
          <p:cNvPicPr>
            <a:picLocks noGrp="1"/>
          </p:cNvPicPr>
          <p:nvPr>
            <p:ph type="pic" idx="1"/>
          </p:nvPr>
        </p:nvPicPr>
        <p:blipFill>
          <a:blip r:embed="rId2"/>
          <a:srcRect l="3790" t="5065" r="3761" b="9588"/>
          <a:stretch>
            <a:fillRect/>
          </a:stretch>
        </p:blipFill>
        <p:spPr bwMode="auto">
          <a:xfrm>
            <a:off x="1500166" y="285728"/>
            <a:ext cx="61436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929198"/>
            <a:ext cx="8501122" cy="16430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 концу  40—35 тыс. лет назад, завершилось превращение людей неандертальского типа в людей современного типа, а параллельно и одновременно произошел переход первобытного человеческого стада в первобытную общину. И с этого же момента у людей появляется деятельность медико-гигиенического характера как одна из форм  общественной практики. </a:t>
            </a:r>
          </a:p>
          <a:p>
            <a:endParaRPr lang="ru-RU" sz="1600" dirty="0"/>
          </a:p>
        </p:txBody>
      </p:sp>
      <p:pic>
        <p:nvPicPr>
          <p:cNvPr id="6" name="Рисунок 5" descr="http://gorod.tomsk.ru/posts-files/75/384/i/3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57229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357694"/>
            <a:ext cx="8501122" cy="2214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 папирусе из </a:t>
            </a:r>
            <a:r>
              <a:rPr lang="ru-RU" sz="1800" dirty="0" err="1" smtClean="0"/>
              <a:t>Кахуна</a:t>
            </a:r>
            <a:r>
              <a:rPr lang="ru-RU" sz="1800" dirty="0" smtClean="0"/>
              <a:t> (около 2 тыс. лет до н. э.) обобщены знания древних египтян в области акушерства и гинекологии. А знали они признаки маточных кровотечений, способы их лечения, симптомы воспалительных гинекологических заболеваний, болезней молочных желез, умели пользоваться противозачаточными средствами и распознавать ранние сроки беременности.</a:t>
            </a:r>
            <a:br>
              <a:rPr lang="ru-RU" sz="1800" dirty="0" smtClean="0"/>
            </a:br>
            <a:r>
              <a:rPr lang="ru-RU" sz="1800" dirty="0" smtClean="0"/>
              <a:t>  </a:t>
            </a:r>
            <a:endParaRPr lang="ru-RU" sz="1800" dirty="0"/>
          </a:p>
        </p:txBody>
      </p:sp>
      <p:pic>
        <p:nvPicPr>
          <p:cNvPr id="7" name="Рисунок 6" descr="https://upload.wikimedia.org/wikipedia/commons/thumb/b/bd/Neferetiabet.jpg/220px-Neferetiabet.jpg"/>
          <p:cNvPicPr>
            <a:picLocks noGrp="1"/>
          </p:cNvPicPr>
          <p:nvPr>
            <p:ph type="pic" idx="1"/>
          </p:nvPr>
        </p:nvPicPr>
        <p:blipFill>
          <a:blip r:embed="rId2"/>
          <a:srcRect l="3790" t="3038" r="3761" b="4334"/>
          <a:stretch>
            <a:fillRect/>
          </a:stretch>
        </p:blipFill>
        <p:spPr bwMode="auto">
          <a:xfrm>
            <a:off x="2000232" y="428604"/>
            <a:ext cx="507209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000504"/>
            <a:ext cx="8501122" cy="25717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  В Месопотамии, были очень сильны египетские влияния, соединившиеся с сильным воздействием астральных и демонических представлений о сущности болезни. Большое значение придавалось, например, определению счастливых и несчастливых дней родов, операций, начала лечения. Вместе с тем уже имелся большой арсенал лекарственных средств и форм, главными из которых были вода и масло. При болезнях половых органов широко использовалось серебро. </a:t>
            </a:r>
          </a:p>
          <a:p>
            <a:endParaRPr lang="ru-RU" sz="1800" dirty="0"/>
          </a:p>
        </p:txBody>
      </p:sp>
      <p:pic>
        <p:nvPicPr>
          <p:cNvPr id="6" name="Рисунок 5" descr="https://pbs.twimg.com/media/DjBp0i1XgAE0lWY.jpg"/>
          <p:cNvPicPr>
            <a:picLocks noGrp="1"/>
          </p:cNvPicPr>
          <p:nvPr>
            <p:ph type="pic" idx="1"/>
          </p:nvPr>
        </p:nvPicPr>
        <p:blipFill>
          <a:blip r:embed="rId2"/>
          <a:srcRect l="4028" r="4028"/>
          <a:stretch>
            <a:fillRect/>
          </a:stretch>
        </p:blipFill>
        <p:spPr bwMode="auto">
          <a:xfrm>
            <a:off x="1785918" y="357166"/>
            <a:ext cx="5137166" cy="353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8501122" cy="142876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        Высокий уровень развития культуры, религий, науки и связанных с ними медико-гигиенических знаний и практических навыков характеризовал древнюю Индию. Составляющей частью всех древнеиндийских религиозно-философских учений была дожившая до наших дней йога.</a:t>
            </a:r>
          </a:p>
          <a:p>
            <a:endParaRPr lang="ru-RU" sz="1800" dirty="0"/>
          </a:p>
        </p:txBody>
      </p:sp>
      <p:pic>
        <p:nvPicPr>
          <p:cNvPr id="7" name="Рисунок 6" descr="http://mtdata.ru/u25/photoC8F4/20379019942-0/original.jpg"/>
          <p:cNvPicPr>
            <a:picLocks noGrp="1"/>
          </p:cNvPicPr>
          <p:nvPr>
            <p:ph type="pic" idx="1"/>
          </p:nvPr>
        </p:nvPicPr>
        <p:blipFill>
          <a:blip r:embed="rId2"/>
          <a:srcRect t="440" b="440"/>
          <a:stretch>
            <a:fillRect/>
          </a:stretch>
        </p:blipFill>
        <p:spPr bwMode="auto">
          <a:xfrm>
            <a:off x="1142976" y="612775"/>
            <a:ext cx="6858048" cy="39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143512"/>
            <a:ext cx="8501122" cy="107157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       Другая древнейшая цивилизация — китайская — дала медицине непреходящие ценности, многие из которых успешно используются в современной медицине, в первую очередь это касается иглоукалывания. 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6" name="Рисунок 5" descr="https://avatars.mds.yandex.net/get-zen_doc/236854/pub_5c00b5000b2c0700a923f8c3_5c00bc4f8580c6049c4f0d41/scale_600"/>
          <p:cNvPicPr>
            <a:picLocks noGrp="1"/>
          </p:cNvPicPr>
          <p:nvPr>
            <p:ph type="pic" idx="1"/>
          </p:nvPr>
        </p:nvPicPr>
        <p:blipFill>
          <a:blip r:embed="rId2"/>
          <a:srcRect t="1509" b="1509"/>
          <a:stretch>
            <a:fillRect/>
          </a:stretch>
        </p:blipFill>
        <p:spPr bwMode="auto">
          <a:xfrm>
            <a:off x="1214414" y="142852"/>
            <a:ext cx="707236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14884"/>
            <a:ext cx="8501122" cy="18573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     </a:t>
            </a:r>
            <a:r>
              <a:rPr lang="ru-RU" sz="2000" dirty="0" smtClean="0"/>
              <a:t> Гиппократ (460--370 гг. до н. э.) причиной наступления родов считал активность плода, который к сроку родов начинал испытывать голодание и поэтому отталкивается ножками от дна матки, и за счет активных движений рождается на свет. </a:t>
            </a:r>
          </a:p>
          <a:p>
            <a:r>
              <a:rPr lang="ru-RU" sz="2000" dirty="0" smtClean="0"/>
              <a:t> </a:t>
            </a:r>
          </a:p>
          <a:p>
            <a:endParaRPr lang="ru-RU" sz="1800" dirty="0"/>
          </a:p>
        </p:txBody>
      </p:sp>
      <p:pic>
        <p:nvPicPr>
          <p:cNvPr id="7" name="Рисунок 6" descr="http://img.uduba.com/uduba.com/user_data/5e/a2/5ea2e87ee33598fb55c5470bd13506f8_783x0.jpg?uduba_pid=2116913"/>
          <p:cNvPicPr>
            <a:picLocks noGrp="1"/>
          </p:cNvPicPr>
          <p:nvPr>
            <p:ph type="pic" idx="1"/>
          </p:nvPr>
        </p:nvPicPr>
        <p:blipFill>
          <a:blip r:embed="rId2"/>
          <a:srcRect t="1871" b="1871"/>
          <a:stretch>
            <a:fillRect/>
          </a:stretch>
        </p:blipFill>
        <p:spPr bwMode="auto">
          <a:xfrm>
            <a:off x="642938" y="612775"/>
            <a:ext cx="8143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785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Исторические аспекты акушерства и перинатологии.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начале XVII века семья Чемберленов в Англии изобрела акушерские щипцы для извлечения плода из родовых путей. Однако известность Чемберленов в большей мере связана с неблаговидным поступком -- они продали во Францию только одну часть щипцов, что не позволило их использовать. </vt:lpstr>
      <vt:lpstr>В России в XVIII веке большую роль в развитии акушерской науки и практики играл Нестор  Максимович-Амбодик (амбодик -- «скажи дважды»), труд которого «Искусство повивания, или наука о баби-чьем  деле» содержит много оригинальных мыслей и практических советов.  </vt:lpstr>
      <vt:lpstr>XIX век ознаменован существенными научными достижениями в области естественных наук. Большое значение имели открытие Бэром яйцеклетки и изучение связанных с этим процессов оплодотворения, имплантации, а также эмбриогенеза. </vt:lpstr>
      <vt:lpstr>Особую значимость для практического акушерства приобрела возможность расширения показаний к кесареву сечению в связи с внедрением в практику основ антисептики. Этому способствовали работы Зиммельвейса в Венгрии, который для предотвращения родильной горячки (сепсиса) предложил работающим в родильных залах мыть руки раствором хлорной извести, а также Симпсона, применившего с целью обезболивания хлороформ. Затем наркоз был усовершенствован, стали применять эфир.  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рака шейки матки: новые технологии</dc:title>
  <dc:creator>Нюшка</dc:creator>
  <cp:lastModifiedBy>JigalovaEV</cp:lastModifiedBy>
  <cp:revision>38</cp:revision>
  <dcterms:created xsi:type="dcterms:W3CDTF">2012-05-20T18:41:39Z</dcterms:created>
  <dcterms:modified xsi:type="dcterms:W3CDTF">2019-05-29T04:17:56Z</dcterms:modified>
</cp:coreProperties>
</file>