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6" r:id="rId10"/>
    <p:sldId id="267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F04ECD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>
      <p:cViewPr>
        <p:scale>
          <a:sx n="75" d="100"/>
          <a:sy n="75" d="100"/>
        </p:scale>
        <p:origin x="-12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40000"/>
                <a:lumOff val="60000"/>
              </a:schemeClr>
            </a:gs>
            <a:gs pos="100000">
              <a:srgbClr val="E3EBF4"/>
            </a:gs>
            <a:gs pos="1000">
              <a:srgbClr val="FF99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F7BD-EBA2-4781-9EBD-E00FF1326D2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4EBD-E8A7-4631-B260-232C97389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Совместная деятельность акушерки и </a:t>
            </a:r>
            <a:r>
              <a:rPr lang="ru-RU" sz="2800" dirty="0" err="1" smtClean="0"/>
              <a:t>неонатальной</a:t>
            </a:r>
            <a:r>
              <a:rPr lang="ru-RU" sz="2800" dirty="0" smtClean="0"/>
              <a:t> медицинской сестры в родовом зале при рождении недоношенного ребенка - залог сохранения здоровья ребенка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25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Самарская городская клиническая больница им. Н.И. Пирогова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Старшая медицинская сестра отделения новорожденных, в том числе и недоношенных № 20-а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Чиркина Ольга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ru-RU" dirty="0" smtClean="0"/>
              <a:t>Вскармливание грудным молоком всех детей менее 1500 г.- пожалуй, одна из наиболее важных глобальных задач</a:t>
            </a:r>
          </a:p>
          <a:p>
            <a:pPr algn="just"/>
            <a:r>
              <a:rPr lang="ru-RU" dirty="0" smtClean="0"/>
              <a:t>Молозиво в количестве нескольких капель в ротовую полость ребенка- в родильном блок, либо в первые часы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  <p:pic>
        <p:nvPicPr>
          <p:cNvPr id="1026" name="Picture 2" descr="C:\Users\O.Chirkina\Desktop\Новая папка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4115772"/>
            <a:ext cx="3857652" cy="261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41862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заключение хочется сказать, что командная работа улучшает процесс адаптации и прогноз выхаживания недоношенных детей.</a:t>
            </a:r>
          </a:p>
          <a:p>
            <a:r>
              <a:rPr lang="ru-RU" dirty="0" smtClean="0"/>
              <a:t> Профилактика осложнений; гипотермии; желудочковое кровоизлияние; профилактика </a:t>
            </a:r>
            <a:r>
              <a:rPr lang="ru-RU" dirty="0" err="1" smtClean="0"/>
              <a:t>гиповолемии</a:t>
            </a:r>
            <a:r>
              <a:rPr lang="ru-RU" dirty="0" smtClean="0"/>
              <a:t>; устраняет реализацию </a:t>
            </a:r>
            <a:r>
              <a:rPr lang="ru-RU" dirty="0" err="1" smtClean="0"/>
              <a:t>бактериально</a:t>
            </a:r>
            <a:r>
              <a:rPr lang="ru-RU" dirty="0" smtClean="0"/>
              <a:t>- инфекционных осложнений.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5433467"/>
          </a:xfrm>
        </p:spPr>
        <p:txBody>
          <a:bodyPr/>
          <a:lstStyle/>
          <a:p>
            <a:r>
              <a:rPr lang="ru-RU" dirty="0" smtClean="0"/>
              <a:t>17 ноября в мире отмечается Международный день недоношенных детей! </a:t>
            </a:r>
            <a:br>
              <a:rPr lang="ru-RU" dirty="0" smtClean="0"/>
            </a:br>
            <a:r>
              <a:rPr lang="ru-RU" dirty="0" smtClean="0"/>
              <a:t>Еще его называют «Днем белых лепестков», подчеркивая особенную хрупкость и незащищенность таких детей, которые так торопились увидеть мир, что появились на свет раньше срока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729895"/>
            <a:ext cx="5461456" cy="17281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Гришина Эра, родилась при сроке беременности 28 недель и 3 </a:t>
            </a:r>
            <a:r>
              <a:rPr lang="ru-RU" sz="2400" dirty="0" err="1" smtClean="0"/>
              <a:t>дня,вес</a:t>
            </a:r>
            <a:r>
              <a:rPr lang="ru-RU" sz="2400" dirty="0" smtClean="0"/>
              <a:t> 1200г, рост 37 см</a:t>
            </a:r>
            <a:endParaRPr lang="ru-RU" sz="2400" dirty="0"/>
          </a:p>
        </p:txBody>
      </p:sp>
      <p:pic>
        <p:nvPicPr>
          <p:cNvPr id="5122" name="Picture 2" descr="C:\Users\O.Chirkina\Desktop\Новая папка\Fsg2E6YwJ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138" y="3710269"/>
            <a:ext cx="5603750" cy="3147731"/>
          </a:xfrm>
          <a:prstGeom prst="rect">
            <a:avLst/>
          </a:prstGeom>
          <a:noFill/>
        </p:spPr>
      </p:pic>
      <p:pic>
        <p:nvPicPr>
          <p:cNvPr id="5123" name="Picture 3" descr="C:\Users\O.Chirkina\Desktop\Новая папка\cPEExiATK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56793"/>
            <a:ext cx="3534139" cy="5301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22689" y="294619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Наши дети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608312" cy="870704"/>
          </a:xfrm>
        </p:spPr>
        <p:txBody>
          <a:bodyPr numCol="1">
            <a:noAutofit/>
          </a:bodyPr>
          <a:lstStyle/>
          <a:p>
            <a:r>
              <a:rPr lang="ru-RU" sz="1800" dirty="0" err="1" smtClean="0"/>
              <a:t>Бубновы</a:t>
            </a:r>
            <a:r>
              <a:rPr lang="ru-RU" sz="1800" dirty="0" smtClean="0"/>
              <a:t> Кирилл и Дима, родились при сроке беременности 31 неделя, Дима- 1430 г., рост 38 см, Кирилл 1600г, 38 см</a:t>
            </a:r>
            <a:endParaRPr lang="ru-RU" sz="1800" dirty="0"/>
          </a:p>
        </p:txBody>
      </p:sp>
      <p:pic>
        <p:nvPicPr>
          <p:cNvPr id="6146" name="Picture 2" descr="C:\Users\O.Chirkina\Desktop\Новая папка\_YU5V2kJk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88" y="3789040"/>
            <a:ext cx="3243298" cy="2459924"/>
          </a:xfrm>
          <a:prstGeom prst="rect">
            <a:avLst/>
          </a:prstGeom>
          <a:noFill/>
        </p:spPr>
      </p:pic>
      <p:pic>
        <p:nvPicPr>
          <p:cNvPr id="6147" name="Picture 3" descr="C:\Users\O.Chirkina\Desktop\Новая папка\pSmaV30wh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880" y="1050273"/>
            <a:ext cx="3242306" cy="2431729"/>
          </a:xfrm>
          <a:prstGeom prst="rect">
            <a:avLst/>
          </a:prstGeom>
          <a:noFill/>
        </p:spPr>
      </p:pic>
      <p:pic>
        <p:nvPicPr>
          <p:cNvPr id="6148" name="Picture 4" descr="C:\Users\O.Chirkina\Desktop\Новая папка\RTP7Ako7B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5" y="1050273"/>
            <a:ext cx="2921858" cy="51986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12888" y="127313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Наши дети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Основной целью совместной работы акушерки и неонатальной медицинской сестры является оказание своевременной медицин</a:t>
            </a:r>
            <a:r>
              <a:rPr lang="en-US" dirty="0" smtClean="0"/>
              <a:t>c</a:t>
            </a:r>
            <a:r>
              <a:rPr lang="ru-RU" dirty="0" smtClean="0"/>
              <a:t>кой помощи недоношенному в родовом зале с первой минуты жизни.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  <p:pic>
        <p:nvPicPr>
          <p:cNvPr id="1026" name="Picture 2" descr="C:\Users\O.Chirkina\Desktop\Новая папка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2894"/>
            <a:ext cx="3500461" cy="257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186238" cy="53403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Всемирная организация здравоохранения</a:t>
            </a:r>
            <a:endParaRPr lang="ru-RU" dirty="0" smtClean="0"/>
          </a:p>
          <a:p>
            <a:r>
              <a:rPr lang="ru-RU" sz="3100" dirty="0" smtClean="0"/>
              <a:t>Малыш жизнеспособен (по</a:t>
            </a:r>
            <a:r>
              <a:rPr lang="en-US" sz="3100" dirty="0" smtClean="0"/>
              <a:t> </a:t>
            </a:r>
            <a:r>
              <a:rPr lang="ru-RU" sz="3100" dirty="0" smtClean="0"/>
              <a:t>определению ВОЗ) при массе тела 500 г и выше, длине тела 25 см и более и при сроке </a:t>
            </a:r>
            <a:r>
              <a:rPr lang="ru-RU" sz="3100" dirty="0" err="1" smtClean="0"/>
              <a:t>гестации</a:t>
            </a:r>
            <a:r>
              <a:rPr lang="ru-RU" sz="3100" dirty="0" smtClean="0"/>
              <a:t> более 22 недель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784793"/>
            <a:ext cx="4038600" cy="548815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 данным ВОЗ, недоношенным считается ребенок, рожденный на сроке 22-3</a:t>
            </a:r>
            <a:r>
              <a:rPr lang="en-US" dirty="0" smtClean="0"/>
              <a:t>6,6</a:t>
            </a:r>
            <a:r>
              <a:rPr lang="ru-RU" dirty="0" smtClean="0"/>
              <a:t> недель</a:t>
            </a:r>
            <a:br>
              <a:rPr lang="ru-RU" dirty="0" smtClean="0"/>
            </a:br>
            <a:r>
              <a:rPr lang="ru-RU" dirty="0" smtClean="0"/>
              <a:t>Преждевременно рожденные дети подразделяются </a:t>
            </a:r>
            <a:r>
              <a:rPr lang="ru-RU" smtClean="0"/>
              <a:t>на 4 </a:t>
            </a:r>
            <a:r>
              <a:rPr lang="ru-RU" dirty="0" smtClean="0"/>
              <a:t>категории</a:t>
            </a:r>
          </a:p>
          <a:p>
            <a:r>
              <a:rPr lang="ru-RU" dirty="0" smtClean="0"/>
              <a:t>Экстремально недоношенные- на сроке 22-27,6 недель</a:t>
            </a:r>
          </a:p>
          <a:p>
            <a:r>
              <a:rPr lang="ru-RU" dirty="0" err="1" smtClean="0"/>
              <a:t>Глубоконедоношенные</a:t>
            </a:r>
            <a:r>
              <a:rPr lang="ru-RU" dirty="0" smtClean="0"/>
              <a:t>- на сроке 28-31,6 недели</a:t>
            </a:r>
          </a:p>
          <a:p>
            <a:r>
              <a:rPr lang="ru-RU" dirty="0" err="1" smtClean="0"/>
              <a:t>Умереннонедоношенные</a:t>
            </a:r>
            <a:r>
              <a:rPr lang="ru-RU" dirty="0" smtClean="0"/>
              <a:t> – на сроке 32-33,6</a:t>
            </a:r>
          </a:p>
          <a:p>
            <a:r>
              <a:rPr lang="ru-RU" dirty="0" smtClean="0"/>
              <a:t>Поздние недоношенные - на сроке 34-36,6 недель .</a:t>
            </a:r>
          </a:p>
        </p:txBody>
      </p:sp>
      <p:pic>
        <p:nvPicPr>
          <p:cNvPr id="1026" name="Picture 2" descr="C:\Users\O.Chirkina\Desktop\Новая папка\vyhazhivanie-nedonoshennyh-dete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071966" cy="270107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 соответствии с Приказом </a:t>
            </a:r>
            <a:r>
              <a:rPr lang="ru-RU" sz="2400" b="1" dirty="0" err="1"/>
              <a:t>Минздравсоцразвития</a:t>
            </a:r>
            <a:r>
              <a:rPr lang="ru-RU" sz="2400" b="1" dirty="0"/>
              <a:t> России от 27 декабря 2011 г. №1687н, приняты следующие критерии рождения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До 2500 граммов, считаются новорожденными с низкой массой тела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 1500 граммов- с очень низкой массой тела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 1000 граммов- с экстремально низкой массой тела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  <p:pic>
        <p:nvPicPr>
          <p:cNvPr id="1026" name="Picture 2" descr="C:\Users\O.Chirkina\Desktop\Новая папка\msh-3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500570"/>
            <a:ext cx="342902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Ведение ПР при дородовом излитии околоплодных 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сроке беременности 24-33,6 недели применяется выжидательная тактика при отсутствии противопоказаний.</a:t>
            </a:r>
          </a:p>
          <a:p>
            <a:r>
              <a:rPr lang="ru-RU" dirty="0" smtClean="0"/>
              <a:t>Пациентку госпитализируют в предродовое отделение</a:t>
            </a:r>
          </a:p>
          <a:p>
            <a:r>
              <a:rPr lang="ru-RU" dirty="0" smtClean="0"/>
              <a:t>Строго контролируют состояние здоровья матери и плода: измеряют окружность живота и высоту дна матки, следят за количеством и качеством подтекающих вод, измеряют частоту пульса, температуру тела, каждые 4 часа ЧСС плода</a:t>
            </a:r>
          </a:p>
          <a:p>
            <a:r>
              <a:rPr lang="ru-RU" dirty="0" smtClean="0"/>
              <a:t>Проводятся лабораторные исследования: посев отделяемого из цервикального канала на флору и чувствительность к антибиотикам, общий анализ крови- лейкоциты, формула- один раз в 2-3 дня при отсутствии признаков инфекции, определении С-реактивного белка в крови</a:t>
            </a:r>
          </a:p>
          <a:p>
            <a:r>
              <a:rPr lang="ru-RU" dirty="0" smtClean="0"/>
              <a:t>Оценка состояния плода- УЗИ, </a:t>
            </a:r>
            <a:r>
              <a:rPr lang="ru-RU" dirty="0" err="1" smtClean="0"/>
              <a:t>УЗ-допплерометрия</a:t>
            </a:r>
            <a:r>
              <a:rPr lang="ru-RU" dirty="0" smtClean="0"/>
              <a:t>, КТГ регулярно, не реже 1 раза</a:t>
            </a:r>
          </a:p>
          <a:p>
            <a:r>
              <a:rPr lang="ru-RU" dirty="0" err="1" smtClean="0"/>
              <a:t>Антибиотико-профилактика</a:t>
            </a:r>
            <a:r>
              <a:rPr lang="ru-RU" dirty="0" smtClean="0"/>
              <a:t>, профилактика РДС плода, </a:t>
            </a:r>
            <a:r>
              <a:rPr lang="ru-RU" dirty="0" err="1" smtClean="0"/>
              <a:t>токолитическая</a:t>
            </a:r>
            <a:r>
              <a:rPr lang="ru-RU" dirty="0" smtClean="0"/>
              <a:t> терапия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33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Необходимые условия в родильном зале для адекватной помощи новорожденным с ЭНМТ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26534"/>
            <a:ext cx="3818076" cy="287545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Бригада из 2 (минимум) человек, имеющих современные знания и навыки проведения первичной реанимации глубоко недоношенными детям</a:t>
            </a:r>
          </a:p>
          <a:p>
            <a:r>
              <a:rPr lang="ru-RU" dirty="0" smtClean="0"/>
              <a:t>Возможность поддержания температуры тела ребенка (обогрев, пакет, </a:t>
            </a:r>
            <a:r>
              <a:rPr lang="ru-RU" dirty="0" err="1" smtClean="0"/>
              <a:t>теплосберегающая</a:t>
            </a:r>
            <a:r>
              <a:rPr lang="ru-RU" dirty="0" smtClean="0"/>
              <a:t> пленка)</a:t>
            </a:r>
          </a:p>
          <a:p>
            <a:r>
              <a:rPr lang="ru-RU" dirty="0" smtClean="0"/>
              <a:t>Возможность проведения ИВЛ с контролем давления (аппарат ИВЛ, </a:t>
            </a:r>
            <a:r>
              <a:rPr lang="en-US" dirty="0" err="1" smtClean="0"/>
              <a:t>Neopuff</a:t>
            </a:r>
            <a:r>
              <a:rPr lang="en-US" dirty="0" smtClean="0"/>
              <a:t> </a:t>
            </a:r>
            <a:r>
              <a:rPr lang="ru-RU" dirty="0" smtClean="0"/>
              <a:t>или аналоги)</a:t>
            </a:r>
          </a:p>
        </p:txBody>
      </p:sp>
      <p:pic>
        <p:nvPicPr>
          <p:cNvPr id="2050" name="Picture 2" descr="C:\Users\O.Chirkina\Desktop\Новая папка\Curosu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085" y="4038956"/>
            <a:ext cx="3103010" cy="2784084"/>
          </a:xfrm>
          <a:prstGeom prst="rect">
            <a:avLst/>
          </a:prstGeom>
          <a:noFill/>
        </p:spPr>
      </p:pic>
      <p:pic>
        <p:nvPicPr>
          <p:cNvPr id="2051" name="Picture 3" descr="C:\Users\O.Chirkina\Desktop\Новая папка\DaVGB6UW4AAIVn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238" y="1226534"/>
            <a:ext cx="4298779" cy="27403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28" y="41642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плавной регулировки </a:t>
            </a:r>
            <a:r>
              <a:rPr lang="en-US" dirty="0"/>
              <a:t>FIO2 21- 100%</a:t>
            </a:r>
            <a:r>
              <a:rPr lang="ru-RU" dirty="0"/>
              <a:t> (компрессор, источник медицинского воздуха, аппарат ИВЛ с встроенной турбиной </a:t>
            </a:r>
            <a:r>
              <a:rPr lang="en-US" dirty="0"/>
              <a:t>Stephan 120)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проведения СРАР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</a:t>
            </a:r>
            <a:r>
              <a:rPr lang="en-US" dirty="0"/>
              <a:t>SpO2</a:t>
            </a:r>
            <a:r>
              <a:rPr lang="ru-RU" dirty="0"/>
              <a:t>, </a:t>
            </a:r>
            <a:r>
              <a:rPr lang="ru-RU" dirty="0" err="1"/>
              <a:t>капнография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Условия для введения </a:t>
            </a:r>
            <a:r>
              <a:rPr lang="ru-RU" dirty="0" err="1"/>
              <a:t>куросурфа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Бережная транспортировка в палату интенсивной терапии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ухода за недоношенными в </a:t>
            </a:r>
            <a:r>
              <a:rPr lang="ru-RU" dirty="0" err="1" smtClean="0"/>
              <a:t>род.зале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</a:t>
            </a:r>
            <a:r>
              <a:rPr lang="ru-RU" dirty="0" smtClean="0"/>
              <a:t>емпература в </a:t>
            </a:r>
            <a:r>
              <a:rPr lang="ru-RU" dirty="0" err="1" smtClean="0"/>
              <a:t>родзале</a:t>
            </a:r>
            <a:r>
              <a:rPr lang="ru-RU" dirty="0" smtClean="0"/>
              <a:t> 26-28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115064" cy="4257691"/>
          </a:xfrm>
        </p:spPr>
        <p:txBody>
          <a:bodyPr/>
          <a:lstStyle/>
          <a:p>
            <a:r>
              <a:rPr lang="ru-RU" dirty="0" smtClean="0"/>
              <a:t>Т                                                              </a:t>
            </a:r>
            <a:r>
              <a:rPr lang="ru-RU" smtClean="0"/>
              <a:t>Температурв</a:t>
            </a:r>
            <a:endParaRPr lang="ru-RU" dirty="0"/>
          </a:p>
        </p:txBody>
      </p:sp>
      <p:pic>
        <p:nvPicPr>
          <p:cNvPr id="3074" name="Picture 2" descr="C:\Users\O.Chirkina\Desktop\Новая папка\d7916a35f6d4df2f42e26bde70527c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611176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ухода за недоношенными в родильном зале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24717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родами надо включить обогревательный стол, согреть пеленки, шапочку, распашонку и т.д.</a:t>
            </a:r>
          </a:p>
          <a:p>
            <a:r>
              <a:rPr lang="ru-RU" dirty="0" smtClean="0"/>
              <a:t>После рождения немедленно обсушить ребенка, т.к. мокрый новорожденный теряет очень много тепла, надеть шапочку</a:t>
            </a:r>
            <a:endParaRPr lang="ru-RU" dirty="0"/>
          </a:p>
        </p:txBody>
      </p:sp>
      <p:pic>
        <p:nvPicPr>
          <p:cNvPr id="4098" name="Picture 2" descr="C:\Users\O.Chirkina\Desktop\Новая папка\r0_90_960_630_w1200_h678_f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953482"/>
            <a:ext cx="5163588" cy="29045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Отсроченное пережатие и пересечение пуповины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Согласно порядку оказания медицинской помощи по профилю «акушерство и гинекология (за исключением использования вспомогательных репродуктивных технологий)» (утв. Приказом Министерства здравоохранения от 1 ноября 2012 г. №572н) отсроченное пережатие пуповины в Российской Федерации должно проводиться в пределах от 20 до 120 секунд. Пережатие и пересечение пуповины спустя 60 секунд после рождения у недоношенных новорожденных с ОНМТ и ЭНМТ приводит к значительному снижению частоты НЭК, ВЖК, сепсиса, снижению потребности в гемотрансфузиях.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2889" l="6681" r="85177">
                        <a14:foregroundMark x1="51148" y1="55407" x2="51148" y2="55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2" y="5166891"/>
            <a:ext cx="1361455" cy="1918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6701</TotalTime>
  <Words>642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Совместная деятельность акушерки и неонатальной медицинской сестры в родовом зале при рождении недоношенного ребенка - залог сохранения здоровья ребенка </vt:lpstr>
      <vt:lpstr>Цель</vt:lpstr>
      <vt:lpstr>Слайд 3</vt:lpstr>
      <vt:lpstr>В соответствии с Приказом Минздравсоцразвития России от 27 декабря 2011 г. №1687н, приняты следующие критерии рождения:</vt:lpstr>
      <vt:lpstr>Ведение ПР при дородовом излитии околоплодных вод:</vt:lpstr>
      <vt:lpstr>Необходимые условия в родильном зале для адекватной помощи новорожденным с ЭНМТ</vt:lpstr>
      <vt:lpstr>Особенности ухода за недоношенными в род.зале температура в родзале 26-28 С</vt:lpstr>
      <vt:lpstr>Особенности ухода за недоношенными в родильном зале</vt:lpstr>
      <vt:lpstr>Отсроченное пережатие и пересечение пуповины</vt:lpstr>
      <vt:lpstr>Слайд 10</vt:lpstr>
      <vt:lpstr>Слайд 11</vt:lpstr>
      <vt:lpstr>Слайд 12</vt:lpstr>
      <vt:lpstr>Гришина Эра, родилась при сроке беременности 28 недель и 3 дня,вес 1200г, рост 37 см</vt:lpstr>
      <vt:lpstr>Бубновы Кирилл и Дима, родились при сроке беременности 31 неделя, Дима- 1430 г., рост 38 см, Кирилл 1600г, 38 см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акушерки и неонатальной медицинской сестры в родовом зале при рождении недошенного ребенка - залог сохранения здоровья ребенка</dc:title>
  <dc:creator>O.Chirkina</dc:creator>
  <cp:lastModifiedBy>O.Chirkina</cp:lastModifiedBy>
  <cp:revision>38</cp:revision>
  <dcterms:created xsi:type="dcterms:W3CDTF">2019-05-14T10:11:42Z</dcterms:created>
  <dcterms:modified xsi:type="dcterms:W3CDTF">2019-05-28T11:44:16Z</dcterms:modified>
</cp:coreProperties>
</file>