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4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ina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41" autoAdjust="0"/>
  </p:normalViewPr>
  <p:slideViewPr>
    <p:cSldViewPr>
      <p:cViewPr varScale="1">
        <p:scale>
          <a:sx n="57" d="100"/>
          <a:sy n="57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5FAE-1D5D-413F-B4A7-1AFBEA3092E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E38A-9B37-4A7B-9F97-C34C78CDB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3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3F92E9-10FC-45FB-9A14-6EAEFBB9CA37}" type="datetimeFigureOut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F70966-7D9C-4780-80B8-E425436266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00042"/>
            <a:ext cx="5857884" cy="32861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Franklin Gothic Medium" pitchFamily="34" charset="0"/>
              </a:rPr>
              <a:t>Стратегия выхаживания недоношенных новорожденных в ОРИТН </a:t>
            </a:r>
            <a:endParaRPr lang="ru-RU" sz="3600" b="1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643446"/>
            <a:ext cx="6286512" cy="221455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Докладчик: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медсестра палатная (постовая)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отделения реанимации и интенсивной терапии новорожденных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Ялова Оксана Ивановна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Г.Тольятти МПЦ ГБУЗ СО ТГКБ№5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Заведующая отделением: Павловская С.А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Главный врач : </a:t>
            </a:r>
            <a:r>
              <a:rPr lang="ru-RU" dirty="0" err="1" smtClean="0">
                <a:solidFill>
                  <a:schemeClr val="tx1"/>
                </a:solidFill>
              </a:rPr>
              <a:t>Ренц</a:t>
            </a:r>
            <a:r>
              <a:rPr lang="ru-RU" dirty="0" smtClean="0">
                <a:solidFill>
                  <a:schemeClr val="tx1"/>
                </a:solidFill>
              </a:rPr>
              <a:t> Н.А 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1eae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14678" cy="3714752"/>
          </a:xfrm>
          <a:prstGeom prst="rect">
            <a:avLst/>
          </a:prstGeom>
        </p:spPr>
      </p:pic>
      <p:pic>
        <p:nvPicPr>
          <p:cNvPr id="7" name="Рисунок 6" descr="род дом клас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321467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Лечение гипотермии новорожденного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5"/>
            <a:ext cx="4500594" cy="571501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 помощью инкубаторов ,</a:t>
            </a:r>
          </a:p>
          <a:p>
            <a:pPr lvl="0">
              <a:buNone/>
            </a:pPr>
            <a:r>
              <a:rPr lang="ru-RU" dirty="0" smtClean="0"/>
              <a:t>     оснащенных серво-контролем и открытых реанимационных систем (специальных столиков  с источником лучистого тепла) </a:t>
            </a:r>
          </a:p>
          <a:p>
            <a:pPr lvl="0"/>
            <a:r>
              <a:rPr lang="ru-RU" dirty="0" smtClean="0"/>
              <a:t>Транспортировка новорожденного в ОРИТН допускается только в транспортном кувезе</a:t>
            </a:r>
          </a:p>
          <a:p>
            <a:pPr lvl="0"/>
            <a:r>
              <a:rPr lang="ru-RU" dirty="0" smtClean="0"/>
              <a:t>Все дети со сроком гестации менее 30 недель в родильном зале  должны быть помещены в пластиковый мешок</a:t>
            </a:r>
          </a:p>
          <a:p>
            <a:pPr lvl="0"/>
            <a:r>
              <a:rPr lang="ru-RU" dirty="0" smtClean="0"/>
              <a:t>Подогрев и увлажнение вдыхаемого воздуха</a:t>
            </a:r>
          </a:p>
          <a:p>
            <a:pPr lvl="0"/>
            <a:r>
              <a:rPr lang="ru-RU" dirty="0" smtClean="0"/>
              <a:t>Подогрев вводимых растворов до температуры тела , предварительный обогрев белья</a:t>
            </a:r>
          </a:p>
          <a:p>
            <a:pPr lvl="0"/>
            <a:r>
              <a:rPr lang="ru-RU" dirty="0" smtClean="0"/>
              <a:t>Обогрев палаты с контролем микроклимата отделения</a:t>
            </a:r>
          </a:p>
          <a:p>
            <a:pPr lvl="0"/>
            <a:r>
              <a:rPr lang="ru-RU" dirty="0" smtClean="0"/>
              <a:t>Тщательный  контроль  температуры тела новорожденного </a:t>
            </a:r>
          </a:p>
          <a:p>
            <a:endParaRPr lang="ru-RU" dirty="0"/>
          </a:p>
        </p:txBody>
      </p:sp>
      <p:pic>
        <p:nvPicPr>
          <p:cNvPr id="4" name="Picture 3" descr="D:\Desktop\Новая папка\IMG_20180922_014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40004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922_013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071942"/>
            <a:ext cx="407193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Рекомендуемая температура окружающего воздуха в инкубаторе (°С)</a:t>
            </a:r>
            <a:r>
              <a:rPr lang="en-US" sz="2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ru-RU" sz="2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и влажности в зависимости от массы  тела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85925"/>
          <a:ext cx="8358245" cy="4374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1295114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</a:t>
                      </a:r>
                      <a:r>
                        <a:rPr lang="ru-RU" baseline="0" dirty="0" smtClean="0"/>
                        <a:t> тела при рождении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0-24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4-7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&gt;</a:t>
                      </a:r>
                      <a:r>
                        <a:rPr lang="en-US" dirty="0" smtClean="0"/>
                        <a:t> 8 </a:t>
                      </a:r>
                      <a:r>
                        <a:rPr lang="ru-RU" dirty="0" smtClean="0"/>
                        <a:t>дней</a:t>
                      </a:r>
                      <a:endParaRPr lang="ru-RU" dirty="0"/>
                    </a:p>
                  </a:txBody>
                  <a:tcPr/>
                </a:tc>
              </a:tr>
              <a:tr h="543159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ru-RU" dirty="0" smtClean="0"/>
                        <a:t> 1500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34-36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33-35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33-34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</a:tr>
              <a:tr h="543159">
                <a:tc>
                  <a:txBody>
                    <a:bodyPr/>
                    <a:lstStyle/>
                    <a:p>
                      <a:r>
                        <a:rPr lang="ru-RU" dirty="0" smtClean="0"/>
                        <a:t>1500-2000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33-34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</a:tr>
              <a:tr h="543159">
                <a:tc>
                  <a:txBody>
                    <a:bodyPr/>
                    <a:lstStyle/>
                    <a:p>
                      <a:r>
                        <a:rPr lang="ru-RU" dirty="0" smtClean="0"/>
                        <a:t>2000-2500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</a:tr>
              <a:tr h="543159">
                <a:tc>
                  <a:txBody>
                    <a:bodyPr/>
                    <a:lstStyle/>
                    <a:p>
                      <a:r>
                        <a:rPr lang="ru-RU" dirty="0" smtClean="0"/>
                        <a:t>&gt; 2500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32-33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31-32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30-31</a:t>
                      </a:r>
                      <a:r>
                        <a:rPr kumimoji="0" lang="ru-RU" sz="1800" kern="1200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</a:tr>
              <a:tr h="906579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Влажность воздуха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60-80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50-60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57200"/>
            <a:ext cx="663417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Терморегуляция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8" descr="D:\Desktop\Новая папка\EPhCsM6Tj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45740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1214422"/>
            <a:ext cx="4910142" cy="25003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связи с нарушением периферического  кровообращения  используются шерстяные носочки ,</a:t>
            </a:r>
            <a:r>
              <a:rPr lang="ru-RU" dirty="0" err="1" smtClean="0"/>
              <a:t>пледики</a:t>
            </a:r>
            <a:r>
              <a:rPr lang="ru-RU" dirty="0" smtClean="0"/>
              <a:t> , варежки и шапочки</a:t>
            </a:r>
          </a:p>
          <a:p>
            <a:endParaRPr lang="ru-RU" dirty="0"/>
          </a:p>
        </p:txBody>
      </p:sp>
      <p:pic>
        <p:nvPicPr>
          <p:cNvPr id="10" name="Picture 3" descr="D:\Desktop\Новая папка\IMG_20180807_152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35758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8277252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Эмоциональная поддержка родителей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3838572" cy="5643578"/>
          </a:xfrm>
        </p:spPr>
        <p:txBody>
          <a:bodyPr/>
          <a:lstStyle/>
          <a:p>
            <a:r>
              <a:rPr lang="ru-RU" dirty="0" smtClean="0"/>
              <a:t> Поддержка родителей способна смягчить последствия неблагоприятных событий  </a:t>
            </a:r>
            <a:endParaRPr lang="ru-RU" dirty="0"/>
          </a:p>
        </p:txBody>
      </p:sp>
      <p:pic>
        <p:nvPicPr>
          <p:cNvPr id="4" name="Рисунок 3" descr="родители с ребен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071547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QZjKSk_W9Y.jpg"/>
          <p:cNvPicPr>
            <a:picLocks noChangeAspect="1"/>
          </p:cNvPicPr>
          <p:nvPr/>
        </p:nvPicPr>
        <p:blipFill>
          <a:blip r:embed="rId2" cstate="print"/>
          <a:srcRect t="25758" b="25758"/>
          <a:stretch>
            <a:fillRect/>
          </a:stretch>
        </p:blipFill>
        <p:spPr>
          <a:xfrm>
            <a:off x="1285852" y="0"/>
            <a:ext cx="7143800" cy="485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564357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Спасибо за внимание !!!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Лечебно- охранительный режим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500594" cy="535782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Организация правильного лечебно-охранительного режима  является залогом успешного лечения </a:t>
            </a:r>
            <a:endParaRPr lang="ru-RU" sz="3600" dirty="0"/>
          </a:p>
        </p:txBody>
      </p:sp>
      <p:pic>
        <p:nvPicPr>
          <p:cNvPr id="5" name="Рисунок 4" descr="С.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000528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358114" cy="32861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Катетеризация пупочной вены силиконовыми  или полиуретановыми катетерами   </a:t>
            </a:r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 Преимущества :</a:t>
            </a:r>
          </a:p>
          <a:p>
            <a:pPr lvl="0"/>
            <a:r>
              <a:rPr lang="ru-RU" dirty="0" smtClean="0"/>
              <a:t>Технически прост </a:t>
            </a:r>
          </a:p>
          <a:p>
            <a:pPr lvl="0"/>
            <a:r>
              <a:rPr lang="ru-RU" dirty="0" err="1" smtClean="0"/>
              <a:t>Малотравматичен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Возможен  </a:t>
            </a:r>
            <a:r>
              <a:rPr lang="ru-RU" dirty="0" err="1" smtClean="0"/>
              <a:t>инвазивный</a:t>
            </a:r>
            <a:r>
              <a:rPr lang="ru-RU" dirty="0" smtClean="0"/>
              <a:t> забор крови </a:t>
            </a:r>
          </a:p>
          <a:p>
            <a:pPr lvl="0"/>
            <a:r>
              <a:rPr lang="ru-RU" dirty="0" smtClean="0"/>
              <a:t>Возможна </a:t>
            </a:r>
            <a:r>
              <a:rPr lang="ru-RU" dirty="0" err="1" smtClean="0"/>
              <a:t>инфузия</a:t>
            </a:r>
            <a:r>
              <a:rPr lang="ru-RU" dirty="0" smtClean="0"/>
              <a:t> любых растворов</a:t>
            </a:r>
          </a:p>
          <a:p>
            <a:pPr lvl="0"/>
            <a:r>
              <a:rPr lang="ru-RU" dirty="0" smtClean="0"/>
              <a:t> Средняя продолжительность функционирования пупочных катетеров составляет 3-7 суток </a:t>
            </a:r>
          </a:p>
          <a:p>
            <a:endParaRPr lang="ru-RU" dirty="0"/>
          </a:p>
        </p:txBody>
      </p:sp>
      <p:pic>
        <p:nvPicPr>
          <p:cNvPr id="4" name="Picture 2" descr="D:\Downloads\пупочный кате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705748" cy="8572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Катетеризация пупочной вены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Постановка глубокой  линии</a:t>
            </a:r>
            <a:b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</a:b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215238" cy="2857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Постановка глубокой венозной линии у НН 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Преимущества:</a:t>
            </a:r>
          </a:p>
          <a:p>
            <a:pPr lvl="0"/>
            <a:r>
              <a:rPr lang="ru-RU" dirty="0" smtClean="0"/>
              <a:t>Забор крови на лабораторные анализы </a:t>
            </a:r>
          </a:p>
          <a:p>
            <a:pPr lvl="0"/>
            <a:r>
              <a:rPr lang="ru-RU" dirty="0" smtClean="0"/>
              <a:t>Проведение лекарственной  и  </a:t>
            </a:r>
            <a:r>
              <a:rPr lang="ru-RU" dirty="0" err="1" smtClean="0"/>
              <a:t>инфузионной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    терапии</a:t>
            </a:r>
          </a:p>
          <a:p>
            <a:pPr lvl="0"/>
            <a:r>
              <a:rPr lang="ru-RU" dirty="0" smtClean="0"/>
              <a:t>Целостность кожных покровов</a:t>
            </a:r>
          </a:p>
          <a:p>
            <a:pPr lvl="0"/>
            <a:r>
              <a:rPr lang="ru-RU" dirty="0" smtClean="0"/>
              <a:t>Уменьшение болезненности манипуляций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Downloads\830162302014288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14752"/>
            <a:ext cx="442912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922_014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14752"/>
            <a:ext cx="471487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715172" cy="751506"/>
          </a:xfrm>
        </p:spPr>
        <p:txBody>
          <a:bodyPr/>
          <a:lstStyle/>
          <a:p>
            <a:r>
              <a:rPr lang="ru-RU" b="1" dirty="0" smtClean="0"/>
              <a:t>Световой режим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643438" cy="564360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Циклическое освещение (менять освещение в помещении по циклу «день – ночь») </a:t>
            </a:r>
          </a:p>
          <a:p>
            <a:pPr lvl="0"/>
            <a:r>
              <a:rPr lang="ru-RU" dirty="0" smtClean="0"/>
              <a:t>Для проведения манипуляций и наблюдения за пациентами необходимо использовать индивидуальные источники света, которые можно разместить около каждого инкубатора или реанимационного столика</a:t>
            </a:r>
          </a:p>
          <a:p>
            <a:pPr lvl="0"/>
            <a:r>
              <a:rPr lang="ru-RU" dirty="0" smtClean="0"/>
              <a:t>В дневное время желательно предотвращать попадание прямых солнечных лучей на ребенка. Для этого рекомендуется использовать светозащитные жалюзи на окнах, индивидуальные накидки из плотной ткани на инкубаторы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sn4nJheVvV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71546"/>
            <a:ext cx="45720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UEa8gukS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450056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Создание и поддержание зоны комфорта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91600" cy="28575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300" dirty="0" smtClean="0"/>
              <a:t>Избегать громких и резких звуков, соблюдать тишину в палате </a:t>
            </a:r>
          </a:p>
          <a:p>
            <a:pPr lvl="0"/>
            <a:r>
              <a:rPr lang="ru-RU" sz="3300" dirty="0" smtClean="0"/>
              <a:t>Все манипуляции (взвешивание, санация, пункции и др.) только по показаниям — отказ от плановых манипуляций</a:t>
            </a:r>
          </a:p>
          <a:p>
            <a:pPr lvl="0"/>
            <a:r>
              <a:rPr lang="ru-RU" sz="3300" dirty="0" smtClean="0"/>
              <a:t> Местные обезболивающие препараты применять при пункции,           катетеризации периферических вен </a:t>
            </a:r>
          </a:p>
          <a:p>
            <a:pPr lvl="0"/>
            <a:r>
              <a:rPr lang="ru-RU" sz="3300" dirty="0" smtClean="0"/>
              <a:t> Глюкоза 40 % по 2–3 капли в рот при беспокойстве</a:t>
            </a:r>
          </a:p>
          <a:p>
            <a:pPr lvl="0"/>
            <a:r>
              <a:rPr lang="ru-RU" sz="3300" dirty="0" smtClean="0"/>
              <a:t> Укладка в «гнездо», использование при возможности метода «кенгуру»</a:t>
            </a:r>
          </a:p>
          <a:p>
            <a:pPr lvl="0"/>
            <a:r>
              <a:rPr lang="ru-RU" sz="3300" dirty="0" smtClean="0"/>
              <a:t> Раннее сосание</a:t>
            </a:r>
          </a:p>
          <a:p>
            <a:endParaRPr lang="ru-RU" dirty="0"/>
          </a:p>
        </p:txBody>
      </p:sp>
      <p:pic>
        <p:nvPicPr>
          <p:cNvPr id="6" name="Рисунок 5" descr="IMG_20180922_022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342902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3786190"/>
            <a:ext cx="3357586" cy="3071810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Температурный  режим  (гипотермия)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Недоношенные дети, особенно родившиеся с очень низкой и экстремально низкой массой тела, относятся к пациентам высокого риска по развитию нарушений теплового гомеостаза вследствие малого содержания или отсутствия бурой жировой ткани, обеспечивающей температурную защиту.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91566" cy="5715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Классификация  гипотермии  по  степени      тяжести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357686" cy="542928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Нормальная температура тела 36,6-37,5 </a:t>
            </a:r>
            <a:r>
              <a:rPr lang="ru-RU" sz="2400" baseline="70000" dirty="0" smtClean="0"/>
              <a:t>о</a:t>
            </a:r>
            <a:r>
              <a:rPr lang="en-US" dirty="0" smtClean="0"/>
              <a:t>C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Легкая степень-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36,4-36,0</a:t>
            </a:r>
            <a:r>
              <a:rPr lang="ru-RU" dirty="0" smtClean="0"/>
              <a:t> </a:t>
            </a:r>
            <a:r>
              <a:rPr lang="ru-RU" sz="2400" baseline="70000" dirty="0" smtClean="0"/>
              <a:t>о</a:t>
            </a:r>
            <a:r>
              <a:rPr lang="en-US" dirty="0" smtClean="0"/>
              <a:t>C</a:t>
            </a:r>
            <a:endParaRPr lang="ru-RU" dirty="0" smtClean="0"/>
          </a:p>
          <a:p>
            <a:r>
              <a:rPr lang="ru-RU" dirty="0" smtClean="0"/>
              <a:t>Средняя </a:t>
            </a:r>
            <a:r>
              <a:rPr lang="ru-RU" dirty="0" smtClean="0"/>
              <a:t>степень-35,9-32,0 </a:t>
            </a:r>
            <a:r>
              <a:rPr lang="ru-RU" sz="2400" baseline="70000" dirty="0" smtClean="0"/>
              <a:t>о</a:t>
            </a:r>
            <a:r>
              <a:rPr lang="en-US" dirty="0" smtClean="0"/>
              <a:t>C</a:t>
            </a:r>
            <a:endParaRPr lang="ru-RU" dirty="0" smtClean="0"/>
          </a:p>
          <a:p>
            <a:pPr lvl="0"/>
            <a:r>
              <a:rPr lang="ru-RU" dirty="0" smtClean="0"/>
              <a:t>Тяжелая степень- ниже 32,0 </a:t>
            </a:r>
            <a:r>
              <a:rPr lang="ru-RU" sz="2400" baseline="70000" dirty="0" smtClean="0"/>
              <a:t>о</a:t>
            </a:r>
            <a:r>
              <a:rPr lang="en-US" dirty="0" smtClean="0"/>
              <a:t>C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fLX4HuYBH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071546"/>
            <a:ext cx="4857752" cy="273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9"/>
            <a:ext cx="485775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гипотермии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4071966" cy="56435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Увеличение летальности на первой неделе жизни</a:t>
            </a:r>
          </a:p>
          <a:p>
            <a:r>
              <a:rPr lang="ru-RU" dirty="0" smtClean="0"/>
              <a:t>Повышенная потребность кислорода</a:t>
            </a:r>
          </a:p>
          <a:p>
            <a:r>
              <a:rPr lang="ru-RU" dirty="0" smtClean="0"/>
              <a:t>Брадикардия , апноэ</a:t>
            </a:r>
          </a:p>
          <a:p>
            <a:r>
              <a:rPr lang="ru-RU" dirty="0" smtClean="0"/>
              <a:t>Нарушение гемостаза , легочное кровотечение</a:t>
            </a:r>
          </a:p>
          <a:p>
            <a:r>
              <a:rPr lang="ru-RU" dirty="0" smtClean="0"/>
              <a:t>Холодовой стресс ведет к потере энергии и задержке развития !!!!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e283c1ed5764506be3f65a1dc4af992c5301c9c4-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428736"/>
            <a:ext cx="500062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1414</TotalTime>
  <Words>513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Стратегия выхаживания недоношенных новорожденных в ОРИТН </vt:lpstr>
      <vt:lpstr>Лечебно- охранительный режим</vt:lpstr>
      <vt:lpstr>Катетеризация пупочной вены</vt:lpstr>
      <vt:lpstr>Постановка глубокой  линии </vt:lpstr>
      <vt:lpstr>Световой режим</vt:lpstr>
      <vt:lpstr>Создание и поддержание зоны комфорта </vt:lpstr>
      <vt:lpstr> Температурный  режим  (гипотермия)</vt:lpstr>
      <vt:lpstr>Классификация  гипотермии  по  степени      тяжести </vt:lpstr>
      <vt:lpstr>Последствия гипотермии </vt:lpstr>
      <vt:lpstr>Лечение гипотермии новорожденного</vt:lpstr>
      <vt:lpstr>Рекомендуемая температура окружающего воздуха в инкубаторе (°С) и влажности в зависимости от массы  тела </vt:lpstr>
      <vt:lpstr>Терморегуляция </vt:lpstr>
      <vt:lpstr>Эмоциональная поддержка родителей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выхаживания недоношенных новорожденных детей в отделении</dc:title>
  <dc:creator>Polina</dc:creator>
  <cp:lastModifiedBy>office</cp:lastModifiedBy>
  <cp:revision>163</cp:revision>
  <dcterms:created xsi:type="dcterms:W3CDTF">2019-03-13T06:20:15Z</dcterms:created>
  <dcterms:modified xsi:type="dcterms:W3CDTF">2019-05-28T19:21:40Z</dcterms:modified>
</cp:coreProperties>
</file>