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4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15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5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5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788D7C7-4B9F-4268-909B-7A53E3DA5130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AFAC5AE-E222-46C9-AFB0-AA48553A05C3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" name="Рисунок 53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55" name="Рисунок 54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Рисунок 99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1" name="Рисунок 100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Рисунок 145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7" name="Рисунок 146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rgbClr val="BFBF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rgbClr val="D9D9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9181440" y="-8640"/>
            <a:ext cx="3005280" cy="686448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rgbClr val="4F81BD">
              <a:alpha val="30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603360" y="-8640"/>
            <a:ext cx="2586240" cy="686448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alpha val="20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932320" y="3048120"/>
            <a:ext cx="3257640" cy="3807720"/>
          </a:xfrm>
          <a:prstGeom prst="triangle">
            <a:avLst>
              <a:gd name="adj" fmla="val 100000"/>
            </a:avLst>
          </a:prstGeom>
          <a:solidFill>
            <a:srgbClr val="C0504D">
              <a:alpha val="72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334440" y="-8640"/>
            <a:ext cx="2852280" cy="686448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953735">
              <a:alpha val="70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0898640" y="-8640"/>
            <a:ext cx="1288080" cy="686448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95B3D7">
              <a:alpha val="70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10938960" y="-8640"/>
            <a:ext cx="1247760" cy="686448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alpha val="65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10371600" y="3589920"/>
            <a:ext cx="1815120" cy="3265920"/>
          </a:xfrm>
          <a:prstGeom prst="triangle">
            <a:avLst>
              <a:gd name="adj" fmla="val 100000"/>
            </a:avLst>
          </a:prstGeom>
          <a:solidFill>
            <a:srgbClr val="4F81BD">
              <a:alpha val="80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0" y="4013280"/>
            <a:ext cx="446400" cy="2842560"/>
          </a:xfrm>
          <a:prstGeom prst="triangle">
            <a:avLst>
              <a:gd name="adj" fmla="val 0"/>
            </a:avLst>
          </a:prstGeom>
          <a:solidFill>
            <a:srgbClr val="4F81BD">
              <a:alpha val="85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Line 1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rgbClr val="BFBF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Line 1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rgbClr val="D9D9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9181440" y="-8640"/>
            <a:ext cx="3005280" cy="686448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rgbClr val="4F81BD">
              <a:alpha val="30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9603360" y="-8640"/>
            <a:ext cx="2586240" cy="686448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alpha val="20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8932320" y="3048120"/>
            <a:ext cx="3257640" cy="3807720"/>
          </a:xfrm>
          <a:prstGeom prst="triangle">
            <a:avLst>
              <a:gd name="adj" fmla="val 100000"/>
            </a:avLst>
          </a:prstGeom>
          <a:solidFill>
            <a:srgbClr val="C0504D">
              <a:alpha val="72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9334440" y="-8640"/>
            <a:ext cx="2852280" cy="686448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953735">
              <a:alpha val="70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10898640" y="-8640"/>
            <a:ext cx="1288080" cy="686448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95B3D7">
              <a:alpha val="70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0938960" y="-8640"/>
            <a:ext cx="1247760" cy="686448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alpha val="65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10371600" y="3589920"/>
            <a:ext cx="1815120" cy="3265920"/>
          </a:xfrm>
          <a:prstGeom prst="triangle">
            <a:avLst>
              <a:gd name="adj" fmla="val 100000"/>
            </a:avLst>
          </a:prstGeom>
          <a:solidFill>
            <a:srgbClr val="4F81BD">
              <a:alpha val="80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20"/>
          <p:cNvSpPr/>
          <p:nvPr/>
        </p:nvSpPr>
        <p:spPr>
          <a:xfrm rot="10800000">
            <a:off x="5051160" y="33990840"/>
            <a:ext cx="840600" cy="5663880"/>
          </a:xfrm>
          <a:prstGeom prst="triangle">
            <a:avLst>
              <a:gd name="adj" fmla="val 100000"/>
            </a:avLst>
          </a:prstGeom>
          <a:solidFill>
            <a:srgbClr val="4F81BD">
              <a:alpha val="85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PlaceHolder 2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21" name="PlaceHolder 2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rgbClr val="BFBF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rgbClr val="D9D9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/>
        </p:nvSpPr>
        <p:spPr>
          <a:xfrm>
            <a:off x="9181440" y="-8640"/>
            <a:ext cx="3005280" cy="686448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rgbClr val="4F81BD">
              <a:alpha val="30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/>
        </p:nvSpPr>
        <p:spPr>
          <a:xfrm>
            <a:off x="9603360" y="-8640"/>
            <a:ext cx="2586240" cy="686448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alpha val="20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5"/>
          <p:cNvSpPr/>
          <p:nvPr/>
        </p:nvSpPr>
        <p:spPr>
          <a:xfrm>
            <a:off x="8932320" y="3048120"/>
            <a:ext cx="3257640" cy="3807720"/>
          </a:xfrm>
          <a:prstGeom prst="triangle">
            <a:avLst>
              <a:gd name="adj" fmla="val 100000"/>
            </a:avLst>
          </a:prstGeom>
          <a:solidFill>
            <a:srgbClr val="C0504D">
              <a:alpha val="72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6"/>
          <p:cNvSpPr/>
          <p:nvPr/>
        </p:nvSpPr>
        <p:spPr>
          <a:xfrm>
            <a:off x="9334440" y="-8640"/>
            <a:ext cx="2852280" cy="686448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953735">
              <a:alpha val="70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7"/>
          <p:cNvSpPr/>
          <p:nvPr/>
        </p:nvSpPr>
        <p:spPr>
          <a:xfrm>
            <a:off x="10898640" y="-8640"/>
            <a:ext cx="1288080" cy="686448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95B3D7">
              <a:alpha val="70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8"/>
          <p:cNvSpPr/>
          <p:nvPr/>
        </p:nvSpPr>
        <p:spPr>
          <a:xfrm>
            <a:off x="10938960" y="-8640"/>
            <a:ext cx="1247760" cy="686448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alpha val="65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9"/>
          <p:cNvSpPr/>
          <p:nvPr/>
        </p:nvSpPr>
        <p:spPr>
          <a:xfrm>
            <a:off x="10371600" y="3589920"/>
            <a:ext cx="1815120" cy="3265920"/>
          </a:xfrm>
          <a:prstGeom prst="triangle">
            <a:avLst>
              <a:gd name="adj" fmla="val 100000"/>
            </a:avLst>
          </a:prstGeom>
          <a:solidFill>
            <a:srgbClr val="4F81BD">
              <a:alpha val="80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10"/>
          <p:cNvSpPr/>
          <p:nvPr/>
        </p:nvSpPr>
        <p:spPr>
          <a:xfrm>
            <a:off x="0" y="4013280"/>
            <a:ext cx="446400" cy="2842560"/>
          </a:xfrm>
          <a:prstGeom prst="triangle">
            <a:avLst>
              <a:gd name="adj" fmla="val 0"/>
            </a:avLst>
          </a:prstGeom>
          <a:solidFill>
            <a:srgbClr val="4F81BD">
              <a:alpha val="85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PlaceHolder 1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67" name="PlaceHolder 1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rgbClr val="BFBF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rgbClr val="D9D9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3"/>
          <p:cNvSpPr/>
          <p:nvPr/>
        </p:nvSpPr>
        <p:spPr>
          <a:xfrm>
            <a:off x="9181440" y="-8640"/>
            <a:ext cx="3005280" cy="686448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rgbClr val="4F81BD">
              <a:alpha val="30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4"/>
          <p:cNvSpPr/>
          <p:nvPr/>
        </p:nvSpPr>
        <p:spPr>
          <a:xfrm>
            <a:off x="9603360" y="-8640"/>
            <a:ext cx="2586240" cy="686448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alpha val="20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5"/>
          <p:cNvSpPr/>
          <p:nvPr/>
        </p:nvSpPr>
        <p:spPr>
          <a:xfrm>
            <a:off x="8932320" y="3048120"/>
            <a:ext cx="3257640" cy="3807720"/>
          </a:xfrm>
          <a:prstGeom prst="triangle">
            <a:avLst>
              <a:gd name="adj" fmla="val 100000"/>
            </a:avLst>
          </a:prstGeom>
          <a:solidFill>
            <a:srgbClr val="C0504D">
              <a:alpha val="72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6"/>
          <p:cNvSpPr/>
          <p:nvPr/>
        </p:nvSpPr>
        <p:spPr>
          <a:xfrm>
            <a:off x="9334440" y="-8640"/>
            <a:ext cx="2852280" cy="686448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953735">
              <a:alpha val="70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7"/>
          <p:cNvSpPr/>
          <p:nvPr/>
        </p:nvSpPr>
        <p:spPr>
          <a:xfrm>
            <a:off x="10898640" y="-8640"/>
            <a:ext cx="1288080" cy="686448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95B3D7">
              <a:alpha val="70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8"/>
          <p:cNvSpPr/>
          <p:nvPr/>
        </p:nvSpPr>
        <p:spPr>
          <a:xfrm>
            <a:off x="10938960" y="-8640"/>
            <a:ext cx="1247760" cy="686448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alpha val="65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9"/>
          <p:cNvSpPr/>
          <p:nvPr/>
        </p:nvSpPr>
        <p:spPr>
          <a:xfrm>
            <a:off x="10371600" y="3589920"/>
            <a:ext cx="1815120" cy="3265920"/>
          </a:xfrm>
          <a:prstGeom prst="triangle">
            <a:avLst>
              <a:gd name="adj" fmla="val 100000"/>
            </a:avLst>
          </a:prstGeom>
          <a:solidFill>
            <a:srgbClr val="4F81BD">
              <a:alpha val="80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10"/>
          <p:cNvSpPr/>
          <p:nvPr/>
        </p:nvSpPr>
        <p:spPr>
          <a:xfrm>
            <a:off x="0" y="4013280"/>
            <a:ext cx="446400" cy="2842560"/>
          </a:xfrm>
          <a:prstGeom prst="triangle">
            <a:avLst>
              <a:gd name="adj" fmla="val 0"/>
            </a:avLst>
          </a:prstGeom>
          <a:solidFill>
            <a:srgbClr val="4F81BD">
              <a:alpha val="85000"/>
            </a:srgbClr>
          </a:solidFill>
          <a:ln w="9360">
            <a:noFill/>
          </a:ln>
          <a:effectLst>
            <a:outerShdw dist="2556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PlaceHolder 1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13" name="PlaceHolder 1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1506960" y="5013000"/>
            <a:ext cx="10420560" cy="15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8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ТЕРМОРЕГУЛЯЦИЯ И ОПТИМАЛЬНАЯ ТЕПЛОВАЯ ЦЕПОЧКА НОВОРОЖДЕННОГО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8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Фролова Елена Владимировна старшая медицинская сестра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8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Демидова Алла Александровна медицинская сестра палатная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Picture 2"/>
          <p:cNvPicPr/>
          <p:nvPr/>
        </p:nvPicPr>
        <p:blipFill>
          <a:blip r:embed="rId3" cstate="print"/>
          <a:stretch/>
        </p:blipFill>
        <p:spPr>
          <a:xfrm>
            <a:off x="1072080" y="1196640"/>
            <a:ext cx="6031080" cy="3743280"/>
          </a:xfrm>
          <a:prstGeom prst="rect">
            <a:avLst/>
          </a:prstGeom>
          <a:ln>
            <a:noFill/>
          </a:ln>
        </p:spPr>
      </p:pic>
      <p:pic>
        <p:nvPicPr>
          <p:cNvPr id="155" name="Рисунок 154"/>
          <p:cNvPicPr/>
          <p:nvPr/>
        </p:nvPicPr>
        <p:blipFill>
          <a:blip r:embed="rId4" cstate="print"/>
          <a:stretch/>
        </p:blipFill>
        <p:spPr>
          <a:xfrm>
            <a:off x="10176480" y="216000"/>
            <a:ext cx="1846440" cy="1807920"/>
          </a:xfrm>
          <a:prstGeom prst="rect">
            <a:avLst/>
          </a:prstGeom>
          <a:ln>
            <a:noFill/>
          </a:ln>
        </p:spPr>
      </p:pic>
      <p:sp>
        <p:nvSpPr>
          <p:cNvPr id="156" name="CustomShape 2"/>
          <p:cNvSpPr/>
          <p:nvPr/>
        </p:nvSpPr>
        <p:spPr>
          <a:xfrm>
            <a:off x="1199520" y="116640"/>
            <a:ext cx="7943400" cy="79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Государственное  бюджетное учреждение  здравоохранения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«Самарская областная клиническая больница им. В.Д. Середавина»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0" y="0"/>
            <a:ext cx="12189960" cy="131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Шаг 4 </a:t>
            </a:r>
            <a:r>
              <a:rPr lang="ru-RU" sz="40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раннее грудное вскармливание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Рисунок 4"/>
          <p:cNvPicPr/>
          <p:nvPr/>
        </p:nvPicPr>
        <p:blipFill>
          <a:blip r:embed="rId2" cstate="print"/>
          <a:stretch/>
        </p:blipFill>
        <p:spPr>
          <a:xfrm>
            <a:off x="10176480" y="216000"/>
            <a:ext cx="1846440" cy="1807920"/>
          </a:xfrm>
          <a:prstGeom prst="rect">
            <a:avLst/>
          </a:prstGeom>
          <a:ln>
            <a:noFill/>
          </a:ln>
        </p:spPr>
      </p:pic>
      <p:pic>
        <p:nvPicPr>
          <p:cNvPr id="193" name="Picture 2"/>
          <p:cNvPicPr/>
          <p:nvPr/>
        </p:nvPicPr>
        <p:blipFill>
          <a:blip r:embed="rId3" cstate="print"/>
          <a:stretch/>
        </p:blipFill>
        <p:spPr>
          <a:xfrm>
            <a:off x="2495520" y="1052640"/>
            <a:ext cx="5399640" cy="518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0" y="0"/>
            <a:ext cx="12189960" cy="131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Шаг 5</a:t>
            </a:r>
            <a:r>
              <a:rPr lang="ru-RU" sz="40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- отложить взвешивание и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антропометрию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5" name="Picture 2"/>
          <p:cNvPicPr/>
          <p:nvPr/>
        </p:nvPicPr>
        <p:blipFill>
          <a:blip r:embed="rId2" cstate="print"/>
          <a:stretch/>
        </p:blipFill>
        <p:spPr>
          <a:xfrm>
            <a:off x="677160" y="2862000"/>
            <a:ext cx="3977640" cy="3199680"/>
          </a:xfrm>
          <a:prstGeom prst="rect">
            <a:avLst/>
          </a:prstGeom>
          <a:ln>
            <a:noFill/>
          </a:ln>
        </p:spPr>
      </p:pic>
      <p:sp>
        <p:nvSpPr>
          <p:cNvPr id="196" name="Line 2"/>
          <p:cNvSpPr/>
          <p:nvPr/>
        </p:nvSpPr>
        <p:spPr>
          <a:xfrm>
            <a:off x="695400" y="2924944"/>
            <a:ext cx="3981240" cy="311004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Line 3"/>
          <p:cNvSpPr/>
          <p:nvPr/>
        </p:nvSpPr>
        <p:spPr>
          <a:xfrm flipV="1">
            <a:off x="767160" y="2924944"/>
            <a:ext cx="3816672" cy="3093536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8" name="Рисунок 21"/>
          <p:cNvPicPr/>
          <p:nvPr/>
        </p:nvPicPr>
        <p:blipFill>
          <a:blip r:embed="rId3" cstate="print"/>
          <a:stretch/>
        </p:blipFill>
        <p:spPr>
          <a:xfrm>
            <a:off x="5447880" y="2781000"/>
            <a:ext cx="3875040" cy="3248280"/>
          </a:xfrm>
          <a:prstGeom prst="rect">
            <a:avLst/>
          </a:prstGeom>
          <a:ln>
            <a:noFill/>
          </a:ln>
        </p:spPr>
      </p:pic>
      <p:sp>
        <p:nvSpPr>
          <p:cNvPr id="199" name="Line 4"/>
          <p:cNvSpPr/>
          <p:nvPr/>
        </p:nvSpPr>
        <p:spPr>
          <a:xfrm>
            <a:off x="5519880" y="2852640"/>
            <a:ext cx="3816360" cy="316836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Line 5"/>
          <p:cNvSpPr/>
          <p:nvPr/>
        </p:nvSpPr>
        <p:spPr>
          <a:xfrm flipV="1">
            <a:off x="5447880" y="2780640"/>
            <a:ext cx="3888360" cy="324036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Рисунок 8"/>
          <p:cNvPicPr/>
          <p:nvPr/>
        </p:nvPicPr>
        <p:blipFill>
          <a:blip r:embed="rId4" cstate="print"/>
          <a:stretch/>
        </p:blipFill>
        <p:spPr>
          <a:xfrm>
            <a:off x="10176480" y="216000"/>
            <a:ext cx="1846440" cy="180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0" y="0"/>
            <a:ext cx="12189960" cy="156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1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Шаг 6</a:t>
            </a:r>
            <a:r>
              <a:rPr lang="ru-RU" sz="40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-</a:t>
            </a:r>
            <a:r>
              <a:rPr lang="ru-RU" sz="31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Измерение температуры перед переводом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1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в палату  совместного пребывание.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3" name="Объект 3"/>
          <p:cNvPicPr/>
          <p:nvPr/>
        </p:nvPicPr>
        <p:blipFill>
          <a:blip r:embed="rId2" cstate="print"/>
          <a:stretch/>
        </p:blipFill>
        <p:spPr>
          <a:xfrm>
            <a:off x="2783520" y="2709000"/>
            <a:ext cx="5471640" cy="3468240"/>
          </a:xfrm>
          <a:prstGeom prst="rect">
            <a:avLst/>
          </a:prstGeom>
          <a:ln>
            <a:noFill/>
          </a:ln>
        </p:spPr>
      </p:pic>
      <p:pic>
        <p:nvPicPr>
          <p:cNvPr id="204" name="Рисунок 3"/>
          <p:cNvPicPr/>
          <p:nvPr/>
        </p:nvPicPr>
        <p:blipFill>
          <a:blip r:embed="rId3" cstate="print"/>
          <a:stretch/>
        </p:blipFill>
        <p:spPr>
          <a:xfrm>
            <a:off x="10176480" y="216000"/>
            <a:ext cx="1846440" cy="1807920"/>
          </a:xfrm>
          <a:prstGeom prst="rect">
            <a:avLst/>
          </a:prstGeom>
          <a:ln>
            <a:noFill/>
          </a:ln>
        </p:spPr>
      </p:pic>
      <p:pic>
        <p:nvPicPr>
          <p:cNvPr id="205" name="Рисунок 4"/>
          <p:cNvPicPr/>
          <p:nvPr/>
        </p:nvPicPr>
        <p:blipFill>
          <a:blip r:embed="rId3" cstate="print"/>
          <a:stretch/>
        </p:blipFill>
        <p:spPr>
          <a:xfrm>
            <a:off x="10200600" y="188640"/>
            <a:ext cx="1846440" cy="1807920"/>
          </a:xfrm>
          <a:prstGeom prst="rect">
            <a:avLst/>
          </a:prstGeom>
          <a:ln>
            <a:noFill/>
          </a:ln>
        </p:spPr>
      </p:pic>
      <p:sp>
        <p:nvSpPr>
          <p:cNvPr id="206" name="CustomShape 2"/>
          <p:cNvSpPr/>
          <p:nvPr/>
        </p:nvSpPr>
        <p:spPr>
          <a:xfrm>
            <a:off x="3209400" y="2915640"/>
            <a:ext cx="6078240" cy="5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1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50040" y="-72000"/>
            <a:ext cx="12189960" cy="131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Шаг 7</a:t>
            </a:r>
            <a:r>
              <a:rPr lang="ru-RU" sz="36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— совместная транспортировка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матери и ребенка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8" name="Объект 3"/>
          <p:cNvPicPr/>
          <p:nvPr/>
        </p:nvPicPr>
        <p:blipFill>
          <a:blip r:embed="rId2" cstate="print"/>
          <a:stretch/>
        </p:blipFill>
        <p:spPr>
          <a:xfrm>
            <a:off x="1159200" y="1828800"/>
            <a:ext cx="8752320" cy="4656960"/>
          </a:xfrm>
          <a:prstGeom prst="rect">
            <a:avLst/>
          </a:prstGeom>
          <a:ln>
            <a:noFill/>
          </a:ln>
        </p:spPr>
      </p:pic>
      <p:pic>
        <p:nvPicPr>
          <p:cNvPr id="209" name="Рисунок 3"/>
          <p:cNvPicPr/>
          <p:nvPr/>
        </p:nvPicPr>
        <p:blipFill>
          <a:blip r:embed="rId3" cstate="print"/>
          <a:stretch/>
        </p:blipFill>
        <p:spPr>
          <a:xfrm>
            <a:off x="10176480" y="216000"/>
            <a:ext cx="1846440" cy="180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0" y="0"/>
            <a:ext cx="12189960" cy="131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4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Шаг 8 </a:t>
            </a:r>
            <a:r>
              <a:rPr lang="ru-RU" sz="40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совместное пребывание матери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 ребенка: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1" name="Объект 3"/>
          <p:cNvPicPr/>
          <p:nvPr/>
        </p:nvPicPr>
        <p:blipFill>
          <a:blip r:embed="rId2" cstate="print"/>
          <a:stretch/>
        </p:blipFill>
        <p:spPr>
          <a:xfrm>
            <a:off x="581760" y="1915200"/>
            <a:ext cx="3569040" cy="3879360"/>
          </a:xfrm>
          <a:prstGeom prst="rect">
            <a:avLst/>
          </a:prstGeom>
          <a:ln>
            <a:noFill/>
          </a:ln>
        </p:spPr>
      </p:pic>
      <p:pic>
        <p:nvPicPr>
          <p:cNvPr id="212" name="Рисунок 4"/>
          <p:cNvPicPr/>
          <p:nvPr/>
        </p:nvPicPr>
        <p:blipFill>
          <a:blip r:embed="rId3" cstate="print"/>
          <a:stretch/>
        </p:blipFill>
        <p:spPr>
          <a:xfrm>
            <a:off x="5303880" y="1915200"/>
            <a:ext cx="3959280" cy="3879360"/>
          </a:xfrm>
          <a:prstGeom prst="rect">
            <a:avLst/>
          </a:prstGeom>
          <a:ln>
            <a:noFill/>
          </a:ln>
        </p:spPr>
      </p:pic>
      <p:pic>
        <p:nvPicPr>
          <p:cNvPr id="213" name="Рисунок 4"/>
          <p:cNvPicPr/>
          <p:nvPr/>
        </p:nvPicPr>
        <p:blipFill>
          <a:blip r:embed="rId4" cstate="print"/>
          <a:stretch/>
        </p:blipFill>
        <p:spPr>
          <a:xfrm>
            <a:off x="10176480" y="216000"/>
            <a:ext cx="1846440" cy="180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0" y="0"/>
            <a:ext cx="12189960" cy="131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Шаг 9 </a:t>
            </a:r>
            <a:r>
              <a:rPr lang="ru-RU" sz="36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предпочтительнее одевать ребенка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свободно  или пеленать только нижнюю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часть тела, оставляя руки и голову (в шапочке) свободными для движений.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Объект 3"/>
          <p:cNvPicPr/>
          <p:nvPr/>
        </p:nvPicPr>
        <p:blipFill>
          <a:blip r:embed="rId2" cstate="print"/>
          <a:stretch/>
        </p:blipFill>
        <p:spPr>
          <a:xfrm>
            <a:off x="1847520" y="2421000"/>
            <a:ext cx="6407640" cy="3959280"/>
          </a:xfrm>
          <a:prstGeom prst="rect">
            <a:avLst/>
          </a:prstGeom>
          <a:ln>
            <a:noFill/>
          </a:ln>
        </p:spPr>
      </p:pic>
      <p:pic>
        <p:nvPicPr>
          <p:cNvPr id="216" name="Рисунок 3"/>
          <p:cNvPicPr/>
          <p:nvPr/>
        </p:nvPicPr>
        <p:blipFill>
          <a:blip r:embed="rId3" cstate="print"/>
          <a:stretch/>
        </p:blipFill>
        <p:spPr>
          <a:xfrm>
            <a:off x="10176480" y="216000"/>
            <a:ext cx="1846440" cy="180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Раздельное пребывание матери и ребенка, при </a:t>
            </a:r>
            <a:r>
              <a:rPr lang="ru-RU" sz="2800" b="0" strike="noStrike" spc="-1" dirty="0" smtClean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наличи</a:t>
            </a:r>
            <a:r>
              <a:rPr lang="ru-RU" sz="2800" spc="-1" dirty="0" smtClean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и</a:t>
            </a:r>
            <a:r>
              <a:rPr lang="ru-RU" sz="2800" b="0" strike="noStrike" spc="-1" dirty="0" smtClean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</a:t>
            </a:r>
            <a:r>
              <a:rPr lang="ru-RU" sz="2800" b="0" strike="noStrike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противопоказаний ( со стороны матери)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8" name="Рисунок 3"/>
          <p:cNvPicPr/>
          <p:nvPr/>
        </p:nvPicPr>
        <p:blipFill>
          <a:blip r:embed="rId2" cstate="print"/>
          <a:stretch/>
        </p:blipFill>
        <p:spPr>
          <a:xfrm>
            <a:off x="10176480" y="216000"/>
            <a:ext cx="1846440" cy="1807920"/>
          </a:xfrm>
          <a:prstGeom prst="rect">
            <a:avLst/>
          </a:prstGeom>
          <a:ln>
            <a:noFill/>
          </a:ln>
        </p:spPr>
      </p:pic>
      <p:pic>
        <p:nvPicPr>
          <p:cNvPr id="219" name="Рисунок 218"/>
          <p:cNvPicPr/>
          <p:nvPr/>
        </p:nvPicPr>
        <p:blipFill>
          <a:blip r:embed="rId3" cstate="print"/>
          <a:stretch/>
        </p:blipFill>
        <p:spPr>
          <a:xfrm>
            <a:off x="2232000" y="1712160"/>
            <a:ext cx="4824000" cy="447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677160" y="609480"/>
            <a:ext cx="4769280" cy="48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Кроватка- «гнездо»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для поддерживания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нормальной температуры тела у детей недоношенных и детей с СЗВУР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1" name="Picture 2"/>
          <p:cNvPicPr/>
          <p:nvPr/>
        </p:nvPicPr>
        <p:blipFill>
          <a:blip r:embed="rId2" cstate="print"/>
          <a:stretch/>
        </p:blipFill>
        <p:spPr>
          <a:xfrm>
            <a:off x="5711760" y="350640"/>
            <a:ext cx="3354840" cy="5972760"/>
          </a:xfrm>
          <a:prstGeom prst="rect">
            <a:avLst/>
          </a:prstGeom>
          <a:ln>
            <a:noFill/>
          </a:ln>
        </p:spPr>
      </p:pic>
      <p:pic>
        <p:nvPicPr>
          <p:cNvPr id="222" name="Рисунок 3"/>
          <p:cNvPicPr/>
          <p:nvPr/>
        </p:nvPicPr>
        <p:blipFill>
          <a:blip r:embed="rId3" cstate="print"/>
          <a:stretch/>
        </p:blipFill>
        <p:spPr>
          <a:xfrm>
            <a:off x="10176480" y="216000"/>
            <a:ext cx="1846440" cy="180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0" y="0"/>
            <a:ext cx="12189960" cy="156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31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Шаг 10 </a:t>
            </a:r>
            <a:r>
              <a:rPr lang="ru-RU" sz="31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все медицинские работники, должны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1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понимать важность поддержания нормальной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1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температуры новорожденного, иметь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1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соответствующую подготовку по мониторингу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1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состояния и контроля температуры младенца.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4" name="Рисунок 3"/>
          <p:cNvPicPr/>
          <p:nvPr/>
        </p:nvPicPr>
        <p:blipFill>
          <a:blip r:embed="rId2" cstate="print"/>
          <a:stretch/>
        </p:blipFill>
        <p:spPr>
          <a:xfrm>
            <a:off x="10176480" y="216000"/>
            <a:ext cx="1846440" cy="180792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E:\ФОТО ПЦ\IMG_7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456" y="2708920"/>
            <a:ext cx="3168352" cy="3600400"/>
          </a:xfrm>
          <a:prstGeom prst="rect">
            <a:avLst/>
          </a:prstGeom>
          <a:noFill/>
        </p:spPr>
      </p:pic>
      <p:pic>
        <p:nvPicPr>
          <p:cNvPr id="1027" name="Picture 3" descr="E:\ФОТО ПЦ\IMG_7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936" y="2708920"/>
            <a:ext cx="338437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6288120" y="2349000"/>
            <a:ext cx="5278320" cy="29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48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Спасибо за внимание!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7" name="Рисунок 3"/>
          <p:cNvPicPr/>
          <p:nvPr/>
        </p:nvPicPr>
        <p:blipFill>
          <a:blip r:embed="rId2" cstate="print"/>
          <a:stretch/>
        </p:blipFill>
        <p:spPr>
          <a:xfrm>
            <a:off x="10176480" y="216000"/>
            <a:ext cx="1846440" cy="1807920"/>
          </a:xfrm>
          <a:prstGeom prst="rect">
            <a:avLst/>
          </a:prstGeom>
          <a:ln>
            <a:noFill/>
          </a:ln>
        </p:spPr>
      </p:pic>
      <p:pic>
        <p:nvPicPr>
          <p:cNvPr id="228" name="Picture 2"/>
          <p:cNvPicPr/>
          <p:nvPr/>
        </p:nvPicPr>
        <p:blipFill>
          <a:blip r:embed="rId3" cstate="print"/>
          <a:stretch/>
        </p:blipFill>
        <p:spPr>
          <a:xfrm>
            <a:off x="983520" y="836640"/>
            <a:ext cx="4535280" cy="50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0" y="0"/>
            <a:ext cx="12189960" cy="131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Терморегуляция – сложный процесс,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требующий внимательного отношения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Picture 2"/>
          <p:cNvPicPr/>
          <p:nvPr/>
        </p:nvPicPr>
        <p:blipFill>
          <a:blip r:embed="rId2" cstate="print"/>
          <a:stretch/>
        </p:blipFill>
        <p:spPr>
          <a:xfrm>
            <a:off x="2589120" y="1539000"/>
            <a:ext cx="6061680" cy="4545720"/>
          </a:xfrm>
          <a:prstGeom prst="rect">
            <a:avLst/>
          </a:prstGeom>
          <a:ln>
            <a:noFill/>
          </a:ln>
        </p:spPr>
      </p:pic>
      <p:pic>
        <p:nvPicPr>
          <p:cNvPr id="159" name="Рисунок 3"/>
          <p:cNvPicPr/>
          <p:nvPr/>
        </p:nvPicPr>
        <p:blipFill>
          <a:blip r:embed="rId3" cstate="print"/>
          <a:stretch/>
        </p:blipFill>
        <p:spPr>
          <a:xfrm>
            <a:off x="10176480" y="216000"/>
            <a:ext cx="1846440" cy="180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0" y="0"/>
            <a:ext cx="12189960" cy="131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До момента рождения  плод пребывает 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условиях постоянства температурной среды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677160" y="2160720"/>
            <a:ext cx="8594640" cy="387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2" name="Picture 2"/>
          <p:cNvPicPr/>
          <p:nvPr/>
        </p:nvPicPr>
        <p:blipFill>
          <a:blip r:embed="rId2" cstate="print"/>
          <a:stretch/>
        </p:blipFill>
        <p:spPr>
          <a:xfrm>
            <a:off x="641520" y="1312920"/>
            <a:ext cx="8502480" cy="4967280"/>
          </a:xfrm>
          <a:prstGeom prst="rect">
            <a:avLst/>
          </a:prstGeom>
          <a:ln>
            <a:noFill/>
          </a:ln>
        </p:spPr>
      </p:pic>
      <p:pic>
        <p:nvPicPr>
          <p:cNvPr id="163" name="Рисунок 4"/>
          <p:cNvPicPr/>
          <p:nvPr/>
        </p:nvPicPr>
        <p:blipFill>
          <a:blip r:embed="rId3" cstate="print"/>
          <a:stretch/>
        </p:blipFill>
        <p:spPr>
          <a:xfrm>
            <a:off x="10176480" y="216000"/>
            <a:ext cx="1846440" cy="180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0" y="0"/>
            <a:ext cx="12189960" cy="159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Тепловая цепочка – это ряд взаимосвязанных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действий (шагов),которые проводятся во время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рождения и в первые несколько часов  и дней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жизни, чтобы минимизировать потери тепла у всех новорожденных.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6" name="Picture 4"/>
          <p:cNvPicPr/>
          <p:nvPr/>
        </p:nvPicPr>
        <p:blipFill>
          <a:blip r:embed="rId2" cstate="print"/>
          <a:stretch/>
        </p:blipFill>
        <p:spPr>
          <a:xfrm>
            <a:off x="2567608" y="2636912"/>
            <a:ext cx="2016224" cy="1656184"/>
          </a:xfrm>
          <a:prstGeom prst="rect">
            <a:avLst/>
          </a:prstGeom>
          <a:ln>
            <a:noFill/>
          </a:ln>
        </p:spPr>
      </p:pic>
      <p:pic>
        <p:nvPicPr>
          <p:cNvPr id="168" name="Picture 2"/>
          <p:cNvPicPr/>
          <p:nvPr/>
        </p:nvPicPr>
        <p:blipFill>
          <a:blip r:embed="rId3" cstate="print"/>
          <a:stretch/>
        </p:blipFill>
        <p:spPr>
          <a:xfrm>
            <a:off x="9696400" y="2492896"/>
            <a:ext cx="2160240" cy="1799392"/>
          </a:xfrm>
          <a:prstGeom prst="rect">
            <a:avLst/>
          </a:prstGeom>
          <a:ln>
            <a:noFill/>
          </a:ln>
        </p:spPr>
      </p:pic>
      <p:pic>
        <p:nvPicPr>
          <p:cNvPr id="169" name="Объект 3"/>
          <p:cNvPicPr/>
          <p:nvPr/>
        </p:nvPicPr>
        <p:blipFill>
          <a:blip r:embed="rId4" cstate="print"/>
          <a:stretch/>
        </p:blipFill>
        <p:spPr>
          <a:xfrm>
            <a:off x="350640" y="4653000"/>
            <a:ext cx="1989360" cy="1943280"/>
          </a:xfrm>
          <a:prstGeom prst="rect">
            <a:avLst/>
          </a:prstGeom>
          <a:ln>
            <a:noFill/>
          </a:ln>
        </p:spPr>
      </p:pic>
      <p:pic>
        <p:nvPicPr>
          <p:cNvPr id="170" name="Picture 6"/>
          <p:cNvPicPr/>
          <p:nvPr/>
        </p:nvPicPr>
        <p:blipFill>
          <a:blip r:embed="rId5" cstate="print"/>
          <a:stretch/>
        </p:blipFill>
        <p:spPr>
          <a:xfrm>
            <a:off x="2617920" y="4581000"/>
            <a:ext cx="1926720" cy="1943280"/>
          </a:xfrm>
          <a:prstGeom prst="rect">
            <a:avLst/>
          </a:prstGeom>
          <a:ln>
            <a:noFill/>
          </a:ln>
        </p:spPr>
      </p:pic>
      <p:pic>
        <p:nvPicPr>
          <p:cNvPr id="171" name="Объект 3"/>
          <p:cNvPicPr/>
          <p:nvPr/>
        </p:nvPicPr>
        <p:blipFill>
          <a:blip r:embed="rId6" cstate="print"/>
          <a:stretch/>
        </p:blipFill>
        <p:spPr>
          <a:xfrm>
            <a:off x="4797360" y="4509120"/>
            <a:ext cx="2114640" cy="2015160"/>
          </a:xfrm>
          <a:prstGeom prst="rect">
            <a:avLst/>
          </a:prstGeom>
          <a:ln>
            <a:noFill/>
          </a:ln>
        </p:spPr>
      </p:pic>
      <p:pic>
        <p:nvPicPr>
          <p:cNvPr id="172" name="Объект 3"/>
          <p:cNvPicPr/>
          <p:nvPr/>
        </p:nvPicPr>
        <p:blipFill>
          <a:blip r:embed="rId7" cstate="print"/>
          <a:stretch/>
        </p:blipFill>
        <p:spPr>
          <a:xfrm>
            <a:off x="7189920" y="4509120"/>
            <a:ext cx="2239920" cy="1943160"/>
          </a:xfrm>
          <a:prstGeom prst="rect">
            <a:avLst/>
          </a:prstGeom>
          <a:ln>
            <a:noFill/>
          </a:ln>
        </p:spPr>
      </p:pic>
      <p:pic>
        <p:nvPicPr>
          <p:cNvPr id="174" name="Рисунок 22"/>
          <p:cNvPicPr/>
          <p:nvPr/>
        </p:nvPicPr>
        <p:blipFill>
          <a:blip r:embed="rId8" cstate="print"/>
          <a:stretch/>
        </p:blipFill>
        <p:spPr>
          <a:xfrm>
            <a:off x="335520" y="2637000"/>
            <a:ext cx="2015280" cy="1656096"/>
          </a:xfrm>
          <a:prstGeom prst="rect">
            <a:avLst/>
          </a:prstGeom>
          <a:ln>
            <a:noFill/>
          </a:ln>
        </p:spPr>
      </p:pic>
      <p:pic>
        <p:nvPicPr>
          <p:cNvPr id="175" name="Рисунок 13"/>
          <p:cNvPicPr/>
          <p:nvPr/>
        </p:nvPicPr>
        <p:blipFill>
          <a:blip r:embed="rId9" cstate="print"/>
          <a:stretch/>
        </p:blipFill>
        <p:spPr>
          <a:xfrm>
            <a:off x="10176480" y="216000"/>
            <a:ext cx="1846440" cy="1807920"/>
          </a:xfrm>
          <a:prstGeom prst="rect">
            <a:avLst/>
          </a:prstGeom>
          <a:ln>
            <a:noFill/>
          </a:ln>
        </p:spPr>
      </p:pic>
      <p:sp>
        <p:nvSpPr>
          <p:cNvPr id="15" name="Line 3"/>
          <p:cNvSpPr/>
          <p:nvPr/>
        </p:nvSpPr>
        <p:spPr>
          <a:xfrm flipV="1">
            <a:off x="9696400" y="2492896"/>
            <a:ext cx="2160240" cy="180020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Line 2"/>
          <p:cNvSpPr/>
          <p:nvPr/>
        </p:nvSpPr>
        <p:spPr>
          <a:xfrm>
            <a:off x="9696400" y="2492896"/>
            <a:ext cx="2160240" cy="180020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" name="Рисунок 16"/>
          <p:cNvPicPr/>
          <p:nvPr/>
        </p:nvPicPr>
        <p:blipFill>
          <a:blip r:embed="rId10" cstate="print"/>
          <a:stretch/>
        </p:blipFill>
        <p:spPr>
          <a:xfrm>
            <a:off x="4799856" y="2636912"/>
            <a:ext cx="2160240" cy="1656184"/>
          </a:xfrm>
          <a:prstGeom prst="rect">
            <a:avLst/>
          </a:prstGeom>
          <a:ln>
            <a:noFill/>
          </a:ln>
        </p:spPr>
      </p:pic>
      <p:pic>
        <p:nvPicPr>
          <p:cNvPr id="18" name="Picture 2" descr="E:\ФОТО ПЦ\IMG_792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696400" y="4509120"/>
            <a:ext cx="2160240" cy="1944216"/>
          </a:xfrm>
          <a:prstGeom prst="rect">
            <a:avLst/>
          </a:prstGeom>
          <a:noFill/>
        </p:spPr>
      </p:pic>
      <p:pic>
        <p:nvPicPr>
          <p:cNvPr id="19" name="Picture 2"/>
          <p:cNvPicPr/>
          <p:nvPr/>
        </p:nvPicPr>
        <p:blipFill>
          <a:blip r:embed="rId12" cstate="print"/>
          <a:stretch/>
        </p:blipFill>
        <p:spPr>
          <a:xfrm>
            <a:off x="7248128" y="2564904"/>
            <a:ext cx="2160240" cy="172819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0" y="0"/>
            <a:ext cx="12189960" cy="131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32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Шаг 1</a:t>
            </a:r>
            <a:r>
              <a:rPr lang="ru-RU" sz="32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- теплый родильный зал: температура 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родильном зале постоянно должна быть 25°С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и более, при преждевременных родах - 28°С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7" name="Рисунок 2"/>
          <p:cNvPicPr/>
          <p:nvPr/>
        </p:nvPicPr>
        <p:blipFill>
          <a:blip r:embed="rId2" cstate="print"/>
          <a:stretch/>
        </p:blipFill>
        <p:spPr>
          <a:xfrm>
            <a:off x="1703520" y="2116800"/>
            <a:ext cx="6839640" cy="3878640"/>
          </a:xfrm>
          <a:prstGeom prst="rect">
            <a:avLst/>
          </a:prstGeom>
          <a:ln>
            <a:noFill/>
          </a:ln>
        </p:spPr>
      </p:pic>
      <p:pic>
        <p:nvPicPr>
          <p:cNvPr id="178" name="Рисунок 4"/>
          <p:cNvPicPr/>
          <p:nvPr/>
        </p:nvPicPr>
        <p:blipFill>
          <a:blip r:embed="rId3" cstate="print"/>
          <a:stretch/>
        </p:blipFill>
        <p:spPr>
          <a:xfrm>
            <a:off x="10176480" y="216000"/>
            <a:ext cx="1846440" cy="180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677160" y="609480"/>
            <a:ext cx="4819320" cy="570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Стерильная укладка: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    шапочка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  распашонка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  3-пеленки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    одеяло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0" name="Рисунок 3"/>
          <p:cNvPicPr/>
          <p:nvPr/>
        </p:nvPicPr>
        <p:blipFill>
          <a:blip r:embed="rId2" cstate="print"/>
          <a:stretch/>
        </p:blipFill>
        <p:spPr>
          <a:xfrm>
            <a:off x="10176480" y="216000"/>
            <a:ext cx="1846440" cy="1807920"/>
          </a:xfrm>
          <a:prstGeom prst="rect">
            <a:avLst/>
          </a:prstGeom>
          <a:ln>
            <a:noFill/>
          </a:ln>
        </p:spPr>
      </p:pic>
      <p:pic>
        <p:nvPicPr>
          <p:cNvPr id="181" name="Рисунок 180"/>
          <p:cNvPicPr/>
          <p:nvPr/>
        </p:nvPicPr>
        <p:blipFill>
          <a:blip r:embed="rId3" cstate="print"/>
          <a:stretch/>
        </p:blipFill>
        <p:spPr>
          <a:xfrm>
            <a:off x="5400000" y="720000"/>
            <a:ext cx="3815640" cy="525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677160" y="609480"/>
            <a:ext cx="4819320" cy="570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Необходимо заранее подготовить согретые пеленки для обсушивания ребенка, одеяло, шапочку , носочки.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Picture 4"/>
          <p:cNvPicPr/>
          <p:nvPr/>
        </p:nvPicPr>
        <p:blipFill>
          <a:blip r:embed="rId2" cstate="print"/>
          <a:stretch/>
        </p:blipFill>
        <p:spPr>
          <a:xfrm>
            <a:off x="5536440" y="425880"/>
            <a:ext cx="3843360" cy="6010200"/>
          </a:xfrm>
          <a:prstGeom prst="rect">
            <a:avLst/>
          </a:prstGeom>
          <a:ln>
            <a:noFill/>
          </a:ln>
        </p:spPr>
      </p:pic>
      <p:pic>
        <p:nvPicPr>
          <p:cNvPr id="184" name="Рисунок 3"/>
          <p:cNvPicPr/>
          <p:nvPr/>
        </p:nvPicPr>
        <p:blipFill>
          <a:blip r:embed="rId3" cstate="print"/>
          <a:stretch/>
        </p:blipFill>
        <p:spPr>
          <a:xfrm>
            <a:off x="10176480" y="216000"/>
            <a:ext cx="1846440" cy="180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677160" y="609480"/>
            <a:ext cx="8594640" cy="131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Шаг 2</a:t>
            </a:r>
            <a:r>
              <a:rPr lang="ru-RU" sz="36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- передача ребенка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матери, контакт – «кожа к коже».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6" name="Рисунок 178"/>
          <p:cNvPicPr/>
          <p:nvPr/>
        </p:nvPicPr>
        <p:blipFill>
          <a:blip r:embed="rId2" cstate="print"/>
          <a:stretch/>
        </p:blipFill>
        <p:spPr>
          <a:xfrm>
            <a:off x="2855520" y="1872000"/>
            <a:ext cx="4247280" cy="4652280"/>
          </a:xfrm>
          <a:prstGeom prst="rect">
            <a:avLst/>
          </a:prstGeom>
          <a:ln>
            <a:noFill/>
          </a:ln>
        </p:spPr>
      </p:pic>
      <p:pic>
        <p:nvPicPr>
          <p:cNvPr id="187" name="Рисунок 3"/>
          <p:cNvPicPr/>
          <p:nvPr/>
        </p:nvPicPr>
        <p:blipFill>
          <a:blip r:embed="rId3" cstate="print"/>
          <a:stretch/>
        </p:blipFill>
        <p:spPr>
          <a:xfrm>
            <a:off x="10176480" y="216000"/>
            <a:ext cx="1846440" cy="180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288000" y="609480"/>
            <a:ext cx="8983800" cy="131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5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Шаг 3</a:t>
            </a:r>
            <a:r>
              <a:rPr lang="ru-RU" sz="3600" b="0" strike="noStrike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- обсушивание  новорожденного.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Рисунок 3"/>
          <p:cNvPicPr/>
          <p:nvPr/>
        </p:nvPicPr>
        <p:blipFill>
          <a:blip r:embed="rId2" cstate="print"/>
          <a:stretch/>
        </p:blipFill>
        <p:spPr>
          <a:xfrm>
            <a:off x="10176480" y="216000"/>
            <a:ext cx="1846440" cy="1807920"/>
          </a:xfrm>
          <a:prstGeom prst="rect">
            <a:avLst/>
          </a:prstGeom>
          <a:ln>
            <a:noFill/>
          </a:ln>
        </p:spPr>
      </p:pic>
      <p:pic>
        <p:nvPicPr>
          <p:cNvPr id="190" name="Рисунок 189"/>
          <p:cNvPicPr/>
          <p:nvPr/>
        </p:nvPicPr>
        <p:blipFill>
          <a:blip r:embed="rId3" cstate="print"/>
          <a:stretch/>
        </p:blipFill>
        <p:spPr>
          <a:xfrm>
            <a:off x="5663952" y="1920240"/>
            <a:ext cx="4176464" cy="4247640"/>
          </a:xfrm>
          <a:prstGeom prst="rect">
            <a:avLst/>
          </a:prstGeom>
          <a:ln>
            <a:noFill/>
          </a:ln>
        </p:spPr>
      </p:pic>
      <p:pic>
        <p:nvPicPr>
          <p:cNvPr id="3074" name="Picture 2" descr="E:\ФОТО ПЦ\IMG_4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384" y="1916832"/>
            <a:ext cx="475252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700</TotalTime>
  <Words>305</Words>
  <Application>Microsoft Office PowerPoint</Application>
  <PresentationFormat>Произвольный</PresentationFormat>
  <Paragraphs>53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1</dc:creator>
  <dc:description/>
  <cp:lastModifiedBy>User</cp:lastModifiedBy>
  <cp:revision>76</cp:revision>
  <dcterms:created xsi:type="dcterms:W3CDTF">2019-04-09T13:38:07Z</dcterms:created>
  <dcterms:modified xsi:type="dcterms:W3CDTF">2019-04-12T20:13:09Z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