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3" r:id="rId3"/>
    <p:sldId id="258" r:id="rId4"/>
    <p:sldId id="259" r:id="rId5"/>
    <p:sldId id="330" r:id="rId6"/>
    <p:sldId id="312" r:id="rId7"/>
    <p:sldId id="325" r:id="rId8"/>
    <p:sldId id="327" r:id="rId9"/>
    <p:sldId id="324" r:id="rId10"/>
    <p:sldId id="275" r:id="rId11"/>
    <p:sldId id="277" r:id="rId12"/>
    <p:sldId id="278" r:id="rId13"/>
    <p:sldId id="279" r:id="rId14"/>
    <p:sldId id="281" r:id="rId15"/>
    <p:sldId id="319" r:id="rId16"/>
    <p:sldId id="288" r:id="rId17"/>
    <p:sldId id="291" r:id="rId18"/>
    <p:sldId id="321" r:id="rId19"/>
    <p:sldId id="332" r:id="rId20"/>
    <p:sldId id="334" r:id="rId21"/>
    <p:sldId id="320" r:id="rId22"/>
    <p:sldId id="300" r:id="rId23"/>
    <p:sldId id="301" r:id="rId24"/>
    <p:sldId id="333" r:id="rId25"/>
    <p:sldId id="305" r:id="rId26"/>
    <p:sldId id="329" r:id="rId27"/>
    <p:sldId id="31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4A05A"/>
    <a:srgbClr val="744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79" d="100"/>
          <a:sy n="79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E232C-4C71-4D48-95C4-C290C1EAEE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7D2447B-9592-4130-BBFF-ADAC4FC3EBD6}">
      <dgm:prSet phldrT="[Текст]" phldr="1"/>
      <dgm:spPr/>
      <dgm:t>
        <a:bodyPr/>
        <a:lstStyle/>
        <a:p>
          <a:endParaRPr lang="ru-RU"/>
        </a:p>
      </dgm:t>
    </dgm:pt>
    <dgm:pt modelId="{A0A153BF-9CED-4637-BFB9-66F2F95BE9B7}" type="parTrans" cxnId="{0F521110-7125-43CF-9D2D-8E7A78CBEABA}">
      <dgm:prSet/>
      <dgm:spPr/>
      <dgm:t>
        <a:bodyPr/>
        <a:lstStyle/>
        <a:p>
          <a:endParaRPr lang="ru-RU"/>
        </a:p>
      </dgm:t>
    </dgm:pt>
    <dgm:pt modelId="{036A4178-B688-438E-B10D-21132990464A}" type="sibTrans" cxnId="{0F521110-7125-43CF-9D2D-8E7A78CBEABA}">
      <dgm:prSet/>
      <dgm:spPr/>
      <dgm:t>
        <a:bodyPr/>
        <a:lstStyle/>
        <a:p>
          <a:endParaRPr lang="ru-RU"/>
        </a:p>
      </dgm:t>
    </dgm:pt>
    <dgm:pt modelId="{121AFB60-D99F-4F03-872A-65C94708DA9D}">
      <dgm:prSet phldrT="[Текст]" phldr="1"/>
      <dgm:spPr/>
      <dgm:t>
        <a:bodyPr/>
        <a:lstStyle/>
        <a:p>
          <a:endParaRPr lang="ru-RU"/>
        </a:p>
      </dgm:t>
    </dgm:pt>
    <dgm:pt modelId="{9D59140E-CFFB-4299-8BB3-7716C95AD8D1}" type="parTrans" cxnId="{C9595C93-A671-47E9-9F33-C480A20F382D}">
      <dgm:prSet/>
      <dgm:spPr/>
      <dgm:t>
        <a:bodyPr/>
        <a:lstStyle/>
        <a:p>
          <a:endParaRPr lang="ru-RU"/>
        </a:p>
      </dgm:t>
    </dgm:pt>
    <dgm:pt modelId="{3EF82855-DD1E-4D6A-99DE-11FDD43253E5}" type="sibTrans" cxnId="{C9595C93-A671-47E9-9F33-C480A20F382D}">
      <dgm:prSet/>
      <dgm:spPr/>
      <dgm:t>
        <a:bodyPr/>
        <a:lstStyle/>
        <a:p>
          <a:endParaRPr lang="ru-RU"/>
        </a:p>
      </dgm:t>
    </dgm:pt>
    <dgm:pt modelId="{8170206B-0F00-48F5-91B6-24869B4974DD}">
      <dgm:prSet phldrT="[Текст]" phldr="1"/>
      <dgm:spPr/>
      <dgm:t>
        <a:bodyPr/>
        <a:lstStyle/>
        <a:p>
          <a:endParaRPr lang="ru-RU"/>
        </a:p>
      </dgm:t>
    </dgm:pt>
    <dgm:pt modelId="{6CC254D3-3780-4FD9-A5CB-619F46B45EBB}" type="parTrans" cxnId="{955E2904-609F-4EBD-A044-DA776798D381}">
      <dgm:prSet/>
      <dgm:spPr/>
      <dgm:t>
        <a:bodyPr/>
        <a:lstStyle/>
        <a:p>
          <a:endParaRPr lang="ru-RU"/>
        </a:p>
      </dgm:t>
    </dgm:pt>
    <dgm:pt modelId="{0744B9B5-F704-4FF5-BC29-2FECECD9349A}" type="sibTrans" cxnId="{955E2904-609F-4EBD-A044-DA776798D381}">
      <dgm:prSet/>
      <dgm:spPr/>
      <dgm:t>
        <a:bodyPr/>
        <a:lstStyle/>
        <a:p>
          <a:endParaRPr lang="ru-RU"/>
        </a:p>
      </dgm:t>
    </dgm:pt>
    <dgm:pt modelId="{EF26F354-99E7-4688-89CA-6E743266483B}">
      <dgm:prSet phldrT="[Текст]" phldr="1"/>
      <dgm:spPr/>
      <dgm:t>
        <a:bodyPr/>
        <a:lstStyle/>
        <a:p>
          <a:endParaRPr lang="ru-RU"/>
        </a:p>
      </dgm:t>
    </dgm:pt>
    <dgm:pt modelId="{85ED8D72-5B52-4C20-A7BF-5C536C1CA023}" type="parTrans" cxnId="{77932B50-2D7C-43E9-9E3A-138BAB86CB04}">
      <dgm:prSet/>
      <dgm:spPr/>
      <dgm:t>
        <a:bodyPr/>
        <a:lstStyle/>
        <a:p>
          <a:endParaRPr lang="ru-RU"/>
        </a:p>
      </dgm:t>
    </dgm:pt>
    <dgm:pt modelId="{C628E4A5-AB45-428D-BCF3-1AB29505DC0F}" type="sibTrans" cxnId="{77932B50-2D7C-43E9-9E3A-138BAB86CB04}">
      <dgm:prSet/>
      <dgm:spPr/>
      <dgm:t>
        <a:bodyPr/>
        <a:lstStyle/>
        <a:p>
          <a:endParaRPr lang="ru-RU"/>
        </a:p>
      </dgm:t>
    </dgm:pt>
    <dgm:pt modelId="{BC5756FD-7419-4DDC-86DC-79238579E418}" type="pres">
      <dgm:prSet presAssocID="{70AE232C-4C71-4D48-95C4-C290C1EAEE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AD022-F1CA-4481-A3C5-FE1E426D0188}" type="pres">
      <dgm:prSet presAssocID="{A7D2447B-9592-4130-BBFF-ADAC4FC3EBD6}" presName="root1" presStyleCnt="0"/>
      <dgm:spPr/>
    </dgm:pt>
    <dgm:pt modelId="{81BC6219-9FFF-4626-88B6-ECEF41FAE738}" type="pres">
      <dgm:prSet presAssocID="{A7D2447B-9592-4130-BBFF-ADAC4FC3EB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E9C4C-22DB-4B5A-8AB0-5F9D9138D5E6}" type="pres">
      <dgm:prSet presAssocID="{A7D2447B-9592-4130-BBFF-ADAC4FC3EBD6}" presName="level2hierChild" presStyleCnt="0"/>
      <dgm:spPr/>
    </dgm:pt>
    <dgm:pt modelId="{7BF80897-A196-4F2A-ACD8-0029D7813BA7}" type="pres">
      <dgm:prSet presAssocID="{9D59140E-CFFB-4299-8BB3-7716C95AD8D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79A4361-78EF-474C-833A-E65DD5AD5FC1}" type="pres">
      <dgm:prSet presAssocID="{9D59140E-CFFB-4299-8BB3-7716C95AD8D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5E91C6F-A436-4A3B-86FA-26FEC7CB7EAD}" type="pres">
      <dgm:prSet presAssocID="{121AFB60-D99F-4F03-872A-65C94708DA9D}" presName="root2" presStyleCnt="0"/>
      <dgm:spPr/>
    </dgm:pt>
    <dgm:pt modelId="{F7BFDF16-6BE7-4FA6-86DC-A641310C674F}" type="pres">
      <dgm:prSet presAssocID="{121AFB60-D99F-4F03-872A-65C94708DA9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1E66E-7232-4635-81CD-C1C9A7B15484}" type="pres">
      <dgm:prSet presAssocID="{121AFB60-D99F-4F03-872A-65C94708DA9D}" presName="level3hierChild" presStyleCnt="0"/>
      <dgm:spPr/>
    </dgm:pt>
    <dgm:pt modelId="{878AD464-85BE-4C4B-A6FA-DE65F9F3C485}" type="pres">
      <dgm:prSet presAssocID="{6CC254D3-3780-4FD9-A5CB-619F46B45EB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4211C46-D05A-44DD-8011-9E1000FF5DD3}" type="pres">
      <dgm:prSet presAssocID="{6CC254D3-3780-4FD9-A5CB-619F46B45EB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18F0E4D-D75B-4A20-B733-31D49723B44E}" type="pres">
      <dgm:prSet presAssocID="{8170206B-0F00-48F5-91B6-24869B4974DD}" presName="root2" presStyleCnt="0"/>
      <dgm:spPr/>
    </dgm:pt>
    <dgm:pt modelId="{9AA65D05-513B-4B76-9DA8-94085B6AEBAE}" type="pres">
      <dgm:prSet presAssocID="{8170206B-0F00-48F5-91B6-24869B4974D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0ECE96-AA69-4ABF-920E-1E8B909B979D}" type="pres">
      <dgm:prSet presAssocID="{8170206B-0F00-48F5-91B6-24869B4974DD}" presName="level3hierChild" presStyleCnt="0"/>
      <dgm:spPr/>
    </dgm:pt>
    <dgm:pt modelId="{3F4356C5-56D1-4970-B52B-CE3E877CC683}" type="pres">
      <dgm:prSet presAssocID="{85ED8D72-5B52-4C20-A7BF-5C536C1CA02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74B9F0A-18BC-41FB-9E7F-DA9E91FC49C6}" type="pres">
      <dgm:prSet presAssocID="{85ED8D72-5B52-4C20-A7BF-5C536C1CA02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C613B08-0B40-4C4D-A212-CF8FE6426BA1}" type="pres">
      <dgm:prSet presAssocID="{EF26F354-99E7-4688-89CA-6E743266483B}" presName="root2" presStyleCnt="0"/>
      <dgm:spPr/>
    </dgm:pt>
    <dgm:pt modelId="{63ACE16E-0BF7-41D2-87A7-0396694CF251}" type="pres">
      <dgm:prSet presAssocID="{EF26F354-99E7-4688-89CA-6E743266483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162CA-F369-4AD1-B3D4-4CD8EC5EF907}" type="pres">
      <dgm:prSet presAssocID="{EF26F354-99E7-4688-89CA-6E743266483B}" presName="level3hierChild" presStyleCnt="0"/>
      <dgm:spPr/>
    </dgm:pt>
  </dgm:ptLst>
  <dgm:cxnLst>
    <dgm:cxn modelId="{C9595C93-A671-47E9-9F33-C480A20F382D}" srcId="{A7D2447B-9592-4130-BBFF-ADAC4FC3EBD6}" destId="{121AFB60-D99F-4F03-872A-65C94708DA9D}" srcOrd="0" destOrd="0" parTransId="{9D59140E-CFFB-4299-8BB3-7716C95AD8D1}" sibTransId="{3EF82855-DD1E-4D6A-99DE-11FDD43253E5}"/>
    <dgm:cxn modelId="{E2F48E59-B7C7-4886-8F72-7A0D513B1723}" type="presOf" srcId="{85ED8D72-5B52-4C20-A7BF-5C536C1CA023}" destId="{3F4356C5-56D1-4970-B52B-CE3E877CC683}" srcOrd="0" destOrd="0" presId="urn:microsoft.com/office/officeart/2008/layout/HorizontalMultiLevelHierarchy"/>
    <dgm:cxn modelId="{9D824493-AE1D-4204-B788-3B58E3C78CF2}" type="presOf" srcId="{121AFB60-D99F-4F03-872A-65C94708DA9D}" destId="{F7BFDF16-6BE7-4FA6-86DC-A641310C674F}" srcOrd="0" destOrd="0" presId="urn:microsoft.com/office/officeart/2008/layout/HorizontalMultiLevelHierarchy"/>
    <dgm:cxn modelId="{9498BBB8-BF66-48AF-86AF-5894F18AA13C}" type="presOf" srcId="{9D59140E-CFFB-4299-8BB3-7716C95AD8D1}" destId="{479A4361-78EF-474C-833A-E65DD5AD5FC1}" srcOrd="1" destOrd="0" presId="urn:microsoft.com/office/officeart/2008/layout/HorizontalMultiLevelHierarchy"/>
    <dgm:cxn modelId="{955E2904-609F-4EBD-A044-DA776798D381}" srcId="{A7D2447B-9592-4130-BBFF-ADAC4FC3EBD6}" destId="{8170206B-0F00-48F5-91B6-24869B4974DD}" srcOrd="1" destOrd="0" parTransId="{6CC254D3-3780-4FD9-A5CB-619F46B45EBB}" sibTransId="{0744B9B5-F704-4FF5-BC29-2FECECD9349A}"/>
    <dgm:cxn modelId="{396A822D-F47B-4CF1-9AD4-3291333FF244}" type="presOf" srcId="{A7D2447B-9592-4130-BBFF-ADAC4FC3EBD6}" destId="{81BC6219-9FFF-4626-88B6-ECEF41FAE738}" srcOrd="0" destOrd="0" presId="urn:microsoft.com/office/officeart/2008/layout/HorizontalMultiLevelHierarchy"/>
    <dgm:cxn modelId="{193772B4-F908-4334-B8E3-5BCDAF777BAB}" type="presOf" srcId="{85ED8D72-5B52-4C20-A7BF-5C536C1CA023}" destId="{374B9F0A-18BC-41FB-9E7F-DA9E91FC49C6}" srcOrd="1" destOrd="0" presId="urn:microsoft.com/office/officeart/2008/layout/HorizontalMultiLevelHierarchy"/>
    <dgm:cxn modelId="{C7241150-8885-4237-B286-1DC9DD19217D}" type="presOf" srcId="{9D59140E-CFFB-4299-8BB3-7716C95AD8D1}" destId="{7BF80897-A196-4F2A-ACD8-0029D7813BA7}" srcOrd="0" destOrd="0" presId="urn:microsoft.com/office/officeart/2008/layout/HorizontalMultiLevelHierarchy"/>
    <dgm:cxn modelId="{77932B50-2D7C-43E9-9E3A-138BAB86CB04}" srcId="{A7D2447B-9592-4130-BBFF-ADAC4FC3EBD6}" destId="{EF26F354-99E7-4688-89CA-6E743266483B}" srcOrd="2" destOrd="0" parTransId="{85ED8D72-5B52-4C20-A7BF-5C536C1CA023}" sibTransId="{C628E4A5-AB45-428D-BCF3-1AB29505DC0F}"/>
    <dgm:cxn modelId="{7C3FFF40-58AD-46BE-BCE0-6D56E73E74C4}" type="presOf" srcId="{70AE232C-4C71-4D48-95C4-C290C1EAEEFE}" destId="{BC5756FD-7419-4DDC-86DC-79238579E418}" srcOrd="0" destOrd="0" presId="urn:microsoft.com/office/officeart/2008/layout/HorizontalMultiLevelHierarchy"/>
    <dgm:cxn modelId="{0F521110-7125-43CF-9D2D-8E7A78CBEABA}" srcId="{70AE232C-4C71-4D48-95C4-C290C1EAEEFE}" destId="{A7D2447B-9592-4130-BBFF-ADAC4FC3EBD6}" srcOrd="0" destOrd="0" parTransId="{A0A153BF-9CED-4637-BFB9-66F2F95BE9B7}" sibTransId="{036A4178-B688-438E-B10D-21132990464A}"/>
    <dgm:cxn modelId="{0B085E8B-A2CC-4F7D-A61E-CAA2A265D1DD}" type="presOf" srcId="{EF26F354-99E7-4688-89CA-6E743266483B}" destId="{63ACE16E-0BF7-41D2-87A7-0396694CF251}" srcOrd="0" destOrd="0" presId="urn:microsoft.com/office/officeart/2008/layout/HorizontalMultiLevelHierarchy"/>
    <dgm:cxn modelId="{233D48CE-6F37-4953-BC81-F683746727C4}" type="presOf" srcId="{6CC254D3-3780-4FD9-A5CB-619F46B45EBB}" destId="{44211C46-D05A-44DD-8011-9E1000FF5DD3}" srcOrd="1" destOrd="0" presId="urn:microsoft.com/office/officeart/2008/layout/HorizontalMultiLevelHierarchy"/>
    <dgm:cxn modelId="{7C94E750-B691-4567-994A-9B15FC9CC717}" type="presOf" srcId="{8170206B-0F00-48F5-91B6-24869B4974DD}" destId="{9AA65D05-513B-4B76-9DA8-94085B6AEBAE}" srcOrd="0" destOrd="0" presId="urn:microsoft.com/office/officeart/2008/layout/HorizontalMultiLevelHierarchy"/>
    <dgm:cxn modelId="{6D37AAD2-12D9-456A-86A4-E7579882D9C7}" type="presOf" srcId="{6CC254D3-3780-4FD9-A5CB-619F46B45EBB}" destId="{878AD464-85BE-4C4B-A6FA-DE65F9F3C485}" srcOrd="0" destOrd="0" presId="urn:microsoft.com/office/officeart/2008/layout/HorizontalMultiLevelHierarchy"/>
    <dgm:cxn modelId="{BD6A400D-60C7-4B84-8A10-F74D88A6602B}" type="presParOf" srcId="{BC5756FD-7419-4DDC-86DC-79238579E418}" destId="{53AAD022-F1CA-4481-A3C5-FE1E426D0188}" srcOrd="0" destOrd="0" presId="urn:microsoft.com/office/officeart/2008/layout/HorizontalMultiLevelHierarchy"/>
    <dgm:cxn modelId="{D31272CB-57AD-461B-8F45-8A6312C38A31}" type="presParOf" srcId="{53AAD022-F1CA-4481-A3C5-FE1E426D0188}" destId="{81BC6219-9FFF-4626-88B6-ECEF41FAE738}" srcOrd="0" destOrd="0" presId="urn:microsoft.com/office/officeart/2008/layout/HorizontalMultiLevelHierarchy"/>
    <dgm:cxn modelId="{EBDC2C6E-A3BE-435E-8075-BBCDE96B27EF}" type="presParOf" srcId="{53AAD022-F1CA-4481-A3C5-FE1E426D0188}" destId="{F9AE9C4C-22DB-4B5A-8AB0-5F9D9138D5E6}" srcOrd="1" destOrd="0" presId="urn:microsoft.com/office/officeart/2008/layout/HorizontalMultiLevelHierarchy"/>
    <dgm:cxn modelId="{BF0BE6AE-1A1E-4812-ADE2-BF68A85BAC3E}" type="presParOf" srcId="{F9AE9C4C-22DB-4B5A-8AB0-5F9D9138D5E6}" destId="{7BF80897-A196-4F2A-ACD8-0029D7813BA7}" srcOrd="0" destOrd="0" presId="urn:microsoft.com/office/officeart/2008/layout/HorizontalMultiLevelHierarchy"/>
    <dgm:cxn modelId="{557F08D6-8C4B-424E-A5DB-E055FA439DC8}" type="presParOf" srcId="{7BF80897-A196-4F2A-ACD8-0029D7813BA7}" destId="{479A4361-78EF-474C-833A-E65DD5AD5FC1}" srcOrd="0" destOrd="0" presId="urn:microsoft.com/office/officeart/2008/layout/HorizontalMultiLevelHierarchy"/>
    <dgm:cxn modelId="{888EE676-E32D-4791-AD59-526C01C4DB37}" type="presParOf" srcId="{F9AE9C4C-22DB-4B5A-8AB0-5F9D9138D5E6}" destId="{F5E91C6F-A436-4A3B-86FA-26FEC7CB7EAD}" srcOrd="1" destOrd="0" presId="urn:microsoft.com/office/officeart/2008/layout/HorizontalMultiLevelHierarchy"/>
    <dgm:cxn modelId="{EEAF126A-F232-44E1-AB78-1E56911FB852}" type="presParOf" srcId="{F5E91C6F-A436-4A3B-86FA-26FEC7CB7EAD}" destId="{F7BFDF16-6BE7-4FA6-86DC-A641310C674F}" srcOrd="0" destOrd="0" presId="urn:microsoft.com/office/officeart/2008/layout/HorizontalMultiLevelHierarchy"/>
    <dgm:cxn modelId="{6A79CC63-B64A-4D69-8F03-D86936C1A980}" type="presParOf" srcId="{F5E91C6F-A436-4A3B-86FA-26FEC7CB7EAD}" destId="{7DB1E66E-7232-4635-81CD-C1C9A7B15484}" srcOrd="1" destOrd="0" presId="urn:microsoft.com/office/officeart/2008/layout/HorizontalMultiLevelHierarchy"/>
    <dgm:cxn modelId="{88B9BE77-27DA-4F21-B712-0FCFB10E436E}" type="presParOf" srcId="{F9AE9C4C-22DB-4B5A-8AB0-5F9D9138D5E6}" destId="{878AD464-85BE-4C4B-A6FA-DE65F9F3C485}" srcOrd="2" destOrd="0" presId="urn:microsoft.com/office/officeart/2008/layout/HorizontalMultiLevelHierarchy"/>
    <dgm:cxn modelId="{A978CA02-E339-4C21-86A4-3754D6A1A3F0}" type="presParOf" srcId="{878AD464-85BE-4C4B-A6FA-DE65F9F3C485}" destId="{44211C46-D05A-44DD-8011-9E1000FF5DD3}" srcOrd="0" destOrd="0" presId="urn:microsoft.com/office/officeart/2008/layout/HorizontalMultiLevelHierarchy"/>
    <dgm:cxn modelId="{A0C7026E-4A01-43CC-87CE-7583D7D07AB8}" type="presParOf" srcId="{F9AE9C4C-22DB-4B5A-8AB0-5F9D9138D5E6}" destId="{118F0E4D-D75B-4A20-B733-31D49723B44E}" srcOrd="3" destOrd="0" presId="urn:microsoft.com/office/officeart/2008/layout/HorizontalMultiLevelHierarchy"/>
    <dgm:cxn modelId="{92E724D1-7A5F-48B3-96CE-EEE129A7790D}" type="presParOf" srcId="{118F0E4D-D75B-4A20-B733-31D49723B44E}" destId="{9AA65D05-513B-4B76-9DA8-94085B6AEBAE}" srcOrd="0" destOrd="0" presId="urn:microsoft.com/office/officeart/2008/layout/HorizontalMultiLevelHierarchy"/>
    <dgm:cxn modelId="{9CC75C1D-A852-4395-A3B1-7683B342A761}" type="presParOf" srcId="{118F0E4D-D75B-4A20-B733-31D49723B44E}" destId="{1C0ECE96-AA69-4ABF-920E-1E8B909B979D}" srcOrd="1" destOrd="0" presId="urn:microsoft.com/office/officeart/2008/layout/HorizontalMultiLevelHierarchy"/>
    <dgm:cxn modelId="{715C5D83-7941-4E2D-B4A9-C7F00A67A957}" type="presParOf" srcId="{F9AE9C4C-22DB-4B5A-8AB0-5F9D9138D5E6}" destId="{3F4356C5-56D1-4970-B52B-CE3E877CC683}" srcOrd="4" destOrd="0" presId="urn:microsoft.com/office/officeart/2008/layout/HorizontalMultiLevelHierarchy"/>
    <dgm:cxn modelId="{067FDB89-8F2C-42F3-9843-F5B3247FCFEB}" type="presParOf" srcId="{3F4356C5-56D1-4970-B52B-CE3E877CC683}" destId="{374B9F0A-18BC-41FB-9E7F-DA9E91FC49C6}" srcOrd="0" destOrd="0" presId="urn:microsoft.com/office/officeart/2008/layout/HorizontalMultiLevelHierarchy"/>
    <dgm:cxn modelId="{993D5298-D99B-4117-A9A9-75F1AC6396EC}" type="presParOf" srcId="{F9AE9C4C-22DB-4B5A-8AB0-5F9D9138D5E6}" destId="{CC613B08-0B40-4C4D-A212-CF8FE6426BA1}" srcOrd="5" destOrd="0" presId="urn:microsoft.com/office/officeart/2008/layout/HorizontalMultiLevelHierarchy"/>
    <dgm:cxn modelId="{26865FB7-C098-44AC-A3D2-49BA7569A592}" type="presParOf" srcId="{CC613B08-0B40-4C4D-A212-CF8FE6426BA1}" destId="{63ACE16E-0BF7-41D2-87A7-0396694CF251}" srcOrd="0" destOrd="0" presId="urn:microsoft.com/office/officeart/2008/layout/HorizontalMultiLevelHierarchy"/>
    <dgm:cxn modelId="{D6C25A9C-84CF-4948-8877-ABA3106E2F2C}" type="presParOf" srcId="{CC613B08-0B40-4C4D-A212-CF8FE6426BA1}" destId="{839162CA-F369-4AD1-B3D4-4CD8EC5EF9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56C5-56D1-4970-B52B-CE3E877CC683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2770090"/>
        <a:ext cx="60697" cy="60697"/>
      </dsp:txXfrm>
    </dsp:sp>
    <dsp:sp modelId="{878AD464-85BE-4C4B-A6FA-DE65F9F3C485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373" y="2248878"/>
        <a:ext cx="28205" cy="28205"/>
      </dsp:txXfrm>
    </dsp:sp>
    <dsp:sp modelId="{7BF80897-A196-4F2A-ACD8-0029D7813BA7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1695174"/>
        <a:ext cx="60697" cy="60697"/>
      </dsp:txXfrm>
    </dsp:sp>
    <dsp:sp modelId="{81BC6219-9FFF-4626-88B6-ECEF41FAE738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159470" y="1833015"/>
        <a:ext cx="4525963" cy="859932"/>
      </dsp:txXfrm>
    </dsp:sp>
    <dsp:sp modelId="{F7BFDF16-6BE7-4FA6-86DC-A641310C674F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758098"/>
        <a:ext cx="2820580" cy="859932"/>
      </dsp:txXfrm>
    </dsp:sp>
    <dsp:sp modelId="{9AA65D05-513B-4B76-9DA8-94085B6AEBAE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1833015"/>
        <a:ext cx="2820580" cy="859932"/>
      </dsp:txXfrm>
    </dsp:sp>
    <dsp:sp modelId="{63ACE16E-0BF7-41D2-87A7-0396694CF251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2907931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E6FC1-80AC-427F-9DF6-D410E2DEEA06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B9AB4-0BBC-4576-AAAC-B5800D3B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1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9AB4-0BBC-4576-AAAC-B5800D3B92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4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9AB4-0BBC-4576-AAAC-B5800D3B92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8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9AB4-0BBC-4576-AAAC-B5800D3B92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54" y="0"/>
            <a:ext cx="9170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1124744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«АНАЛИЗ ДЕЯТЕЛЬНОСТИ СЛУЖБЫ СКОРОЙ МЕДИЦИНСКОЙ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примере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 «Сызранская ССМП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411760" y="4715388"/>
            <a:ext cx="67461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Синельник Е</a:t>
            </a:r>
            <a:r>
              <a:rPr lang="ru-RU" sz="2800" i="1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лена Юрьевна 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– фельдшер скорой медицинской помощи выездной бригады ГБУЗ СО «Сызранская станция скорой медицинской помощи»</a:t>
            </a:r>
            <a:endParaRPr lang="ru-RU" sz="24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986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331639" y="116632"/>
            <a:ext cx="7697601" cy="18002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Структура времени доезда бригад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скорой медицинской  помощи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до 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места вызова</a:t>
            </a:r>
            <a:endParaRPr lang="ru-RU" sz="36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827088" y="2420888"/>
            <a:ext cx="7859712" cy="370527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40960" cy="46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49817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Время </a:t>
            </a:r>
            <a:r>
              <a:rPr lang="ru-RU" sz="34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обслуживания  </a:t>
            </a:r>
            <a:br>
              <a:rPr lang="ru-RU" sz="34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одного вызова  бригадой  </a:t>
            </a:r>
            <a:br>
              <a:rPr lang="ru-RU" sz="3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скорой медицинской  помощи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79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2034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Распределение количества </a:t>
            </a:r>
            <a:b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вызовов по 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времени суток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" y="1628800"/>
            <a:ext cx="8946170" cy="49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33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6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Прямоугольник 8"/>
          <p:cNvSpPr>
            <a:spLocks noChangeArrowheads="1"/>
          </p:cNvSpPr>
          <p:nvPr/>
        </p:nvSpPr>
        <p:spPr bwMode="auto">
          <a:xfrm>
            <a:off x="14511" y="846138"/>
            <a:ext cx="33611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Количество летальных </a:t>
            </a:r>
            <a:r>
              <a:rPr lang="ru-RU" sz="24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исходов до приезда 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бригады СМП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(в </a:t>
            </a:r>
            <a:r>
              <a:rPr lang="ru-RU" sz="2400" dirty="0" err="1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абс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. числах)</a:t>
            </a:r>
            <a:endParaRPr lang="ru-RU" sz="24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5" y="46832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4432" y="4336115"/>
            <a:ext cx="3400077" cy="136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Количество случаев смерти в присутствии бригады СМП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(в </a:t>
            </a:r>
            <a:r>
              <a:rPr lang="ru-RU" sz="2400" dirty="0" err="1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абс.числах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)</a:t>
            </a:r>
            <a:b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03" y="-25400"/>
            <a:ext cx="5740698" cy="33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03" y="3501008"/>
            <a:ext cx="5740697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1331640" y="28620"/>
            <a:ext cx="7812360" cy="172747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Причины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повторных вызовов 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бригады скорой медицинской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помощи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56984" cy="48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527829" y="350590"/>
            <a:ext cx="7444803" cy="1584474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Количество госпитализированных 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больных,  от получивших СМП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50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043607" y="116632"/>
            <a:ext cx="7882049" cy="2088232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dirty="0">
                <a:solidFill>
                  <a:srgbClr val="FFFF00"/>
                </a:solidFill>
                <a:latin typeface="Impact" panose="020B0806030902050204" pitchFamily="34" charset="0"/>
              </a:rPr>
              <a:t>Оптимальное количество вызовов за суточное дежурство на одну бригаду, с точки зрения </a:t>
            </a:r>
            <a:r>
              <a:rPr lang="ru-RU" dirty="0" smtClean="0">
                <a:solidFill>
                  <a:srgbClr val="FFFF00"/>
                </a:solidFill>
                <a:latin typeface="Impact" panose="020B0806030902050204" pitchFamily="34" charset="0"/>
              </a:rPr>
              <a:t>фельдшеров СМП </a:t>
            </a:r>
            <a:r>
              <a:rPr lang="ru-RU" dirty="0">
                <a:solidFill>
                  <a:srgbClr val="FFFF00"/>
                </a:solidFill>
                <a:latin typeface="Impact" panose="020B0806030902050204" pitchFamily="34" charset="0"/>
              </a:rPr>
              <a:t>(в%)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44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10181"/>
            <a:ext cx="9252520" cy="46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154714" cy="13688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Причины, препятствующие </a:t>
            </a:r>
            <a:br>
              <a:rPr lang="ru-RU" sz="3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качественному  </a:t>
            </a:r>
            <a:r>
              <a:rPr lang="ru-RU" sz="3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обслуживанию 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пациентов, по мнению медицинского персонала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470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331640" y="116632"/>
            <a:ext cx="7812360" cy="1728192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Оценка доступности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скорой медицинской помощи,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 мнению фельдшеров СМП (в %)</a:t>
            </a:r>
          </a:p>
        </p:txBody>
      </p:sp>
      <p:pic>
        <p:nvPicPr>
          <p:cNvPr id="6" name="Рисунок 5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1916832"/>
            <a:ext cx="9031298" cy="47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331640" y="116632"/>
            <a:ext cx="7812360" cy="1728192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Подверженность физическому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и /или </a:t>
            </a: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психологическому воздействию при исполнении служебных обязанностей фельдшерами 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СМП (в </a:t>
            </a: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%)</a:t>
            </a:r>
            <a:endParaRPr lang="ru-RU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2" y="2204864"/>
            <a:ext cx="8915584" cy="44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&amp;Kcy;&amp;acy;&amp;rcy;&amp;tcy;&amp;icy;&amp;ncy;&amp;kcy;&amp;acy; 145 &amp;icy;&amp;zcy; 2062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201499" y="858522"/>
            <a:ext cx="3789419" cy="25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Kcy;&amp;acy;&amp;rcy;&amp;tcy;&amp;icy;&amp;ncy;&amp;kcy;&amp;acy; 182 &amp;icy;&amp;zcy; 2062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866816" y="505836"/>
            <a:ext cx="38195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&amp;Kcy;&amp;acy;&amp;rcy;&amp;tcy;&amp;icy;&amp;ncy;&amp;kcy;&amp;acy; 207 &amp;icy;&amp;zcy; 2062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871560" y="3658969"/>
            <a:ext cx="3853252" cy="27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&amp;Kcy;&amp;acy;&amp;rcy;&amp;tcy;&amp;icy;&amp;ncy;&amp;kcy;&amp;acy; 197 &amp;icy;&amp;zcy; 2062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283544" y="3440953"/>
            <a:ext cx="4147212" cy="26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Радаева\Desktop\100 СамГМ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8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331640" y="116632"/>
            <a:ext cx="781236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latin typeface="Impact" panose="020B0806030902050204" pitchFamily="34" charset="0"/>
              </a:rPr>
              <a:t>Нозология  заболеваний </a:t>
            </a:r>
            <a:r>
              <a:rPr lang="ru-RU" dirty="0" smtClean="0">
                <a:solidFill>
                  <a:srgbClr val="FFFF00"/>
                </a:solidFill>
                <a:latin typeface="Impact" panose="020B0806030902050204" pitchFamily="34" charset="0"/>
              </a:rPr>
              <a:t>фельдшеров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latin typeface="Impact" panose="020B0806030902050204" pitchFamily="34" charset="0"/>
              </a:rPr>
              <a:t>ГБУЗ СО «</a:t>
            </a:r>
            <a:r>
              <a:rPr lang="ru-RU" dirty="0" err="1">
                <a:solidFill>
                  <a:srgbClr val="FFFF00"/>
                </a:solidFill>
                <a:latin typeface="Impact" panose="020B0806030902050204" pitchFamily="34" charset="0"/>
              </a:rPr>
              <a:t>Сызранская</a:t>
            </a:r>
            <a:r>
              <a:rPr lang="ru-RU" dirty="0">
                <a:solidFill>
                  <a:srgbClr val="FFFF00"/>
                </a:solidFill>
                <a:latin typeface="Impact" panose="020B0806030902050204" pitchFamily="34" charset="0"/>
              </a:rPr>
              <a:t> ССМП» (в %)</a:t>
            </a:r>
          </a:p>
        </p:txBody>
      </p:sp>
      <p:pic>
        <p:nvPicPr>
          <p:cNvPr id="6" name="Рисунок 5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9" y="1484784"/>
            <a:ext cx="8731509" cy="52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80854" y="319734"/>
            <a:ext cx="7597382" cy="13688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Оценка организации работы службы скорой медицинской помощи, по мнению фельдшеров СМП</a:t>
            </a:r>
            <a:r>
              <a:rPr lang="ru-RU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(в %)</a:t>
            </a:r>
            <a:endParaRPr lang="ru-RU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4930"/>
            <a:ext cx="8712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5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56890" y="188640"/>
            <a:ext cx="840759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Предложения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улучшению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работы сотрудников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станции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скорой </a:t>
            </a:r>
            <a:r>
              <a:rPr lang="ru-RU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медицинской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помощи (в %)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51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5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116632"/>
            <a:ext cx="8568952" cy="71091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8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Выводы: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86769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	1. Структура 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врачебного персонала </a:t>
            </a: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СМП 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характеризуется выраженной половой диспропорцией (доля мужчин составляет 80%), преобладанием молодых специалистов, не имеющих квалификационных категорий (50%).  В среде фельдшерского персонала бригад СМП лидирует доля женщин (78,9%), квалификационные категории имеют только 50,2% специалистов среднего звена. </a:t>
            </a:r>
            <a:endParaRPr lang="ru-RU" sz="22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lvl="1" algn="just"/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	2. В структуре вызовов  службы СМП превалируют вызовы на внезапные заболевания и состояния, требующие оказания срочной медицинской помощи (87,8%), из которых на первом месте находятся болезни сердечно-сосудистой системы и вызовы  по  неотложной  помощи,  в  основном,  к  хроническим больным. Время </a:t>
            </a:r>
            <a:r>
              <a:rPr lang="ru-RU" sz="2200" dirty="0" err="1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доезда</a:t>
            </a: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бригады СМП соответствует нормативу прибытия бригад до места вызова. Наибольшее суммарное число обращений регистрируется с 8.00 час. до 18.00 час., удельный вес которых составил 45% от всех поступивших вызовов за сутки.</a:t>
            </a: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60940" cy="696508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Выводы: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44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3.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	Анализ результатов анкетирования фельдшеров СМП показал, что основными причинами, препятствующими качественному  обслуживанию пациентов, являются большой объем работы (49,4%), возраст пациентов и тяжесть их состояния (36,2%).   Средний балл оценки организации работы службы СМП составил 3,8±0,2. 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4</a:t>
            </a: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	Производственно-обусловленными заболеваниями для фельдшеров СМП являются остеохондроз (42,4%), артериальная гипертензия (33,8%), грыжи в различных отделах позвоночника (31,5%). 64,1% специалистов среднего звена при осуществлении профессиональной деятельности сталкивались с физическим и психологическим воздействием.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18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3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" y="1121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8057" y="11219"/>
            <a:ext cx="763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ПРАКТИЧЕСКИЕ РЕКОМЕНДАЦИИ:</a:t>
            </a:r>
            <a:endParaRPr lang="ru-RU" sz="36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</a:rPr>
              <a:t>	1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</a:rPr>
              <a:t>.	С целью привлечения в службу скорой медицинской помощи выпускников медицинских ВУЗов и </a:t>
            </a:r>
            <a:r>
              <a:rPr lang="ru-RU" sz="2200" dirty="0" err="1">
                <a:solidFill>
                  <a:srgbClr val="FFFF00"/>
                </a:solidFill>
                <a:latin typeface="Impact" pitchFamily="34" charset="0"/>
              </a:rPr>
              <a:t>ССУЗов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</a:rPr>
              <a:t> мотивировать молодых специалистов предоставляемым жильем, выделением беспроцентных ссуд, долгосрочных кредитов на приобретение жилья с условием заключения контракта на определенное время </a:t>
            </a: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</a:rPr>
              <a:t>работы.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</a:rPr>
              <a:t>	2</a:t>
            </a:r>
            <a:r>
              <a:rPr lang="ru-RU" sz="2200" dirty="0">
                <a:solidFill>
                  <a:srgbClr val="FFFF00"/>
                </a:solidFill>
                <a:latin typeface="Impact" pitchFamily="34" charset="0"/>
              </a:rPr>
              <a:t>.	Активизировать сотрудничество с амбулаторно-поликлинической службой в части информирования населения о направлениях медицинского обслуживания различными типами лечебно-профилактических организаций с целью уменьшения количества необоснованных вызовов службы СМП.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Impact" pitchFamily="34" charset="0"/>
              </a:rPr>
              <a:t>	</a:t>
            </a:r>
            <a:endParaRPr lang="ru-RU" sz="20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88932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rgbClr val="FFFF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rgbClr val="FFFF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	Для объективизации оценки деятельности службы СМП проводить социологические опросы пациентов по выяснению их мнения о качестве и доступности скорой медицинской помощи, а также медицинского персонала СМП.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FFFF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	4.	Активно использовать систему дополнительного профессионального образования для повышения квалификации медицинского персонала СМП на циклах тематического усовершенствования и на рабочем месте.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FFFF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	5.	Для обеспечения профессионального долголетия медицинского персонала СМП проводить мониторинг состояния здоровья специалистов, ознакомить с памятками-рекомендациями по профилактике профессионально-обусловленных заболеваний 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5653" y="305395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ПРАКТИЧЕСКИЕ РЕКОМЕНДАЦИИ:</a:t>
            </a:r>
            <a:endParaRPr lang="ru-RU" sz="36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8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&amp;Kcy;&amp;acy;&amp;rcy;&amp;tcy;&amp;icy;&amp;ncy;&amp;kcy;&amp;acy; 28 &amp;icy;&amp;zcy; 2062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339">
            <a:off x="71898" y="3865538"/>
            <a:ext cx="3922887" cy="28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Kcy;&amp;acy;&amp;rcy;&amp;tcy;&amp;icy;&amp;ncy;&amp;kcy;&amp;acy; 30 &amp;icy;&amp;zcy; 20628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6931" r="5846" b="7391"/>
          <a:stretch/>
        </p:blipFill>
        <p:spPr bwMode="auto">
          <a:xfrm rot="600000">
            <a:off x="5171619" y="679583"/>
            <a:ext cx="3709963" cy="27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Kcy;&amp;acy;&amp;rcy;&amp;tcy;&amp;icy;&amp;ncy;&amp;kcy;&amp;acy; 64 &amp;icy;&amp;zcy; 2062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362143" y="655912"/>
            <a:ext cx="3455886" cy="26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amp;Kcy;&amp;acy;&amp;rcy;&amp;tcy;&amp;icy;&amp;ncy;&amp;kcy;&amp;acy; 131 &amp;icy;&amp;zcy; 2062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5">
            <a:off x="5194044" y="3934995"/>
            <a:ext cx="3665115" cy="27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411510"/>
            <a:ext cx="6408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Impact" pitchFamily="34" charset="0"/>
              </a:rPr>
              <a:t>Благодарю за внимание!</a:t>
            </a:r>
            <a:endParaRPr lang="ru-RU" sz="48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Рисунок 7" descr="C:\Users\Радаева\Desktop\100 СамГМ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8" y="596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1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Цель работы: </a:t>
            </a:r>
            <a:endParaRPr lang="ru-RU" sz="60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55872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проанализировать </a:t>
            </a:r>
            <a:r>
              <a:rPr lang="ru-RU" sz="40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деятельность службы скорой медицинской помощи. </a:t>
            </a:r>
          </a:p>
        </p:txBody>
      </p:sp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135466" y="4040785"/>
            <a:ext cx="3008944" cy="240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6424614" y="3986837"/>
            <a:ext cx="2568722" cy="24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9940"/>
          <a:stretch/>
        </p:blipFill>
        <p:spPr bwMode="auto">
          <a:xfrm>
            <a:off x="3190183" y="2708919"/>
            <a:ext cx="31503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Задачи: </a:t>
            </a:r>
            <a:endParaRPr lang="ru-RU" sz="80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580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1.	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Изучить </a:t>
            </a:r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особенности кадрового обеспечения службы скорой медицинской 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помощи</a:t>
            </a:r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.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2.	П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ровести </a:t>
            </a:r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анализ основных показателей деятельности службы скорой медицинской помощи за 2016-2018 гг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.</a:t>
            </a:r>
            <a:endParaRPr lang="ru-RU" sz="3200" dirty="0">
              <a:solidFill>
                <a:srgbClr val="FFFF00"/>
              </a:solidFill>
              <a:latin typeface="Impact" pitchFamily="34" charset="0"/>
            </a:endParaRPr>
          </a:p>
          <a:p>
            <a:pPr algn="just"/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3.	И</a:t>
            </a: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зучить </a:t>
            </a:r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мнение фельдшеров СПМ по вопросам организации и проблем развития службы скорой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1219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1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3" cy="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299159"/>
            <a:ext cx="2493785" cy="1128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База исследования: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652" y="2204864"/>
            <a:ext cx="309634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001979" y="836712"/>
            <a:ext cx="1800200" cy="31801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3510082" y="2583442"/>
            <a:ext cx="1800200" cy="31801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0404" r="4428" b="11623"/>
          <a:stretch/>
        </p:blipFill>
        <p:spPr bwMode="auto">
          <a:xfrm>
            <a:off x="5508104" y="1886517"/>
            <a:ext cx="2954049" cy="171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72" y="3645024"/>
            <a:ext cx="36210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233375" y="5353733"/>
            <a:ext cx="2848057" cy="1279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налитический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98769">
            <a:off x="2307123" y="4454245"/>
            <a:ext cx="381066" cy="878103"/>
          </a:xfrm>
          <a:prstGeom prst="downArrow">
            <a:avLst>
              <a:gd name="adj1" fmla="val 50000"/>
              <a:gd name="adj2" fmla="val 521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532973" y="4625329"/>
            <a:ext cx="366083" cy="69333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845190">
            <a:off x="6457718" y="4740055"/>
            <a:ext cx="951582" cy="421355"/>
          </a:xfrm>
          <a:prstGeom prst="rightArrow">
            <a:avLst>
              <a:gd name="adj1" fmla="val 47301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70875" y="5362266"/>
            <a:ext cx="2848057" cy="12436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оциологический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(анкетирование)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20190605_1312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24093"/>
          <a:stretch/>
        </p:blipFill>
        <p:spPr bwMode="auto">
          <a:xfrm>
            <a:off x="5860272" y="150876"/>
            <a:ext cx="3258660" cy="16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7415" y="5341617"/>
            <a:ext cx="2848057" cy="12436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Статистический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(форма отраслевого статистического наблюдения №30 «Отчет станции скорой медицинской помощи»)</a:t>
            </a:r>
          </a:p>
        </p:txBody>
      </p:sp>
    </p:spTree>
    <p:extLst>
      <p:ext uri="{BB962C8B-B14F-4D97-AF65-F5344CB8AC3E}">
        <p14:creationId xmlns:p14="http://schemas.microsoft.com/office/powerpoint/2010/main" val="13408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991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7090" y="-910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155"/>
            <a:ext cx="803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 Основные структурные подразделения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ГБУЗ 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СО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Сызранская ССМП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» </a:t>
            </a:r>
            <a:endParaRPr lang="ru-RU" sz="32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Радаева\Desktop\100 СамГМ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899592" y="1628800"/>
            <a:ext cx="7920880" cy="52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33736"/>
              </p:ext>
            </p:extLst>
          </p:nvPr>
        </p:nvGraphicFramePr>
        <p:xfrm>
          <a:off x="53752" y="2420888"/>
          <a:ext cx="9090253" cy="410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382"/>
                <a:gridCol w="804562"/>
                <a:gridCol w="1152128"/>
                <a:gridCol w="1152128"/>
                <a:gridCol w="1296144"/>
                <a:gridCol w="1296144"/>
                <a:gridCol w="1224136"/>
                <a:gridCol w="1187629"/>
              </a:tblGrid>
              <a:tr h="13964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Мужчины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квалифика-ционная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квалифика-ционная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квалифи-кационная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имеют категорию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3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3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48026" y="391120"/>
            <a:ext cx="7477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Impact" pitchFamily="34" charset="0"/>
              </a:rPr>
              <a:t>Контингент и квалификация врачей ГБУЗ  СО «Сызранская  ССПМ» </a:t>
            </a:r>
            <a:endParaRPr lang="ru-RU" sz="3600" dirty="0" smtClean="0">
              <a:solidFill>
                <a:srgbClr val="FFFF00"/>
              </a:solidFill>
              <a:latin typeface="Impact" pitchFamily="34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</a:rPr>
              <a:t>(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</a:rPr>
              <a:t>в абс. числах)</a:t>
            </a:r>
          </a:p>
        </p:txBody>
      </p:sp>
    </p:spTree>
    <p:extLst>
      <p:ext uri="{BB962C8B-B14F-4D97-AF65-F5344CB8AC3E}">
        <p14:creationId xmlns:p14="http://schemas.microsoft.com/office/powerpoint/2010/main" val="26528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84582"/>
              </p:ext>
            </p:extLst>
          </p:nvPr>
        </p:nvGraphicFramePr>
        <p:xfrm>
          <a:off x="53753" y="2420888"/>
          <a:ext cx="8766721" cy="410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96"/>
                <a:gridCol w="775927"/>
                <a:gridCol w="1111122"/>
                <a:gridCol w="1111122"/>
                <a:gridCol w="1250013"/>
                <a:gridCol w="1250013"/>
                <a:gridCol w="1180568"/>
                <a:gridCol w="1145360"/>
              </a:tblGrid>
              <a:tr h="13964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Мужчины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</a:p>
                    <a:p>
                      <a:pPr algn="ctr"/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квалифика-ционная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квалифика-ционная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квалифи-кационная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имеют категорию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3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3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Радаева\Desktop\100 СамГМ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" y="1488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37504" y="117235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Impact" pitchFamily="34" charset="0"/>
              </a:rPr>
              <a:t>Контингент и квалификация фельдшеров ГБУЗ  СО «Сызранская  ССПМ»  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</a:rPr>
              <a:t>(</a:t>
            </a:r>
            <a:r>
              <a:rPr lang="ru-RU" sz="3600" dirty="0">
                <a:solidFill>
                  <a:srgbClr val="FFFF00"/>
                </a:solidFill>
                <a:latin typeface="Impact" pitchFamily="34" charset="0"/>
              </a:rPr>
              <a:t>в абс. числах)</a:t>
            </a:r>
          </a:p>
        </p:txBody>
      </p:sp>
    </p:spTree>
    <p:extLst>
      <p:ext uri="{BB962C8B-B14F-4D97-AF65-F5344CB8AC3E}">
        <p14:creationId xmlns:p14="http://schemas.microsoft.com/office/powerpoint/2010/main" val="25827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964" y="-21644"/>
            <a:ext cx="9305380" cy="697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1836" y="980728"/>
            <a:ext cx="3739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Количество вызовов,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выполненных ГБУЗ </a:t>
            </a:r>
            <a:r>
              <a:rPr lang="ru-RU" sz="24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СО 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Сызранская ССМП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(в </a:t>
            </a:r>
            <a:r>
              <a:rPr lang="ru-RU" sz="2400" dirty="0" err="1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абс</a:t>
            </a:r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. числах)</a:t>
            </a:r>
            <a:endParaRPr lang="ru-RU" sz="24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Радаева\Desktop\100 СамГ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03"/>
            <a:ext cx="147565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4005064"/>
            <a:ext cx="2725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Структура обращений за СМП (в %)</a:t>
            </a:r>
            <a:endParaRPr lang="ru-RU" sz="2400" dirty="0"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-31714"/>
            <a:ext cx="5446513" cy="317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00" y="3388357"/>
            <a:ext cx="5474816" cy="35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385</Words>
  <Application>Microsoft Office PowerPoint</Application>
  <PresentationFormat>Экран (4:3)</PresentationFormat>
  <Paragraphs>144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Цель работы: 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времени доезда бригад   скорой медицинской  помощи  до места вызова</vt:lpstr>
      <vt:lpstr>Время обслуживания   одного вызова  бригадой   скорой медицинской  помощи (в %)</vt:lpstr>
      <vt:lpstr>Распределение количества  вызовов по времени суток  (в %)</vt:lpstr>
      <vt:lpstr>Презентация PowerPoint</vt:lpstr>
      <vt:lpstr>Причины повторных вызовов бригады скорой медицинской помощи (в %)</vt:lpstr>
      <vt:lpstr>Презентация PowerPoint</vt:lpstr>
      <vt:lpstr>Презентация PowerPoint</vt:lpstr>
      <vt:lpstr>  Причины, препятствующие  качественному  обслуживанию пациентов, по мнению медицинского персонала (в %)</vt:lpstr>
      <vt:lpstr>Презентация PowerPoint</vt:lpstr>
      <vt:lpstr>Презентация PowerPoint</vt:lpstr>
      <vt:lpstr>Презентация PowerPoint</vt:lpstr>
      <vt:lpstr>Оценка организации работы службы скорой медицинской помощи, по мнению фельдшеров СМП (в 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образовательное учреждение  среднего профессионального образования  Сызранский медицинский колледж</dc:title>
  <dc:creator>Людмила</dc:creator>
  <cp:lastModifiedBy>USer</cp:lastModifiedBy>
  <cp:revision>156</cp:revision>
  <dcterms:modified xsi:type="dcterms:W3CDTF">2019-11-10T08:40:33Z</dcterms:modified>
</cp:coreProperties>
</file>