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6"/>
  </p:notesMasterIdLst>
  <p:sldIdLst>
    <p:sldId id="256" r:id="rId4"/>
    <p:sldId id="257" r:id="rId5"/>
    <p:sldId id="280" r:id="rId6"/>
    <p:sldId id="281" r:id="rId7"/>
    <p:sldId id="285" r:id="rId8"/>
    <p:sldId id="291" r:id="rId9"/>
    <p:sldId id="292" r:id="rId10"/>
    <p:sldId id="293" r:id="rId11"/>
    <p:sldId id="28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7" r:id="rId33"/>
    <p:sldId id="290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Lbls>
            <c:dLbl>
              <c:idx val="0"/>
              <c:layout>
                <c:manualLayout>
                  <c:x val="-0.12486335909400213"/>
                  <c:y val="6.4105252296583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0913167104112"/>
                  <c:y val="-0.21558351228235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Боль в животе</c:v>
                </c:pt>
                <c:pt idx="1">
                  <c:v>Прочее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 вызова</c:v>
                </c:pt>
                <c:pt idx="1">
                  <c:v>Процент расхождения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0.11600000000000001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О.аппендицит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368009039297595E-2"/>
                  <c:y val="5.6118889616875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95588988995724E-2"/>
                  <c:y val="2.8982550450747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69561827568671E-2"/>
                  <c:y val="1.843929194032848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(первое полугодие)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1876</c:v>
                </c:pt>
                <c:pt idx="1">
                  <c:v>1845</c:v>
                </c:pt>
                <c:pt idx="2">
                  <c:v>945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О.холецистит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120900605324241E-3"/>
                  <c:y val="-5.7965100901494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827867473765654E-3"/>
                  <c:y val="2.898255045074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14958375301031E-3"/>
                  <c:y val="8.602568675522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(первое полугодие)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2001</c:v>
                </c:pt>
                <c:pt idx="1">
                  <c:v>1967</c:v>
                </c:pt>
                <c:pt idx="2">
                  <c:v>1122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О.панкреатит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 (первое полугодие)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3876</c:v>
                </c:pt>
                <c:pt idx="1">
                  <c:v>2998</c:v>
                </c:pt>
                <c:pt idx="2">
                  <c:v>2232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57312"/>
        <c:axId val="83308480"/>
      </c:barChart>
      <c:catAx>
        <c:axId val="349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308480"/>
        <c:crosses val="autoZero"/>
        <c:auto val="1"/>
        <c:lblAlgn val="ctr"/>
        <c:lblOffset val="100"/>
        <c:noMultiLvlLbl val="0"/>
      </c:catAx>
      <c:valAx>
        <c:axId val="83308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57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3444-6B31-4E54-90BA-A0E7F440DC7B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E3365-CB6A-4AC2-AF1E-BBBE995FA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8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4950FB-838F-49AB-A54D-3DF0F2B0F375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8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0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3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2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8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1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5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7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37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2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25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88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4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06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4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9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1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7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67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22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59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0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1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0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2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8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647825" y="504825"/>
            <a:ext cx="585628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16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hangingPunct="0">
              <a:lnSpc>
                <a:spcPct val="93000"/>
              </a:lnSpc>
            </a:pPr>
            <a:r>
              <a:rPr lang="de-DE" b="1" dirty="0" err="1">
                <a:latin typeface="Times New Roman" pitchFamily="16" charset="0"/>
                <a:cs typeface="Times New Roman" pitchFamily="16" charset="0"/>
              </a:rPr>
              <a:t>Государственное</a:t>
            </a:r>
            <a:r>
              <a:rPr lang="de-DE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de-DE" b="1" dirty="0" err="1">
                <a:latin typeface="Times New Roman" pitchFamily="16" charset="0"/>
                <a:cs typeface="Times New Roman" pitchFamily="16" charset="0"/>
              </a:rPr>
              <a:t>бюджетное</a:t>
            </a:r>
            <a:r>
              <a:rPr lang="de-DE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algn="ctr" hangingPunct="0">
              <a:lnSpc>
                <a:spcPct val="93000"/>
              </a:lnSpc>
            </a:pP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Учреждение здравоохранения Самарской области </a:t>
            </a:r>
          </a:p>
          <a:p>
            <a:pPr algn="ctr" hangingPunct="0">
              <a:lnSpc>
                <a:spcPct val="93000"/>
              </a:lnSpc>
            </a:pPr>
            <a:r>
              <a:rPr lang="ru-RU" b="1" dirty="0" smtClean="0">
                <a:latin typeface="Times New Roman" pitchFamily="16" charset="0"/>
                <a:cs typeface="Times New Roman" pitchFamily="16" charset="0"/>
              </a:rPr>
              <a:t>Тольяттинская станция скорой медицинской помощи</a:t>
            </a:r>
            <a:r>
              <a:rPr lang="de-DE" sz="1300" b="1" dirty="0">
                <a:latin typeface="Times New Roman" pitchFamily="16" charset="0"/>
                <a:cs typeface="Times New Roman" pitchFamily="16" charset="0"/>
              </a:rPr>
              <a:t/>
            </a:r>
            <a:br>
              <a:rPr lang="de-DE" sz="1300" b="1" dirty="0">
                <a:latin typeface="Times New Roman" pitchFamily="16" charset="0"/>
                <a:cs typeface="Times New Roman" pitchFamily="16" charset="0"/>
              </a:rPr>
            </a:br>
            <a:endParaRPr lang="ru-RU" sz="13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15616" y="1959255"/>
            <a:ext cx="7272807" cy="435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1808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57000"/>
              </a:lnSpc>
              <a:spcBef>
                <a:spcPts val="550"/>
              </a:spcBef>
            </a:pPr>
            <a:endParaRPr lang="en-GB" sz="2200" dirty="0">
              <a:solidFill>
                <a:srgbClr val="FFFFFF"/>
              </a:solidFill>
              <a:latin typeface="Times New Roman" pitchFamily="16" charset="0"/>
            </a:endParaRPr>
          </a:p>
          <a:p>
            <a:pPr algn="ctr">
              <a:spcBef>
                <a:spcPts val="550"/>
              </a:spcBef>
            </a:pPr>
            <a:endParaRPr lang="ru-RU" sz="1600" dirty="0" smtClean="0">
              <a:latin typeface="Times New Roman" pitchFamily="16" charset="0"/>
            </a:endParaRPr>
          </a:p>
          <a:p>
            <a:pPr algn="ctr">
              <a:spcBef>
                <a:spcPts val="550"/>
              </a:spcBef>
            </a:pPr>
            <a:endParaRPr lang="ru-RU" sz="1600" dirty="0">
              <a:latin typeface="Times New Roman" pitchFamily="16" charset="0"/>
            </a:endParaRPr>
          </a:p>
          <a:p>
            <a:pPr algn="ctr">
              <a:spcBef>
                <a:spcPts val="550"/>
              </a:spcBef>
            </a:pPr>
            <a:r>
              <a:rPr lang="ru-RU" sz="2800" dirty="0" smtClean="0">
                <a:latin typeface="Times New Roman" pitchFamily="16" charset="0"/>
              </a:rPr>
              <a:t>Доклад</a:t>
            </a:r>
          </a:p>
          <a:p>
            <a:pPr algn="ctr"/>
            <a:r>
              <a:rPr lang="ru-RU" sz="2200" b="1" dirty="0" smtClean="0">
                <a:latin typeface="Times New Roman" pitchFamily="16" charset="0"/>
              </a:rPr>
              <a:t>Неотложные </a:t>
            </a:r>
            <a:r>
              <a:rPr lang="ru-RU" sz="2200" b="1" dirty="0">
                <a:latin typeface="Times New Roman" pitchFamily="16" charset="0"/>
              </a:rPr>
              <a:t>состояния при заболеваниях органов брюшной </a:t>
            </a:r>
            <a:r>
              <a:rPr lang="ru-RU" sz="2200" b="1" dirty="0" smtClean="0">
                <a:latin typeface="Times New Roman" pitchFamily="16" charset="0"/>
              </a:rPr>
              <a:t>полости</a:t>
            </a:r>
            <a:endParaRPr lang="ru-RU" sz="2200" b="1" dirty="0">
              <a:latin typeface="Times New Roman" pitchFamily="16" charset="0"/>
            </a:endParaRPr>
          </a:p>
          <a:p>
            <a:pPr algn="ctr"/>
            <a:endParaRPr lang="ru-RU" sz="2200" b="1" dirty="0">
              <a:latin typeface="Times New Roman" pitchFamily="16" charset="0"/>
            </a:endParaRPr>
          </a:p>
          <a:p>
            <a:pPr algn="ctr"/>
            <a:endParaRPr lang="ru-RU" sz="2200" b="1" dirty="0">
              <a:latin typeface="Times New Roman" pitchFamily="16" charset="0"/>
            </a:endParaRPr>
          </a:p>
          <a:p>
            <a:pPr algn="ctr"/>
            <a:r>
              <a:rPr lang="ru-RU" sz="2200" b="1" dirty="0" smtClean="0">
                <a:latin typeface="Times New Roman" pitchFamily="16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6" charset="0"/>
              </a:rPr>
              <a:t>Докладчик</a:t>
            </a:r>
            <a:r>
              <a:rPr lang="ru-RU" dirty="0">
                <a:latin typeface="Times New Roman" pitchFamily="16" charset="0"/>
              </a:rPr>
              <a:t>: фельдшер выездной </a:t>
            </a:r>
            <a:r>
              <a:rPr lang="ru-RU" dirty="0" err="1" smtClean="0">
                <a:latin typeface="Times New Roman" pitchFamily="16" charset="0"/>
              </a:rPr>
              <a:t>общепрофильной</a:t>
            </a:r>
            <a:r>
              <a:rPr lang="ru-RU" dirty="0" smtClean="0">
                <a:latin typeface="Times New Roman" pitchFamily="16" charset="0"/>
              </a:rPr>
              <a:t> </a:t>
            </a:r>
            <a:r>
              <a:rPr lang="ru-RU" dirty="0">
                <a:latin typeface="Times New Roman" pitchFamily="16" charset="0"/>
              </a:rPr>
              <a:t>бригады </a:t>
            </a:r>
          </a:p>
          <a:p>
            <a:pPr algn="ctr"/>
            <a:r>
              <a:rPr lang="ru-RU" dirty="0">
                <a:latin typeface="Times New Roman" pitchFamily="16" charset="0"/>
              </a:rPr>
              <a:t>ГБУЗ СО ТССМП Седова Екатерина Владимировна</a:t>
            </a:r>
          </a:p>
          <a:p>
            <a:pPr algn="r">
              <a:lnSpc>
                <a:spcPct val="57000"/>
              </a:lnSpc>
              <a:spcBef>
                <a:spcPts val="550"/>
              </a:spcBef>
            </a:pPr>
            <a:endParaRPr lang="ru-RU" dirty="0" smtClean="0">
              <a:latin typeface="Times New Roman" pitchFamily="16" charset="0"/>
            </a:endParaRPr>
          </a:p>
          <a:p>
            <a:pPr algn="r">
              <a:lnSpc>
                <a:spcPct val="57000"/>
              </a:lnSpc>
              <a:spcBef>
                <a:spcPts val="550"/>
              </a:spcBef>
            </a:pPr>
            <a:endParaRPr lang="en-GB" dirty="0">
              <a:latin typeface="Times New Roman" pitchFamily="16" charset="0"/>
            </a:endParaRPr>
          </a:p>
          <a:p>
            <a:pPr algn="r">
              <a:lnSpc>
                <a:spcPct val="57000"/>
              </a:lnSpc>
              <a:spcBef>
                <a:spcPts val="550"/>
              </a:spcBef>
            </a:pPr>
            <a:endParaRPr lang="en-GB" dirty="0">
              <a:latin typeface="Times New Roman" pitchFamily="16" charset="0"/>
            </a:endParaRPr>
          </a:p>
          <a:p>
            <a:pPr algn="r">
              <a:lnSpc>
                <a:spcPct val="57000"/>
              </a:lnSpc>
              <a:spcBef>
                <a:spcPts val="550"/>
              </a:spcBef>
            </a:pPr>
            <a:endParaRPr lang="ru-RU" b="1" dirty="0">
              <a:latin typeface="Times New Roman" pitchFamily="16" charset="0"/>
            </a:endParaRPr>
          </a:p>
          <a:p>
            <a:pPr algn="ctr">
              <a:lnSpc>
                <a:spcPct val="57000"/>
              </a:lnSpc>
              <a:spcBef>
                <a:spcPts val="550"/>
              </a:spcBef>
            </a:pPr>
            <a:endParaRPr lang="en-GB" sz="1300" dirty="0">
              <a:latin typeface="Times New Roman" pitchFamily="16" charset="0"/>
            </a:endParaRPr>
          </a:p>
          <a:p>
            <a:pPr algn="ctr">
              <a:lnSpc>
                <a:spcPct val="57000"/>
              </a:lnSpc>
              <a:spcBef>
                <a:spcPts val="550"/>
              </a:spcBef>
            </a:pPr>
            <a:endParaRPr lang="en-GB" sz="1300" dirty="0">
              <a:latin typeface="Times New Roman" pitchFamily="16" charset="0"/>
            </a:endParaRPr>
          </a:p>
          <a:p>
            <a:pPr algn="ctr">
              <a:lnSpc>
                <a:spcPct val="57000"/>
              </a:lnSpc>
              <a:spcBef>
                <a:spcPts val="550"/>
              </a:spcBef>
            </a:pPr>
            <a:endParaRPr lang="en-GB" sz="1300" dirty="0">
              <a:latin typeface="Times New Roman" pitchFamily="16" charset="0"/>
            </a:endParaRPr>
          </a:p>
          <a:p>
            <a:pPr algn="ctr">
              <a:lnSpc>
                <a:spcPct val="57000"/>
              </a:lnSpc>
              <a:spcBef>
                <a:spcPts val="550"/>
              </a:spcBef>
            </a:pPr>
            <a:endParaRPr lang="en-GB" sz="1300" dirty="0">
              <a:latin typeface="Times New Roman" pitchFamily="16" charset="0"/>
            </a:endParaRPr>
          </a:p>
          <a:p>
            <a:pPr algn="ctr">
              <a:lnSpc>
                <a:spcPct val="57000"/>
              </a:lnSpc>
              <a:spcBef>
                <a:spcPts val="550"/>
              </a:spcBef>
            </a:pPr>
            <a:endParaRPr lang="en-GB" sz="1300" dirty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61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Дифференциальная диагностика.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Состояние пациента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81" y="3980163"/>
            <a:ext cx="2272298" cy="1514865"/>
          </a:xfrm>
        </p:spPr>
      </p:pic>
      <p:sp>
        <p:nvSpPr>
          <p:cNvPr id="4" name="Овал 3"/>
          <p:cNvSpPr/>
          <p:nvPr/>
        </p:nvSpPr>
        <p:spPr>
          <a:xfrm>
            <a:off x="973266" y="2023314"/>
            <a:ext cx="2952328" cy="19442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925263" y="2838691"/>
            <a:ext cx="1512168" cy="7200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298" y="283869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Удовлетворительное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18740" y="2020893"/>
            <a:ext cx="2952328" cy="1944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83869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Тяжелое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10" y="4293096"/>
            <a:ext cx="3771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Поза пациента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0828"/>
            <a:ext cx="2218645" cy="1238887"/>
          </a:xfrm>
        </p:spPr>
      </p:pic>
      <p:sp>
        <p:nvSpPr>
          <p:cNvPr id="7" name="TextBox 6"/>
          <p:cNvSpPr txBox="1"/>
          <p:nvPr/>
        </p:nvSpPr>
        <p:spPr>
          <a:xfrm>
            <a:off x="5633927" y="2290353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Острый панкреатит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2665571" cy="108012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419872" y="3789040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5" y="3645024"/>
            <a:ext cx="221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Острый аппендицит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57192"/>
            <a:ext cx="3169929" cy="1069851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515928" y="5260069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13317" y="2295149"/>
            <a:ext cx="1368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96134" y="5035479"/>
            <a:ext cx="187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Разлитой перитонит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Аускультация живота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483488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Ослабленные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кишечные шумы или их отсутствие в течение нескольких минут свидетельствуют о перитоните или паралитической кишечной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непроходимости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Усиленные, звонкие кишечные шумы на фоне схваткообразной боли в животе характерны для механической кишечной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непроходимости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Сосудистые шумы, обусловленные турбулентностью кровотока, встречаются при аневризме брюшной аорты, стенозе почечных и брыжеечных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артерий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60" y="2492896"/>
            <a:ext cx="380391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Перкуссия живота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916832"/>
            <a:ext cx="4680520" cy="4525963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Тупой звук дают объемные образования, свободная жидкость в брюшной полости (асцит), заполненные жидкостью петли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кишечника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Тимпанический звук получается при наличии свободного газа в брюшной полости, скоплении газов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кишечнике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Исчезновение печеночной тупости. Обычно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перкуторный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звук над печенью притуплен. Он становится звонким при скоплении свободного газа между брюшной стенкой и печенью и свидетельствует о перфорации полого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6949"/>
            <a:ext cx="2664296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7089"/>
            <a:ext cx="3635896" cy="24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Симптомы острого аппендицита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Волковича-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Кохера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60938"/>
            <a:ext cx="5311959" cy="4227434"/>
          </a:xfrm>
        </p:spPr>
      </p:pic>
    </p:spTree>
    <p:extLst>
      <p:ext uri="{BB962C8B-B14F-4D97-AF65-F5344CB8AC3E}">
        <p14:creationId xmlns:p14="http://schemas.microsoft.com/office/powerpoint/2010/main" val="356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Ровзинга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32610" y="2132857"/>
            <a:ext cx="4154189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болей в правой подвздошной области при сдавлении сигмовидной кишки и одновременном толчкообразном давлении на нисходящую ободочную кишку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281091" cy="231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Ситковского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393" y="1772816"/>
            <a:ext cx="7272808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Возникновение или усиление боли в правой подвздошной области при положении лежа на левом боку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933056"/>
            <a:ext cx="614031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Воскресенского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4538463" cy="25202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рубашку пациента быстро производят скользящее движение рукой вдоль передней брюшной стенки от реберной дуги до паховой связки и обратно: попеременно, начиная слева, а затем справа. При этом значительно усиливается болезненность в правой подвздошной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29862"/>
            <a:ext cx="4644007" cy="22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Образцова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72684"/>
            <a:ext cx="4402832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Пациента укладывают на кушетку, поднимая вверх его вытянутую ногу, а затем просят самостоятельно опустить ее. При этом пациент ощущает глубокую боль в поясничной области справа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87960"/>
            <a:ext cx="4409656" cy="24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 данным ВОЗ, повод к вызову «боль в животе» составляет 27% среди взрослого населения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Прогноз заболеваний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острой хирургической патологии благоприятен лишь тогда, когда диагноз выставлен верно и пациент во время доставлен в стационар для дальнейшего обследования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4515271" cy="451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Симптомы острого холецистита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Ортнера-Грекова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83202"/>
            <a:ext cx="3826768" cy="33379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при поколачивании правой реберной дуги ребром ладони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3941592" cy="26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Усиление боли при глубоком вдохе, когда пальпирующая рука касается воспаленного желчного пузыря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56992"/>
            <a:ext cx="2825538" cy="28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Мерфи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09014"/>
            <a:ext cx="375476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Непроизвольная задержка дыхания на вдохе при давлении на область правого подреберья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027532" cy="30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Георгиевского-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Мюсси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(«Френикус-симптом»)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03554"/>
            <a:ext cx="4546848" cy="40219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правой надключичной области между ножками грудинно-ключично-сосцевидной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668099" cy="29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Симптомы острого панкреатита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Воскресенского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492896"/>
            <a:ext cx="4330824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пульсации брюшной аорты при ее пальпации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140496" cy="34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Мейо-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Робсона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4258816" cy="37772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Болезненность при пальпации в левом реберно-позвоночном углу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2936"/>
            <a:ext cx="324638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Симптом раздражения брюшины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Щеткина-Блюмберга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141" y="1988840"/>
            <a:ext cx="5112568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быстром отнятии руки после надавливания на переднюю брюшную стенку пациент ощущает внезапное усиление боли вследствие сотрясения брюшной стенки в области воспалительного очага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3898617" cy="20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Острый живот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772816"/>
            <a:ext cx="48348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симптомокомплекс,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развивающийся при повреждениях и острых заболеваниях органов брюшной полости и забрюшинного пространства и требующий экстренной хирургической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004698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1" y="4005064"/>
            <a:ext cx="3095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Оказание медицинской помощи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догоспитальном этапе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приказу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№14104 «Об утверждении стандарта скорой помощи при остром животе» от 24 декабря 2012 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5313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Основная задача СМП 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подозрении на острую хирургическую патологию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экстренная госпитализация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пациента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хирургическое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стационара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венозного доступа, мониторинг и поддержание витальных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функций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Снятие электрокардиограммы</a:t>
            </a:r>
          </a:p>
          <a:p>
            <a:r>
              <a:rPr lang="ru-RU" sz="1800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Глюкометрия</a:t>
            </a:r>
            <a:endParaRPr lang="ru-RU" sz="1800" dirty="0" smtClean="0">
              <a:solidFill>
                <a:srgbClr val="000000"/>
              </a:solidFill>
              <a:latin typeface="Times New Roman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Введение спазмолитиков (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дротаверин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2%-2 мл)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Симптоматическая терапия (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тошноте 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рвоте: метоклопрамид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10 мг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(раствор 5 % — 2 мл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При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наличии признаков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перитонита: сухой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обложенный язык, тахикардия,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гипотония, выра­женная интоксикация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(лихорадка, озноб),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положительный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симптом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Щеткина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—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Блюмберга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противошоковая терапия: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в/в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капельно солевые растворы, гормоны (дексаметазон, преднизолон)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9525"/>
            <a:ext cx="4608512" cy="34559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283968" cy="3212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№388н «Об утверждении порядка оказания скорой, в том числе специализированной, медицинской помощи»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8823" y="374282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№36н «Об утверждении требований к комплектации лекарственными препаратами и медицинскими изделиями укладок и наборов для оказания скорой медицинской помощи»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по МКБ-10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8922"/>
              </p:ext>
            </p:extLst>
          </p:nvPr>
        </p:nvGraphicFramePr>
        <p:xfrm>
          <a:off x="467544" y="2348880"/>
          <a:ext cx="8229600" cy="3540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Заболевание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Код диагноза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Язва желудка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Язва ДПК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Гастрит, дуоденит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К29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Острый аппендицит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К35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Ущемленная грыжа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Кишечная непроходимость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К56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Острый холецистит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К81.0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Острый панкреатит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7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Повод к вызову «боль в животе»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692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4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соотношение вызовов с поводом к вызову «болит живот» по городу Тольятти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49317"/>
              </p:ext>
            </p:extLst>
          </p:nvPr>
        </p:nvGraphicFramePr>
        <p:xfrm>
          <a:off x="611560" y="2132857"/>
          <a:ext cx="7704856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2160240"/>
                <a:gridCol w="2088232"/>
              </a:tblGrid>
              <a:tr h="7626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города Тольятти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вызовов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от всех вызовов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18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                               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710567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163430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18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707408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162703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14,7%</a:t>
                      </a:r>
                      <a:endParaRPr lang="ru-RU" dirty="0"/>
                    </a:p>
                  </a:txBody>
                  <a:tcPr/>
                </a:tc>
              </a:tr>
              <a:tr h="4418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 2019 г.           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706831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87564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13,2%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соотношение вызовов с поводом к вызову «болит живот»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Ставропольскому району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72626"/>
              </p:ext>
            </p:extLst>
          </p:nvPr>
        </p:nvGraphicFramePr>
        <p:xfrm>
          <a:off x="539552" y="2060848"/>
          <a:ext cx="799288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537471"/>
                <a:gridCol w="2287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  <a:r>
                        <a:rPr lang="ru-RU" dirty="0" smtClean="0"/>
                        <a:t> Ставропольского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вызовов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 от всех </a:t>
                      </a:r>
                      <a:r>
                        <a:rPr lang="ru-RU" baseline="0" dirty="0" smtClean="0"/>
                        <a:t> вызовов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5,2 %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                             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73794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2019 г.         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расхождения диагнозов при подозрении на острую хирургическую патологию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3991785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7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заболеваемости острыми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хирургическими заболеваниями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038112"/>
              </p:ext>
            </p:extLst>
          </p:nvPr>
        </p:nvGraphicFramePr>
        <p:xfrm>
          <a:off x="467544" y="1988840"/>
          <a:ext cx="8085584" cy="43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0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729</Words>
  <Application>Microsoft Office PowerPoint</Application>
  <PresentationFormat>Экран (4:3)</PresentationFormat>
  <Paragraphs>137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1_Тема Office</vt:lpstr>
      <vt:lpstr>Тема Office</vt:lpstr>
      <vt:lpstr>3_Тема Office</vt:lpstr>
      <vt:lpstr>Презентация PowerPoint</vt:lpstr>
      <vt:lpstr>Актуальность темы</vt:lpstr>
      <vt:lpstr>Острый живот</vt:lpstr>
      <vt:lpstr>Классификация по МКБ-10</vt:lpstr>
      <vt:lpstr>Повод к вызову «боль в животе»</vt:lpstr>
      <vt:lpstr>Количественное соотношение вызовов с поводом к вызову «болит живот» по городу Тольятти</vt:lpstr>
      <vt:lpstr>Количественное соотношение вызовов с поводом к вызову «болит живот» по Ставропольскому району</vt:lpstr>
      <vt:lpstr>Процент расхождения диагнозов при подозрении на острую хирургическую патологию</vt:lpstr>
      <vt:lpstr>Уровень заболеваемости острыми  хирургическими заболеваниями</vt:lpstr>
      <vt:lpstr>Дифференциальная диагностика. Состояние пациента</vt:lpstr>
      <vt:lpstr>Поза пациента</vt:lpstr>
      <vt:lpstr>Аускультация живота</vt:lpstr>
      <vt:lpstr>Перкуссия живота</vt:lpstr>
      <vt:lpstr>Презентация PowerPoint</vt:lpstr>
      <vt:lpstr>Симптом Волковича-Кохера</vt:lpstr>
      <vt:lpstr>Симптом Ровзинга</vt:lpstr>
      <vt:lpstr>Симптом Ситковского</vt:lpstr>
      <vt:lpstr>Симптом Воскресенского</vt:lpstr>
      <vt:lpstr>Симптом Образцова</vt:lpstr>
      <vt:lpstr>Презентация PowerPoint</vt:lpstr>
      <vt:lpstr>Симптом Ортнера-Грекова</vt:lpstr>
      <vt:lpstr>Симптом Кера</vt:lpstr>
      <vt:lpstr>Симптом Мерфи</vt:lpstr>
      <vt:lpstr>Симптом Георгиевского-Мюсси («Френикус-симптом»)</vt:lpstr>
      <vt:lpstr>Презентация PowerPoint</vt:lpstr>
      <vt:lpstr>Симптом Воскресенского</vt:lpstr>
      <vt:lpstr>Симптом Мейо-Робсона</vt:lpstr>
      <vt:lpstr>Презентация PowerPoint</vt:lpstr>
      <vt:lpstr>Симптом Щеткина-Блюмберга</vt:lpstr>
      <vt:lpstr>Оказание медицинской помощи на догоспитальном этапе согласно приказу №14104 «Об утверждении стандарта скорой помощи при остром животе» от 24 декабря 2012 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Acer</cp:lastModifiedBy>
  <cp:revision>46</cp:revision>
  <dcterms:created xsi:type="dcterms:W3CDTF">2016-11-14T09:44:32Z</dcterms:created>
  <dcterms:modified xsi:type="dcterms:W3CDTF">2019-11-12T04:31:59Z</dcterms:modified>
</cp:coreProperties>
</file>