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7" r:id="rId1"/>
  </p:sldMasterIdLst>
  <p:notesMasterIdLst>
    <p:notesMasterId r:id="rId17"/>
  </p:notesMasterIdLst>
  <p:sldIdLst>
    <p:sldId id="281" r:id="rId2"/>
    <p:sldId id="283" r:id="rId3"/>
    <p:sldId id="284" r:id="rId4"/>
    <p:sldId id="285" r:id="rId5"/>
    <p:sldId id="286" r:id="rId6"/>
    <p:sldId id="258" r:id="rId7"/>
    <p:sldId id="282" r:id="rId8"/>
    <p:sldId id="276" r:id="rId9"/>
    <p:sldId id="277" r:id="rId10"/>
    <p:sldId id="263" r:id="rId11"/>
    <p:sldId id="278" r:id="rId12"/>
    <p:sldId id="287" r:id="rId13"/>
    <p:sldId id="265" r:id="rId14"/>
    <p:sldId id="27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80376" autoAdjust="0"/>
  </p:normalViewPr>
  <p:slideViewPr>
    <p:cSldViewPr>
      <p:cViewPr varScale="1">
        <p:scale>
          <a:sx n="46" d="100"/>
          <a:sy n="46" d="100"/>
        </p:scale>
        <p:origin x="7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2B0337-AFFA-4C8F-ADDF-7AD2B8BABE36}" type="datetimeFigureOut">
              <a:rPr lang="ru-RU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BB331C-AAA1-47CB-A4A2-A6B6C404B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 В структуре ГБУЗ СО «Ставропольская ЦРБ»  основную долю (83%) составляют подразделения оказывающие ПМСП ( врачебные амбулатории-7шт, поликлиника ЦРБ, ООВП-13 шт, ФАП-17шт). Стационарная помощь оказывается в  ЦРБ и подразделениях.Общий коечный фонд ГБУЗ СО «Ставропольская ЦРБ»  на 01.01.2019года составляет 198 коек круглосуточного стационара, в т.ч.65 коек сестринского ухода ( функционируют в т/о С. Хрящевка, Узюково, С.Солонец),28 коек  дневного стационара при круглосуточном стационаре и 24койки дневного стационара при АПУ.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76E1E50-63B7-43C9-8ADA-BE4CC7359396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 При необходимости госпитализации пациента в стационар сопровождаем его( при наличии транспорта) или вызываем на себя перевозку или реанимобиль ( в зависимости от состояния пациента).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 затруднениях в постановке диагноза или назначении лечения всегда можно проконсультироваться с врачом своего подразделения,  дежурным врачом ЦРБ, старшим врачом скорой помощи.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BE83D-5F31-4358-8744-B110E3390C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На ФАП имеется Электрокардиограф, дефибриллятор, пульсоксиметр, и т.д.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оказания экстренной и НП  в каждом подразделении, в т.ч. , на ,  ФАП созданы и поддерживаются  в полной готовности (регулярно пополняются и освежаются)  шкаф  НП и укладки для оказания НП.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1DB6B3-CF58-4E4B-8A67-05105E9A04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Для улучшения работы   и взаимодействия на мой взгляд, необходимо: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smtClean="0"/>
              <a:t>Проводить почаще такие вот конференции и круглые столы  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smtClean="0"/>
              <a:t>Конечно же совершенствование нормативной  базы ( разработка стандартов, СОПОВ, детализация всех возможных процедур и алгоритмов оказания НП)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3) Ну а в глобальных масштабах (в масштабах страны и системы здравоохранения в целом – преобразование всей системы сестринской помощи и эффективное использование сестринского потенциала.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253C6-20BA-4B2D-AC3F-E47A7A6DCB3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Численность обслуживаемого населения на 01.01.2019года  составляет</a:t>
            </a:r>
            <a:r>
              <a:rPr lang="ru-RU" smtClean="0">
                <a:latin typeface="Arial" charset="0"/>
              </a:rPr>
              <a:t>73794</a:t>
            </a:r>
            <a:r>
              <a:rPr lang="ru-RU" smtClean="0"/>
              <a:t> человек</a:t>
            </a:r>
            <a:r>
              <a:rPr lang="ru-RU" smtClean="0">
                <a:latin typeface="Arial" charset="0"/>
              </a:rPr>
              <a:t>а</a:t>
            </a:r>
            <a:r>
              <a:rPr lang="ru-RU" smtClean="0"/>
              <a:t>, из них население старше трудоспособного возраста </a:t>
            </a:r>
            <a:r>
              <a:rPr lang="ru-RU" smtClean="0">
                <a:latin typeface="Arial" charset="0"/>
              </a:rPr>
              <a:t>19299 чело</a:t>
            </a:r>
            <a:r>
              <a:rPr lang="ru-RU" smtClean="0"/>
              <a:t>чел.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95CB2F-EF65-4B44-AE15-14003D9C7D46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Территория Ставропольского района составляет 366198 гектаров, включает 51 населенный пункт. Протяженность дорог общего пользования составляет 1490,3 км, из них 952,7 км с твердым покрытием. По территории района проходит трасса федерального значения: М5, Москва–Челябинск, а также трасса областного значения Тольятти–Димитровград.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слайде представлена карта Ставропольского района,  как видите Ставропольский район соседствует с такими городами как Жигулевск и Тольятти, в котором расположена  Ставропольская ЦРБ. что накладывает определенный отпечаток на все сферы деятельности ЦРБ и оказание МП в т.ч.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7C33885-D909-4BD5-AD72-90D6CC0CBD90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Служба НП ГБУЗ СО «Ставропольская ЦРБ» представлена кабинетом НП в приемном отделении ЦРБ и  3 кабинетами НП , расположенными в 3-х терапевтических отделениях , являющихся структурными подразделениями ЦРБ, Отдалённость кабинетов от црб  от 37 до 55 км.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Но неотложная медицинская помощь и при необходимости экстренная МП населению ставропольского района оказывается медицинским персоналом всех структурных подразделений ЦРБ, оказывающих как ПМСП, так и стационарную  МП.</a:t>
            </a:r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889B21F-0059-40BE-81EB-66FAC9B34E29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соответствии с Федеральным законом от 21 ноября 2011 г. N 323-ФЗ "Об основах охраны здоровья граждан в РФ»  дано понятие экстренной и неотложной медицинской помощи, порядок  и   правила ее оказания Что же представляет собой экстренная медицинская помощь и каково её отличие от неотложной формы?</a:t>
            </a:r>
            <a:endParaRPr lang="ru-RU" b="1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FF0000"/>
                </a:solidFill>
              </a:rPr>
              <a:t>Экстренная  - </a:t>
            </a:r>
            <a:r>
              <a:rPr lang="ru-RU" smtClean="0"/>
              <a:t>Медицинская помощь, оказываемая при внезапных острых заболеваниях, состояниях, обострении хронических заболеваний, </a:t>
            </a:r>
            <a:r>
              <a:rPr lang="ru-RU" u="sng" smtClean="0"/>
              <a:t>представляющих угрозу жизни пациента.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FF0000"/>
                </a:solidFill>
              </a:rPr>
              <a:t>Неотложная - </a:t>
            </a:r>
            <a:r>
              <a:rPr lang="ru-RU" smtClean="0"/>
              <a:t>Медицинская помощь, оказываемая при внезапных острых заболеваниях, состояниях, обострении хронических заболеваний </a:t>
            </a:r>
            <a:r>
              <a:rPr lang="ru-RU" u="sng" smtClean="0"/>
              <a:t>без явных признаков угрозы жизни пациента</a:t>
            </a:r>
            <a:endParaRPr lang="ru-RU" b="1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Неотложная медицинская помощь оказывается при внезапных острых заболеваниях, состояниях, обострении хронических заболеваний без явных признаков угрозы жизни пациента, является разновидностью первичной медико-санитарной помощи и оказывается в амбулаторных условиях и в условиях дневного стационара.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Для этого в структуре медицинских организаций создается служба неотложной медицинской помощи.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Экстренная медицинская помощь оказывается при внезапных острых заболеваниях, состояниях, обострении хронических заболеваний, опасных для жизни пациента (при несчастных случаях, травмах, отравлениях, осложнениях беременности и других состояниях и заболеваниях).                                 Скорая медицинская помощь по новому закону оказывается в экстренной или неотложной форме вне медицинской организации, а также в амбулаторных и стационарных условиях. </a:t>
            </a:r>
            <a:r>
              <a:rPr lang="ru-RU" b="1" smtClean="0"/>
              <a:t>Экстренную помощь обязаны оказывать любые медицинские организации и медицинские работники.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AE31F-A90D-402E-B804-29A63210783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на данном слайде в таблице представлены основные отличия экстренной и неотложной МП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Для качественного и своевременного оказания экстренной и неотложной медицинской помощи жителям Ставропольского района  отработан алгоритм организации приема-передачи и обслуживания  вызовов.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данном слайде схематично представлена схема взаимодействия скорой медицинской помощи, кабинетов НП и всех структурных подразделений.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Вызов от пациента может поступить как на пульт скорой помощи, диспетчеру кабинета НП ( в ЦРБ) , так и в структурное подразделение (ФАП. ООВП, амбулаторию, т/о).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84548-C245-45A9-96D9-D931547F592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вызова со скорой помощи  передаются в диспетчерский пункт кабинета НП ЦРБ (в дневное время),  в вечернее и  ночное время суток вызова со скорой помощи принимают и переадресовывают медицинскому персоналу структурного подразделения работники приемного покоя ЦРБ.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кроме того пациент может сделать вызов, позвонив в диспетчерский пунт НП ЦРБ или в структурное подразделение.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все структурные подразделения оснащены сотовыми телефонами с возможностью приема звонков на короткий номер и единый  телефонный номер приема вызовов  НП в ЦРБ  и подразделениях.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слайде представлена информация за 2018год о количестве переадресованных со скорой помощи вызовов и структуре вызовов.. Как видите, 87% всех вызовов были переадресованы в подразделения со скорой помощи.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структуре вызовов наибольший удельный вес составляют вызова по поводу заболеваний системы кровообращения (44%), заболеваний опорно-двигательного аппарата (22%) и заболеваний органов дыхания (20%) 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C7D9D-907E-4875-B285-1287BF530C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 2018год  было обслужено специалистами ЦРБ, в т.ч. средним медицинским персоналом 20330 вызовов. Из них 74% всех вызовов обслужено медицинскими сестрами и фельдшерами.  Первичные вызова составляют 84%.  Вызова обслуживаются как на а/транспорте подразделения ( в т.ч. в вечернее и ночное время), так и пешком. На а/транспорте имеют возможность обслуживать вызова  те структурные подразделения (ООВП, амбулатории, терапевтические подразделения), где он имеется.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NB!</a:t>
            </a:r>
            <a:r>
              <a:rPr lang="ru-RU" smtClean="0"/>
              <a:t> В 2019году МЗ Самарской области поставиль автомобили на  ФАП (самый  большой  по численности участок- Приморский), В будующем году планируется поставка  на ФАП Севрюкаево, Кирилловка. Так что нашим фельшерам будет полегче.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1A4AF-FB5B-4C18-A86F-B735828286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fld id="{7D4FEA9A-1EC1-4641-93B6-18BC9BCA65CC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0D3E6CB1-44E4-4060-9F76-FDE9EBA2B2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7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DF026-077F-48B2-A3EC-DDED1FAEE38C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31420-2501-4D77-AAB3-8687FDD84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4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DF026-077F-48B2-A3EC-DDED1FAEE38C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31420-2501-4D77-AAB3-8687FDD84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DF026-077F-48B2-A3EC-DDED1FAEE38C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31420-2501-4D77-AAB3-8687FDD84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366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DF026-077F-48B2-A3EC-DDED1FAEE38C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31420-2501-4D77-AAB3-8687FDD84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6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DF026-077F-48B2-A3EC-DDED1FAEE38C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31420-2501-4D77-AAB3-8687FDD84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56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DF026-077F-48B2-A3EC-DDED1FAEE38C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31420-2501-4D77-AAB3-8687FDD84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6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53FCE-FBFB-4615-9FE2-93EB2B252EDA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1768F-817C-4DBD-8DCC-B773F3C3DA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A12A6-83BF-4A1C-B9BA-2A2B6D853284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9F587-0682-436D-8710-4FB5453C13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fld id="{571196D8-5B90-4089-AE60-916B3E3B9A87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FE53FBF9-7AAE-48D9-BA50-0CFD650DCD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7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5F539-1E85-4390-816C-8A5CAE137038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CB95-D0E7-4CBC-A0A3-999C7BDC4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6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E13B6-A93F-4A78-A2D1-1CD72CD2381F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2B749-9E84-420C-B773-B786936CAD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87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C45CC-6320-42C5-BF76-ED7615B935B7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90C16-B6E2-48CC-AF08-46F81B1A9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AF621-C293-4CCC-AE89-237EE94B0F1E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052-4A85-4DC7-B7A8-5CC5462A82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8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BC9C1-DB3B-470C-B439-6EF351886B89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22CB4-1DFB-46D2-B86F-AD93EC02DE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6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015AC-2EBB-4E4C-B359-D45AD88B81F1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6F4EB-6EAE-4DB3-8BD5-DB27A6220C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69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CF37D3-FA33-406E-85EE-AAF4DD25185A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99D9F-CECA-4356-B387-005A55FA2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0DF026-077F-48B2-A3EC-DDED1FAEE38C}" type="datetimeFigureOut">
              <a:rPr lang="ru-RU" smtClean="0"/>
              <a:pPr>
                <a:defRPr/>
              </a:pPr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F31420-2501-4D77-AAB3-8687FDD84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1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670" r:id="rId13"/>
    <p:sldLayoutId id="2147484671" r:id="rId14"/>
    <p:sldLayoutId id="2147484672" r:id="rId15"/>
    <p:sldLayoutId id="2147484673" r:id="rId16"/>
    <p:sldLayoutId id="2147484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882900" cy="1143000"/>
          </a:xfrm>
        </p:spPr>
      </p:pic>
      <p:sp>
        <p:nvSpPr>
          <p:cNvPr id="14337" name="Rectangle 3"/>
          <p:cNvSpPr>
            <a:spLocks noGrp="1"/>
          </p:cNvSpPr>
          <p:nvPr>
            <p:ph type="subTitle" idx="1"/>
          </p:nvPr>
        </p:nvSpPr>
        <p:spPr>
          <a:xfrm>
            <a:off x="457200" y="1481138"/>
            <a:ext cx="8229600" cy="245268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600" b="1" dirty="0" smtClean="0">
                <a:solidFill>
                  <a:schemeClr val="folHlink"/>
                </a:solidFill>
                <a:latin typeface="Arial" charset="0"/>
              </a:rPr>
              <a:t>«Особенности оказания экстренной и неотложной помощи в условиях ФАП»</a:t>
            </a:r>
          </a:p>
          <a:p>
            <a:pPr>
              <a:buFont typeface="Wingdings 3" pitchFamily="18" charset="2"/>
              <a:buNone/>
            </a:pPr>
            <a:endParaRPr lang="ru-RU" sz="3600" b="1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284663" y="4005263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Горлова Оксана Викторовна</a:t>
            </a:r>
          </a:p>
          <a:p>
            <a:r>
              <a:rPr lang="ru-RU" b="1">
                <a:solidFill>
                  <a:srgbClr val="0070C0"/>
                </a:solidFill>
              </a:rPr>
              <a:t>Заведующая ФАП с. Севрюкаево</a:t>
            </a:r>
          </a:p>
          <a:p>
            <a:r>
              <a:rPr lang="ru-RU" b="1">
                <a:solidFill>
                  <a:srgbClr val="0070C0"/>
                </a:solidFill>
              </a:rPr>
              <a:t>ГБУЗ СО «Ставропольская ЦРБ»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Информация о работе кабинетов НП 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37889" name="Объект 5"/>
          <p:cNvGraphicFramePr>
            <a:graphicFrameLocks noGrp="1"/>
          </p:cNvGraphicFramePr>
          <p:nvPr>
            <p:ph idx="1"/>
          </p:nvPr>
        </p:nvGraphicFramePr>
        <p:xfrm>
          <a:off x="-55563" y="1074738"/>
          <a:ext cx="4503738" cy="334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r:id="rId4" imgW="4505334" imgH="3346994" progId="Excel.Chart.8">
                  <p:embed/>
                </p:oleObj>
              </mc:Choice>
              <mc:Fallback>
                <p:oleObj r:id="rId4" imgW="4505334" imgH="3346994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5563" y="1074738"/>
                        <a:ext cx="4503738" cy="334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Диаграмма 6"/>
          <p:cNvGraphicFramePr>
            <a:graphicFrameLocks/>
          </p:cNvGraphicFramePr>
          <p:nvPr/>
        </p:nvGraphicFramePr>
        <p:xfrm>
          <a:off x="4737100" y="857250"/>
          <a:ext cx="4170363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r:id="rId6" imgW="4170025" imgH="2834886" progId="Excel.Chart.8">
                  <p:embed/>
                </p:oleObj>
              </mc:Choice>
              <mc:Fallback>
                <p:oleObj r:id="rId6" imgW="4170025" imgH="2834886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857250"/>
                        <a:ext cx="4170363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Диаграмма 4"/>
          <p:cNvGraphicFramePr>
            <a:graphicFrameLocks/>
          </p:cNvGraphicFramePr>
          <p:nvPr/>
        </p:nvGraphicFramePr>
        <p:xfrm>
          <a:off x="4521200" y="3594100"/>
          <a:ext cx="467360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r:id="rId8" imgW="4669941" imgH="3054361" progId="Excel.Chart.8">
                  <p:embed/>
                </p:oleObj>
              </mc:Choice>
              <mc:Fallback>
                <p:oleObj r:id="rId8" imgW="4669941" imgH="305436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594100"/>
                        <a:ext cx="4673600" cy="305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</a:rPr>
              <a:t>Информация о работе кабинетов НП </a:t>
            </a:r>
          </a:p>
        </p:txBody>
      </p:sp>
      <p:graphicFrame>
        <p:nvGraphicFramePr>
          <p:cNvPr id="39938" name="Объект 3"/>
          <p:cNvGraphicFramePr>
            <a:graphicFrameLocks noGrp="1"/>
          </p:cNvGraphicFramePr>
          <p:nvPr>
            <p:ph idx="1"/>
          </p:nvPr>
        </p:nvGraphicFramePr>
        <p:xfrm>
          <a:off x="1404938" y="2249488"/>
          <a:ext cx="633095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r:id="rId4" imgW="9065538" imgH="5072312" progId="Excel.Chart.8">
                  <p:embed/>
                </p:oleObj>
              </mc:Choice>
              <mc:Fallback>
                <p:oleObj r:id="rId4" imgW="9065538" imgH="5072312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2249488"/>
                        <a:ext cx="6330950" cy="354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474663" y="265091"/>
            <a:ext cx="8229600" cy="85333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solidFill>
                  <a:schemeClr val="folHlink"/>
                </a:solidFill>
                <a:effectLst/>
              </a:rPr>
              <a:t>Оснащение ФАП</a:t>
            </a:r>
          </a:p>
        </p:txBody>
      </p:sp>
      <p:sp>
        <p:nvSpPr>
          <p:cNvPr id="86018" name="Rectangle 3"/>
          <p:cNvSpPr>
            <a:spLocks noGrp="1"/>
          </p:cNvSpPr>
          <p:nvPr>
            <p:ph idx="1"/>
          </p:nvPr>
        </p:nvSpPr>
        <p:spPr>
          <a:xfrm>
            <a:off x="323850" y="981075"/>
            <a:ext cx="8820150" cy="5026025"/>
          </a:xfrm>
        </p:spPr>
        <p:txBody>
          <a:bodyPr/>
          <a:lstStyle/>
          <a:p>
            <a:endParaRPr lang="ru-RU" sz="2400" b="1" smtClean="0"/>
          </a:p>
          <a:p>
            <a:r>
              <a:rPr lang="ru-RU" sz="2400" b="1" smtClean="0"/>
              <a:t>Приказ  Минздравсоцразвития РФ </a:t>
            </a:r>
          </a:p>
          <a:p>
            <a:pPr>
              <a:buFont typeface="Wingdings 3" pitchFamily="18" charset="2"/>
              <a:buNone/>
            </a:pPr>
            <a:r>
              <a:rPr lang="ru-RU" sz="2400" b="1" smtClean="0"/>
              <a:t>  от 15 мая 2012 г. N 543н (Приложение N 14</a:t>
            </a:r>
            <a:br>
              <a:rPr lang="ru-RU" sz="2400" b="1" smtClean="0"/>
            </a:br>
            <a:r>
              <a:rPr lang="ru-RU" sz="2400" b="1" smtClean="0"/>
              <a:t>к Положению об организации оказания</a:t>
            </a:r>
            <a:br>
              <a:rPr lang="ru-RU" sz="2400" b="1" smtClean="0"/>
            </a:br>
            <a:r>
              <a:rPr lang="ru-RU" sz="2400" b="1" smtClean="0"/>
              <a:t>первичной медико-санитарной помощи</a:t>
            </a:r>
            <a:br>
              <a:rPr lang="ru-RU" sz="2400" b="1" smtClean="0"/>
            </a:br>
            <a:r>
              <a:rPr lang="ru-RU" sz="2400" b="1" smtClean="0"/>
              <a:t>взрослому населению</a:t>
            </a:r>
            <a:r>
              <a:rPr lang="ru-RU" sz="2400" smtClean="0"/>
              <a:t> )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smtClean="0">
                <a:solidFill>
                  <a:srgbClr val="137399"/>
                </a:solidFill>
              </a:rPr>
              <a:t>Стандарт оснащения врачебной амбулатории</a:t>
            </a:r>
            <a:r>
              <a:rPr lang="ru-RU" sz="2400" smtClean="0">
                <a:solidFill>
                  <a:schemeClr val="folHlink"/>
                </a:solidFill>
              </a:rPr>
              <a:t>                               </a:t>
            </a:r>
            <a:r>
              <a:rPr lang="ru-RU" sz="2800" b="1" u="sng" smtClean="0">
                <a:solidFill>
                  <a:schemeClr val="folHlink"/>
                </a:solidFill>
              </a:rPr>
              <a:t>(ФАП)</a:t>
            </a:r>
            <a:r>
              <a:rPr lang="ru-RU" sz="3200" smtClean="0">
                <a:solidFill>
                  <a:schemeClr val="folHlink"/>
                </a:solidFill>
              </a:rPr>
              <a:t> </a:t>
            </a:r>
            <a:endParaRPr lang="ru-RU" sz="3200" b="1" smtClean="0">
              <a:solidFill>
                <a:schemeClr val="folHlink"/>
              </a:solidFill>
            </a:endParaRPr>
          </a:p>
          <a:p>
            <a:pPr>
              <a:buFont typeface="Wingdings 3" pitchFamily="18" charset="2"/>
              <a:buNone/>
            </a:pPr>
            <a:endParaRPr lang="ru-RU" sz="3200" b="1" smtClean="0">
              <a:solidFill>
                <a:schemeClr val="folHlink"/>
              </a:solidFill>
            </a:endParaRPr>
          </a:p>
        </p:txBody>
      </p:sp>
      <p:pic>
        <p:nvPicPr>
          <p:cNvPr id="86020" name="Picture 4" descr="20191107_154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4900"/>
            <a:ext cx="4211638" cy="3817938"/>
          </a:xfrm>
          <a:prstGeom prst="rect">
            <a:avLst/>
          </a:prstGeom>
          <a:noFill/>
        </p:spPr>
      </p:pic>
      <p:pic>
        <p:nvPicPr>
          <p:cNvPr id="86022" name="Picture 6" descr="ek3t-01-r-d_elektrokardiograf3-1200x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716338"/>
            <a:ext cx="2555875" cy="2173287"/>
          </a:xfrm>
          <a:prstGeom prst="rect">
            <a:avLst/>
          </a:prstGeom>
          <a:noFill/>
        </p:spPr>
      </p:pic>
      <p:pic>
        <p:nvPicPr>
          <p:cNvPr id="86024" name="Picture 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265613"/>
            <a:ext cx="2089150" cy="2592387"/>
          </a:xfrm>
          <a:prstGeom prst="rect">
            <a:avLst/>
          </a:prstGeom>
          <a:noFill/>
        </p:spPr>
      </p:pic>
      <p:pic>
        <p:nvPicPr>
          <p:cNvPr id="86028" name="Picture 12" descr="Пульсоксиметр Армед YX200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5661025"/>
            <a:ext cx="1223963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Наши будни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80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0"/>
            <a:ext cx="3676650" cy="4303713"/>
          </a:xfrm>
        </p:spPr>
      </p:pic>
      <p:pic>
        <p:nvPicPr>
          <p:cNvPr id="88066" name="Picture 3" descr="C:\Users\Main\Downloads\o7BNLI6SyQ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005138"/>
            <a:ext cx="329088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836613"/>
            <a:ext cx="2447925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151313"/>
            <a:ext cx="39624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Перспективы и планы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0114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412875"/>
            <a:ext cx="4321175" cy="4968875"/>
          </a:xfrm>
          <a:ln>
            <a:prstDash val="solid"/>
          </a:ln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6" y="5293224"/>
            <a:ext cx="4041775" cy="1564776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ln>
                <a:solidFill>
                  <a:srgbClr val="00206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преобразование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всей системы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неотложной помощи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эффективное использование сестринского потенциала.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>
              <a:ln>
                <a:solidFill>
                  <a:srgbClr val="00206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Совершенствование системы обучения персонала;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Совершенствование «нормативной базы»;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Повышение % укомплектованности персоналом;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308850" y="4076700"/>
            <a:ext cx="730250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Благодарю </a:t>
            </a:r>
            <a:r>
              <a:rPr lang="ru-RU" sz="4000" b="1" dirty="0">
                <a:solidFill>
                  <a:srgbClr val="0070C0"/>
                </a:solidFill>
              </a:rPr>
              <a:t>за внимание</a:t>
            </a:r>
            <a:r>
              <a:rPr lang="ru-RU" dirty="0"/>
              <a:t>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724400"/>
            <a:ext cx="35004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36036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187450" y="1268413"/>
            <a:ext cx="2447925" cy="11525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sz="2400" b="1" dirty="0"/>
              <a:t>ЦРБ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348038" y="5265738"/>
            <a:ext cx="3563937" cy="1116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Стационар ЦРБ -5 отделений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круглосуточного  стационара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187450" y="2781300"/>
            <a:ext cx="2449513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Поликлиника ЦРБ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5184775" y="1557338"/>
            <a:ext cx="3779838" cy="79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Терапевтические отделения-3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219700" y="2565400"/>
            <a:ext cx="2520950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Амбулатории -7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6227763" y="3716338"/>
            <a:ext cx="165735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ОВОП-13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7092950" y="5013325"/>
            <a:ext cx="15113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ФАП</a:t>
            </a:r>
            <a:r>
              <a:rPr lang="ru-RU" dirty="0">
                <a:solidFill>
                  <a:schemeClr val="tx1"/>
                </a:solidFill>
              </a:rPr>
              <a:t>-17</a:t>
            </a:r>
          </a:p>
        </p:txBody>
      </p:sp>
      <p:sp>
        <p:nvSpPr>
          <p:cNvPr id="15368" name="Line 12"/>
          <p:cNvSpPr>
            <a:spLocks noChangeShapeType="1"/>
          </p:cNvSpPr>
          <p:nvPr/>
        </p:nvSpPr>
        <p:spPr bwMode="auto">
          <a:xfrm flipV="1">
            <a:off x="3708400" y="1916113"/>
            <a:ext cx="1584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>
            <a:off x="3635375" y="1989138"/>
            <a:ext cx="1585913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635375" y="1989138"/>
            <a:ext cx="2665413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>
            <a:off x="3635375" y="1989138"/>
            <a:ext cx="3457575" cy="352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 flipH="1">
            <a:off x="3059113" y="1989138"/>
            <a:ext cx="5762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>
            <a:off x="3635375" y="1989138"/>
            <a:ext cx="187325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395288" y="3644900"/>
            <a:ext cx="2736850" cy="504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Диагностическое отделение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8313" y="4365625"/>
            <a:ext cx="2736850" cy="576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Клинико-диагностическая лаборатория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55875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7" idx="0"/>
          </p:cNvCxnSpPr>
          <p:nvPr/>
        </p:nvCxnSpPr>
        <p:spPr>
          <a:xfrm>
            <a:off x="1763713" y="3429000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91264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Структура лечебной сети                         ГБУЗ СО «Ставропольская ЦРБ»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82600" y="152400"/>
            <a:ext cx="8229600" cy="11430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Численность обслуживаемого населения 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79388" y="1844675"/>
          <a:ext cx="528637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Диаграмма" r:id="rId4" imgW="5286257" imgH="3371882" progId="Excel.Chart.8">
                  <p:embed/>
                </p:oleObj>
              </mc:Choice>
              <mc:Fallback>
                <p:oleObj name="Диаграмма" r:id="rId4" imgW="5286257" imgH="3371882" progId="Excel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528637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932363" y="836613"/>
          <a:ext cx="4211637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Диаграмма" r:id="rId6" imgW="5286257" imgH="3371882" progId="Excel.Chart.8">
                  <p:embed/>
                </p:oleObj>
              </mc:Choice>
              <mc:Fallback>
                <p:oleObj name="Диаграмма" r:id="rId6" imgW="5286257" imgH="3371882" progId="Excel.Char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836613"/>
                        <a:ext cx="4211637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7780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М.р.Ставропольский</a:t>
            </a:r>
            <a:endParaRPr lang="ru-RU" dirty="0"/>
          </a:p>
        </p:txBody>
      </p:sp>
      <p:pic>
        <p:nvPicPr>
          <p:cNvPr id="6963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81138"/>
            <a:ext cx="55403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74638"/>
            <a:ext cx="8579296" cy="157018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Служба  неотложной  помощи 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1681" name="Объект 1"/>
          <p:cNvSpPr>
            <a:spLocks noGrp="1"/>
          </p:cNvSpPr>
          <p:nvPr>
            <p:ph type="subTitle" idx="1"/>
          </p:nvPr>
        </p:nvSpPr>
        <p:spPr>
          <a:xfrm>
            <a:off x="468313" y="1557338"/>
            <a:ext cx="8229600" cy="4449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1187624" y="2503435"/>
            <a:ext cx="3528392" cy="25304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 кабинет НП          ГБУЗ СО «Ставропольская ЦРБ»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7400" y="3429000"/>
            <a:ext cx="2592388" cy="1212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Кабинет НП Сосново </a:t>
            </a:r>
            <a:r>
              <a:rPr lang="ru-RU" dirty="0" err="1"/>
              <a:t>Солонецкого</a:t>
            </a:r>
            <a:r>
              <a:rPr lang="ru-RU" dirty="0"/>
              <a:t> т/о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38285" y="1802979"/>
            <a:ext cx="2643800" cy="1222131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кабинет НП </a:t>
            </a:r>
            <a:r>
              <a:rPr lang="ru-RU" dirty="0" err="1"/>
              <a:t>Хрящевского</a:t>
            </a:r>
            <a:r>
              <a:rPr lang="ru-RU" dirty="0"/>
              <a:t> т/о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1863" y="5157788"/>
            <a:ext cx="252095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Кабинет НП </a:t>
            </a:r>
            <a:r>
              <a:rPr lang="ru-RU" dirty="0" err="1"/>
              <a:t>Узюковского</a:t>
            </a:r>
            <a:r>
              <a:rPr lang="ru-RU" dirty="0"/>
              <a:t> Т/О</a:t>
            </a:r>
          </a:p>
        </p:txBody>
      </p:sp>
      <p:cxnSp>
        <p:nvCxnSpPr>
          <p:cNvPr id="11" name="Прямая со стрелкой 10"/>
          <p:cNvCxnSpPr>
            <a:stCxn id="4" idx="7"/>
            <a:endCxn id="8" idx="1"/>
          </p:cNvCxnSpPr>
          <p:nvPr/>
        </p:nvCxnSpPr>
        <p:spPr>
          <a:xfrm flipV="1">
            <a:off x="4198938" y="2384425"/>
            <a:ext cx="2141537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6"/>
          </p:cNvCxnSpPr>
          <p:nvPr/>
        </p:nvCxnSpPr>
        <p:spPr>
          <a:xfrm>
            <a:off x="4716463" y="3768725"/>
            <a:ext cx="176371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00563" y="4184650"/>
            <a:ext cx="1943100" cy="1189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</a:rPr>
              <a:t>ОТЛИЧИЕ ПОНЯТИЙ «ЭКСТРЕННАЯ» И «НЕОТЛОЖНАЯ»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FF0000"/>
                </a:solidFill>
              </a:rPr>
              <a:t>Экстренная  - </a:t>
            </a:r>
            <a:r>
              <a:rPr lang="ru-RU" dirty="0" smtClean="0"/>
              <a:t>Медицинская </a:t>
            </a:r>
            <a:r>
              <a:rPr lang="ru-RU" dirty="0"/>
              <a:t>помощь, оказываемая при внезапных острых заболеваниях, состояниях, обострении хронических заболеваний, </a:t>
            </a:r>
            <a:r>
              <a:rPr lang="ru-RU" u="sng" dirty="0"/>
              <a:t>представляющих угрозу жизни пациента.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FF0000"/>
                </a:solidFill>
              </a:rPr>
              <a:t>Неотложная - </a:t>
            </a:r>
            <a:r>
              <a:rPr lang="ru-RU" dirty="0" smtClean="0"/>
              <a:t>Медицинская </a:t>
            </a:r>
            <a:r>
              <a:rPr lang="ru-RU" dirty="0"/>
              <a:t>помощь, оказываемая при внезапных острых заболеваниях, состояниях, обострении хронических заболеваний </a:t>
            </a:r>
            <a:r>
              <a:rPr lang="ru-RU" u="sng" dirty="0"/>
              <a:t>без явных признаков угрозы жизни пациента</a:t>
            </a:r>
            <a:r>
              <a:rPr lang="ru-RU" dirty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73731" name="Picture 4" descr="Отличие понятий «экстренная» и «неотложная» помощ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5084763"/>
            <a:ext cx="22669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effectLst/>
            </a:endParaRPr>
          </a:p>
        </p:txBody>
      </p:sp>
      <p:sp>
        <p:nvSpPr>
          <p:cNvPr id="7577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-3908425" y="242728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graphicFrame>
        <p:nvGraphicFramePr>
          <p:cNvPr id="64549" name="Group 37"/>
          <p:cNvGraphicFramePr>
            <a:graphicFrameLocks noGrp="1"/>
          </p:cNvGraphicFramePr>
          <p:nvPr/>
        </p:nvGraphicFramePr>
        <p:xfrm>
          <a:off x="0" y="0"/>
          <a:ext cx="8964613" cy="7097396"/>
        </p:xfrm>
        <a:graphic>
          <a:graphicData uri="http://schemas.openxmlformats.org/drawingml/2006/table">
            <a:tbl>
              <a:tblPr/>
              <a:tblGrid>
                <a:gridCol w="191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_sansbold"/>
                          <a:cs typeface="Arial" charset="0"/>
                        </a:rPr>
                        <a:t>Признак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F9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_sansbold"/>
                          <a:cs typeface="Arial" charset="0"/>
                        </a:rPr>
                        <a:t>Форма медицинской помощь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F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_sansbold"/>
                          <a:cs typeface="Arial" charset="0"/>
                        </a:rPr>
                        <a:t>Экстренная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F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_sansbold"/>
                          <a:cs typeface="Arial" charset="0"/>
                        </a:rPr>
                        <a:t>Неотложная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4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Медицинский критерий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Угроза жизни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Явная угроза жизни 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5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Основание оказания помощи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Обращение пациента за помощью (волеизъявление; договорный режим); обращение других лиц (отсутствие волеизъявления; законный режим)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Обращение пациента (его законных представителей) за помощью (договорный режим)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Условия оказания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Вне медицинской организации (догоспитальный этап); в медицинской организации (госпитальный этап)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Амбулаторно (в т. ч. на дому), в рамках дневного стационара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49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Лицо, обязанное оказывать медицинскую помощь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Врач или фельдшер скорой помощи, любой медицинских работник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Врач-специалист (терапевт, хирург, офтальмолог и пр.)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Временной интервал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Помощь должна быть оказана как можно быстрее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(в течении 20-40минут)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nherit"/>
                          <a:cs typeface="Arial" charset="0"/>
                        </a:rPr>
                        <a:t>Помощь должна быть оказана в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течении 2-хчасов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9737" y="266700"/>
            <a:ext cx="8229600" cy="200223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Схема внутреннего взаимодействия  и  </a:t>
            </a:r>
            <a:r>
              <a:rPr lang="ru-RU" sz="3600" dirty="0" smtClean="0">
                <a:solidFill>
                  <a:srgbClr val="0070C0"/>
                </a:solidFill>
              </a:rPr>
              <a:t>управления процессом оказания НП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7827" name="Объект 1"/>
          <p:cNvSpPr>
            <a:spLocks noGrp="1"/>
          </p:cNvSpPr>
          <p:nvPr>
            <p:ph idx="1"/>
          </p:nvPr>
        </p:nvSpPr>
        <p:spPr>
          <a:xfrm>
            <a:off x="531813" y="1484313"/>
            <a:ext cx="8612187" cy="5373687"/>
          </a:xfrm>
        </p:spPr>
        <p:txBody>
          <a:bodyPr/>
          <a:lstStyle/>
          <a:p>
            <a:pPr marL="109538" indent="0" eaLnBrk="1" hangingPunct="1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1341438"/>
            <a:ext cx="84963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Объект 3"/>
          <p:cNvGraphicFramePr>
            <a:graphicFrameLocks noGrp="1"/>
          </p:cNvGraphicFramePr>
          <p:nvPr>
            <p:ph idx="4294967295"/>
          </p:nvPr>
        </p:nvGraphicFramePr>
        <p:xfrm>
          <a:off x="0" y="-50800"/>
          <a:ext cx="4602163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r:id="rId4" imgW="4602879" imgH="4627265" progId="Excel.Chart.8">
                  <p:embed/>
                </p:oleObj>
              </mc:Choice>
              <mc:Fallback>
                <p:oleObj r:id="rId4" imgW="4602879" imgH="4627265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0800"/>
                        <a:ext cx="4602163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" name="Диаграмма 5"/>
          <p:cNvGraphicFramePr>
            <a:graphicFrameLocks/>
          </p:cNvGraphicFramePr>
          <p:nvPr/>
        </p:nvGraphicFramePr>
        <p:xfrm>
          <a:off x="2916238" y="2511425"/>
          <a:ext cx="6035675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r:id="rId6" imgW="6035563" imgH="4346825" progId="Excel.Chart.8">
                  <p:embed/>
                </p:oleObj>
              </mc:Choice>
              <mc:Fallback>
                <p:oleObj r:id="rId6" imgW="6035563" imgH="4346825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511425"/>
                        <a:ext cx="6035675" cy="434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115888"/>
            <a:ext cx="34940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575</TotalTime>
  <Words>1321</Words>
  <Application>Microsoft Office PowerPoint</Application>
  <PresentationFormat>Экран (4:3)</PresentationFormat>
  <Paragraphs>109</Paragraphs>
  <Slides>15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inherit</vt:lpstr>
      <vt:lpstr>open_sansbold</vt:lpstr>
      <vt:lpstr>Trebuchet MS</vt:lpstr>
      <vt:lpstr>Tw Cen MT</vt:lpstr>
      <vt:lpstr>Wingdings 3</vt:lpstr>
      <vt:lpstr>Контур</vt:lpstr>
      <vt:lpstr>Диаграмма</vt:lpstr>
      <vt:lpstr>Диаграмма Microsoft Excel</vt:lpstr>
      <vt:lpstr>Презентация PowerPoint</vt:lpstr>
      <vt:lpstr>Структура лечебной сети                         ГБУЗ СО «Ставропольская ЦРБ»</vt:lpstr>
      <vt:lpstr>Численность обслуживаемого населения </vt:lpstr>
      <vt:lpstr>М.р.Ставропольский</vt:lpstr>
      <vt:lpstr>Служба  неотложной  помощи  </vt:lpstr>
      <vt:lpstr>ОТЛИЧИЕ ПОНЯТИЙ «ЭКСТРЕННАЯ» И «НЕОТЛОЖНАЯ» ПОМОЩЬ</vt:lpstr>
      <vt:lpstr>Презентация PowerPoint</vt:lpstr>
      <vt:lpstr>Схема внутреннего взаимодействия  и  управления процессом оказания НП </vt:lpstr>
      <vt:lpstr>Презентация PowerPoint</vt:lpstr>
      <vt:lpstr>Информация о работе кабинетов НП </vt:lpstr>
      <vt:lpstr>Информация о работе кабинетов НП </vt:lpstr>
      <vt:lpstr>Оснащение ФАП</vt:lpstr>
      <vt:lpstr>Наши будни: </vt:lpstr>
      <vt:lpstr>Перспективы и планы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«Оказание неотложной помощи в условиях ФАП»</dc:title>
  <dc:creator>Main</dc:creator>
  <cp:lastModifiedBy>Admin</cp:lastModifiedBy>
  <cp:revision>34</cp:revision>
  <dcterms:created xsi:type="dcterms:W3CDTF">2019-03-21T17:10:38Z</dcterms:created>
  <dcterms:modified xsi:type="dcterms:W3CDTF">2019-11-12T18:36:02Z</dcterms:modified>
</cp:coreProperties>
</file>