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79" r:id="rId2"/>
    <p:sldId id="284" r:id="rId3"/>
    <p:sldId id="280" r:id="rId4"/>
    <p:sldId id="281" r:id="rId5"/>
    <p:sldId id="302" r:id="rId6"/>
    <p:sldId id="303" r:id="rId7"/>
    <p:sldId id="301" r:id="rId8"/>
    <p:sldId id="293" r:id="rId9"/>
    <p:sldId id="285" r:id="rId10"/>
    <p:sldId id="296" r:id="rId11"/>
    <p:sldId id="286" r:id="rId12"/>
    <p:sldId id="305" r:id="rId13"/>
    <p:sldId id="304" r:id="rId14"/>
    <p:sldId id="306" r:id="rId15"/>
    <p:sldId id="287" r:id="rId16"/>
    <p:sldId id="299" r:id="rId17"/>
    <p:sldId id="298" r:id="rId18"/>
    <p:sldId id="300" r:id="rId19"/>
    <p:sldId id="289" r:id="rId20"/>
    <p:sldId id="307" r:id="rId21"/>
    <p:sldId id="308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362" autoAdjust="0"/>
  </p:normalViewPr>
  <p:slideViewPr>
    <p:cSldViewPr>
      <p:cViewPr varScale="1">
        <p:scale>
          <a:sx n="75" d="100"/>
          <a:sy n="75" d="100"/>
        </p:scale>
        <p:origin x="-18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села</c:v>
                </c:pt>
                <c:pt idx="2">
                  <c:v>Жигулевск с селами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710567</c:v>
                </c:pt>
                <c:pt idx="1">
                  <c:v>67544</c:v>
                </c:pt>
                <c:pt idx="3">
                  <c:v>778111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села</c:v>
                </c:pt>
                <c:pt idx="2">
                  <c:v>Жигулевск с селами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707408</c:v>
                </c:pt>
                <c:pt idx="1">
                  <c:v>75034</c:v>
                </c:pt>
                <c:pt idx="3">
                  <c:v>782442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села</c:v>
                </c:pt>
                <c:pt idx="2">
                  <c:v>Жигулевск с селами</c:v>
                </c:pt>
                <c:pt idx="3">
                  <c:v>всего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>
                  <c:v>707408</c:v>
                </c:pt>
                <c:pt idx="1">
                  <c:v>85762</c:v>
                </c:pt>
                <c:pt idx="2">
                  <c:v>57500</c:v>
                </c:pt>
                <c:pt idx="3">
                  <c:v>850670</c:v>
                </c:pt>
              </c:numCache>
            </c:numRef>
          </c:val>
        </c:ser>
        <c:shape val="cylinder"/>
        <c:axId val="62042880"/>
        <c:axId val="62044416"/>
        <c:axId val="0"/>
      </c:bar3DChart>
      <c:catAx>
        <c:axId val="6204288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044416"/>
        <c:crosses val="autoZero"/>
        <c:auto val="1"/>
        <c:lblAlgn val="ctr"/>
        <c:lblOffset val="100"/>
      </c:catAx>
      <c:valAx>
        <c:axId val="6204441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2042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обращаемость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174788</c:v>
                </c:pt>
                <c:pt idx="1">
                  <c:v>173762</c:v>
                </c:pt>
                <c:pt idx="2">
                  <c:v>90845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вызовы с сердечно-сосудистой патологией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27618</c:v>
                </c:pt>
                <c:pt idx="1">
                  <c:v>28101</c:v>
                </c:pt>
                <c:pt idx="2" formatCode="General">
                  <c:v>15239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% ССЗ от общего количества вызовов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0.15800000000000003</c:v>
                </c:pt>
                <c:pt idx="1">
                  <c:v>0.161</c:v>
                </c:pt>
                <c:pt idx="2">
                  <c:v>0.16700000000000001</c:v>
                </c:pt>
              </c:numCache>
            </c:numRef>
          </c:val>
        </c:ser>
        <c:shape val="cylinder"/>
        <c:axId val="64201856"/>
        <c:axId val="64203392"/>
        <c:axId val="0"/>
      </c:bar3DChart>
      <c:catAx>
        <c:axId val="6420185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4203392"/>
        <c:crosses val="autoZero"/>
        <c:auto val="1"/>
        <c:lblAlgn val="ctr"/>
        <c:lblOffset val="100"/>
      </c:catAx>
      <c:valAx>
        <c:axId val="64203392"/>
        <c:scaling>
          <c:orientation val="minMax"/>
        </c:scaling>
        <c:axPos val="b"/>
        <c:majorGridlines/>
        <c:numFmt formatCode="#,##0" sourceLinked="1"/>
        <c:tickLblPos val="nextTo"/>
        <c:crossAx val="64201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3629511154855646"/>
          <c:y val="2.1875000000000002E-2"/>
          <c:w val="0.30613402230971132"/>
          <c:h val="0.84269266732283465"/>
        </c:manualLayout>
      </c:layout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вызовы с ССП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1 полугодие  2019 года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27618</c:v>
                </c:pt>
                <c:pt idx="1">
                  <c:v>28101</c:v>
                </c:pt>
                <c:pt idx="2">
                  <c:v>15239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вызовы с ОКС c  подъемом сегмента ST 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1 полугодие  2019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672</c:v>
                </c:pt>
                <c:pt idx="1">
                  <c:v>660</c:v>
                </c:pt>
                <c:pt idx="2">
                  <c:v>564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% случаев ОКС с подъемом сегмента ST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7.6682301000371933E-2"/>
                  <c:y val="-1.5625E-2"/>
                </c:manualLayout>
              </c:layout>
              <c:showVal val="1"/>
            </c:dLbl>
            <c:dLbl>
              <c:idx val="1"/>
              <c:layout>
                <c:manualLayout>
                  <c:x val="6.7480424880327336E-2"/>
                  <c:y val="6.2500000000000012E-3"/>
                </c:manualLayout>
              </c:layout>
              <c:showVal val="1"/>
            </c:dLbl>
            <c:dLbl>
              <c:idx val="2"/>
              <c:layout>
                <c:manualLayout>
                  <c:x val="6.9014070900334776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</c:v>
                </c:pt>
                <c:pt idx="2">
                  <c:v>1 полугодие  2019 года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2.4E-2</c:v>
                </c:pt>
                <c:pt idx="1">
                  <c:v>2.3E-2</c:v>
                </c:pt>
                <c:pt idx="2">
                  <c:v>3.6999999999999998E-2</c:v>
                </c:pt>
              </c:numCache>
            </c:numRef>
          </c:val>
        </c:ser>
        <c:shape val="cylinder"/>
        <c:axId val="65468288"/>
        <c:axId val="65469824"/>
        <c:axId val="0"/>
      </c:bar3DChart>
      <c:catAx>
        <c:axId val="65468288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469824"/>
        <c:crosses val="autoZero"/>
        <c:auto val="1"/>
        <c:lblAlgn val="ctr"/>
        <c:lblOffset val="100"/>
      </c:catAx>
      <c:valAx>
        <c:axId val="65469824"/>
        <c:scaling>
          <c:orientation val="minMax"/>
        </c:scaling>
        <c:axPos val="b"/>
        <c:majorGridlines/>
        <c:numFmt formatCode="0%" sourceLinked="1"/>
        <c:tickLblPos val="nextTo"/>
        <c:crossAx val="6546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650635436642308"/>
          <c:y val="0.20085408464566931"/>
          <c:w val="0.27349364563357687"/>
          <c:h val="0.4264168307086616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 ОКС по годам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672</c:v>
                </c:pt>
                <c:pt idx="1">
                  <c:v>660</c:v>
                </c:pt>
                <c:pt idx="2">
                  <c:v>564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hape val="cylinder"/>
        <c:axId val="67900544"/>
        <c:axId val="67957120"/>
        <c:axId val="67911680"/>
      </c:bar3DChart>
      <c:catAx>
        <c:axId val="679005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7957120"/>
        <c:crosses val="autoZero"/>
        <c:auto val="1"/>
        <c:lblAlgn val="ctr"/>
        <c:lblOffset val="100"/>
      </c:catAx>
      <c:valAx>
        <c:axId val="67957120"/>
        <c:scaling>
          <c:orientation val="minMax"/>
        </c:scaling>
        <c:axPos val="l"/>
        <c:majorGridlines/>
        <c:numFmt formatCode="General" sourceLinked="1"/>
        <c:tickLblPos val="nextTo"/>
        <c:crossAx val="67900544"/>
        <c:crosses val="autoZero"/>
        <c:crossBetween val="between"/>
      </c:valAx>
      <c:serAx>
        <c:axId val="67911680"/>
        <c:scaling>
          <c:orientation val="minMax"/>
        </c:scaling>
        <c:delete val="1"/>
        <c:axPos val="b"/>
        <c:tickLblPos val="none"/>
        <c:crossAx val="67957120"/>
        <c:crosses val="autoZero"/>
      </c:ser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ТЛТ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16</c:v>
                </c:pt>
                <c:pt idx="2">
                  <c:v>15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1 полугодие 2019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68074496"/>
        <c:axId val="68076288"/>
        <c:axId val="68000832"/>
      </c:bar3DChart>
      <c:catAx>
        <c:axId val="6807449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8076288"/>
        <c:crosses val="autoZero"/>
        <c:auto val="1"/>
        <c:lblAlgn val="ctr"/>
        <c:lblOffset val="100"/>
      </c:catAx>
      <c:valAx>
        <c:axId val="68076288"/>
        <c:scaling>
          <c:orientation val="minMax"/>
        </c:scaling>
        <c:axPos val="l"/>
        <c:numFmt formatCode="General" sourceLinked="1"/>
        <c:tickLblPos val="nextTo"/>
        <c:crossAx val="68074496"/>
        <c:crosses val="autoZero"/>
        <c:crossBetween val="between"/>
      </c:valAx>
      <c:serAx>
        <c:axId val="6800083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80762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количество ОКС</c:v>
                </c:pt>
                <c:pt idx="1">
                  <c:v>количество ТЛТ</c:v>
                </c:pt>
                <c:pt idx="2">
                  <c:v>процент соотношения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672</c:v>
                </c:pt>
                <c:pt idx="1">
                  <c:v>28</c:v>
                </c:pt>
                <c:pt idx="2">
                  <c:v>4.0999999999999996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количество ОКС</c:v>
                </c:pt>
                <c:pt idx="1">
                  <c:v>количество ТЛТ</c:v>
                </c:pt>
                <c:pt idx="2">
                  <c:v>процент соотношения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660</c:v>
                </c:pt>
                <c:pt idx="1">
                  <c:v>16</c:v>
                </c:pt>
                <c:pt idx="2">
                  <c:v>2.4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количество ОКС</c:v>
                </c:pt>
                <c:pt idx="1">
                  <c:v>количество ТЛТ</c:v>
                </c:pt>
                <c:pt idx="2">
                  <c:v>процент соотношения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564</c:v>
                </c:pt>
                <c:pt idx="1">
                  <c:v>15</c:v>
                </c:pt>
                <c:pt idx="2">
                  <c:v>2.6</c:v>
                </c:pt>
              </c:numCache>
            </c:numRef>
          </c:val>
          <c:bubble3D val="1"/>
        </c:ser>
        <c:shape val="cylinder"/>
        <c:axId val="75110656"/>
        <c:axId val="75124736"/>
        <c:axId val="0"/>
      </c:bar3DChart>
      <c:catAx>
        <c:axId val="75110656"/>
        <c:scaling>
          <c:orientation val="minMax"/>
        </c:scaling>
        <c:axPos val="l"/>
        <c:tickLblPos val="nextTo"/>
        <c:crossAx val="75124736"/>
        <c:crosses val="autoZero"/>
        <c:auto val="1"/>
        <c:lblAlgn val="ctr"/>
        <c:lblOffset val="100"/>
      </c:catAx>
      <c:valAx>
        <c:axId val="75124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5110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60C09-4DA6-41CC-B30D-C9CFD9E598E6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AE5F9-3243-4A39-8EC9-4F57BA48E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E5F9-3243-4A39-8EC9-4F57BA48E82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FB8C40B-6B3C-4E0E-8297-2A12A5C74949}" type="datetime1">
              <a:rPr lang="ru-RU" smtClean="0"/>
              <a:t>12.11.2019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A61-8F23-4CCC-801A-D2557ADBD89A}" type="datetime1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7621-BD45-4899-8132-1A6311C00A1A}" type="datetime1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0083-E416-4317-9E94-17B4254436F7}" type="datetime1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F66A201-7843-4ED0-A7DE-9295B445F1BE}" type="datetime1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DAA9-66A6-460C-A0DF-CC1AB8F19D15}" type="datetime1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05A7-E537-44B7-8A58-FD811ACA78BC}" type="datetime1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C899-D2E0-439B-B793-A1B065749EA3}" type="datetime1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4461-C1B9-4D90-9572-270BEA29B7D4}" type="datetime1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D0BF-79D5-422E-9BFE-06924BED9EE6}" type="datetime1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19F7-93D9-4B18-B63C-FF40FFBE0B8A}" type="datetime1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D1FCFF-E2BB-45E3-8D11-72425B46B42B}" type="datetime1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5F88E6-82F6-4ACB-B8E2-E711C3BFF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ton\Desktop\скорая.png"/>
          <p:cNvPicPr>
            <a:picLocks noChangeAspect="1" noChangeArrowheads="1"/>
          </p:cNvPicPr>
          <p:nvPr/>
        </p:nvPicPr>
        <p:blipFill>
          <a:blip r:embed="rId2" cstate="print"/>
          <a:srcRect l="-30763" r="-30763"/>
          <a:stretch>
            <a:fillRect/>
          </a:stretch>
        </p:blipFill>
        <p:spPr bwMode="auto">
          <a:xfrm>
            <a:off x="-2196752" y="0"/>
            <a:ext cx="9145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Логоти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5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352928" cy="60932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здравоохранения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Самарской области «Тольяттинская станция скорой                                       неотложной помощи»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ПРОВЕДЕНИЕ ТРОМБОЛИЗИСА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 ДОГОСПИТАЛЬНОМ  ЭТАПЕ В УСЛОВИЯХ СКОРОЙ ПОМОЩИ</a:t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Докладчик : Тарасова Ирина Петровна</a:t>
            </a:r>
            <a:b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Противопоказания для проведения  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тромболитической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Относительные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противопоказания:</a:t>
            </a: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устойчивая, высокая , плохо контролируемая АГ в анамнезе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АГ в момент госпитализации: АД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более 180 мм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АД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диас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более 110 мм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ишемический инсульт давностью более 3 месяца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деменция или внутричерепная патология, не указанная в «абсолютных противопоказаниях»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травматическая или длительная (более 10 минут) СЛР или оперативное вмешательство, перенесенное в течение последних 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3-х недель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недавнее (в течение предыдущих 2-4 недель) кровотечение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пункция сосуда, не поддающееся прижатию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беременность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обострение язвенной болезни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прием антикоагулянтов непрямого действия (гепарин,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варфарин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фенилин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7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синкумар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7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Алгоритм проведения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на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этапе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Данным алгоритмом бригады скорой помощи руководствуются согласно приказа МЗ СО от 23.01.2019 года № 46 «Об организации специализированной помощи пациентам с острым коронарным синдромом, инфарктом миокарда и нестабильной стенокардией на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этапе и внесении изменений в отдельные приказы министерства здравоохранения Самарской области».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него входят приложения к данному приказу :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100" dirty="0" smtClean="0"/>
              <a:t>-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Чек-лист оснащения машин скорой медицинской помощи для оказания помощи пациентам с острым коронарным синдромом, инфарктом миокарда, нестабильной стенокардией (далее – ОКС)                    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Маршрутизация при оказании медицинской помощи пациентам с острым коронарным синдромом, инфарктом миокарда и нестабильной стенокардией  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Алгоритм действий при оказании медицинской помощи пациентам с острым коронарным синдромом, инфарктом миокарда и нестабильной стенокардией на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этапе 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Чек –лист противопоказаний для проведения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Алгоритм проведения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на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догоспитальном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этапе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убедитесь в том, что от начала симптомов прошло не более 12 часов: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® официально разрешен к применению при ОИМ с подъемом сегмента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или внезапно возникшей блокадой левой ножки пучка Гиса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убедитесь в правильности поставленного диагноза: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Для подтверждения диагноза достаточно выполнения стандартной 12-канальной ЭКГ, которую интерпретируют на месте или передают по телефону в клинику для консультации со специалистом и принятия решения о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тромболизисной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 с помощью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®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убедитесь в отсутствии у больного противопоказаний к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тромболизису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ОИМ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Сравнительная ЭКГ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present5.com/presentation/1/391303718_455680874.pdf-img/391303718_455680874.pdf-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764704"/>
            <a:ext cx="4427984" cy="2808312"/>
          </a:xfrm>
          <a:prstGeom prst="rect">
            <a:avLst/>
          </a:prstGeom>
          <a:noFill/>
        </p:spPr>
      </p:pic>
      <p:pic>
        <p:nvPicPr>
          <p:cNvPr id="3078" name="Picture 6" descr="https://present5.com/presentation/1/391303718_455680874.pdf-img/391303718_455680874.pdf-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789040"/>
            <a:ext cx="4032448" cy="2736304"/>
          </a:xfrm>
          <a:prstGeom prst="rect">
            <a:avLst/>
          </a:prstGeom>
          <a:noFill/>
        </p:spPr>
      </p:pic>
      <p:pic>
        <p:nvPicPr>
          <p:cNvPr id="3084" name="Picture 12" descr="https://cf.ppt-online.org/files2/slide/r/RUs6FHJ2zhard0v5BIytMlo3xVCpZXOAYPWke7bLK/slide-1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764705"/>
            <a:ext cx="3888432" cy="2736304"/>
          </a:xfrm>
          <a:prstGeom prst="rect">
            <a:avLst/>
          </a:prstGeom>
          <a:noFill/>
        </p:spPr>
      </p:pic>
      <p:pic>
        <p:nvPicPr>
          <p:cNvPr id="3086" name="Picture 14" descr="https://slide-share.ru/image/5172886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717032"/>
            <a:ext cx="4355976" cy="2736304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 введения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®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требуемая доза должна вводиться однократно, внутривенно, в виде болюса в течение 5-10 секунд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для применения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® может быть использован ранее поставленный катетер, но только в том случае, если он заполнялся 0,9% раствором натрия хлорида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если использовался венозный катетер, то после введения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® он должен быть хорошо промыт (в целях полной и своевременной доставки препаратов в кровь)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Метализе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® не совместим с раствором </a:t>
            </a:r>
            <a:r>
              <a:rPr lang="ru-RU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глюкозы,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не должен применяться с помощью капельницы, содержащей глюкозу</a:t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какие-либо другие лекарственные препараты добавляться в инъекционный раствор или в магистраль для </a:t>
            </a:r>
            <a:r>
              <a:rPr lang="ru-RU" sz="3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инфузий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должны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Количество случаев ОКС с подъемом сегмента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ST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за 2017,2018 годы и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полугодие 2019 года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397000"/>
          <a:ext cx="8820472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Показатели проведенных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тромболитических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терапий  за 2017, 2018 годы и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полугодие 2019 года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1397000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Процентное  соотношение выполненных вызовов с диагнозом ОКС и выполненных ТЛТ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Профилактика ОКС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ÐÐ¾ÐºÑÐ¾Ñ Ð²ÑÑÐ»ÑÑÐ¸Ð²Ð°ÐµÑ Ð¿Ð°ÑÐ¸ÐµÐ½ÑÐ° â ÑÑÐ¾ÐºÐ¾Ð²ÑÐ¹ Ð²ÐµÐºÑÐ¾Ñ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908720"/>
            <a:ext cx="7848872" cy="554461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pPr marL="742950" indent="-74295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Тактика лечения острого коронарного синдрома за последние несколько лет претерпела множество изменений.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Наиболее опасной при ОКС является самая ранняя фаза, когда больной испытывает боль и  высок риск остановки сердца.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Современная стратегия оказания неотложной помощи при ОКС заключается в восстановлении кровотока в коронарных артериях до наступления необратимых изменений миокарда. Одним из основных методов восстановления коронарного кровотока является </a:t>
            </a: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Благодаря 100% оснащению станции скорой медицинской помощи согласно приказа № 388н от 20.06.2013 года «Об утверждении порядка оказания скорой, в том числе скорой специализированной помощи (с изменениями на 19.04.2019 года)» и №36н от 22.01.2016 года «Об утверждении требований к комплектации лекарственными препаратами и медицинскими изделиями укладок и наборов для оказания скорой медицинской помощи» удается достигать оказание помощи согласно стандартам.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Обязательным условием эффективного исполнения программы по внедрению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догоспитального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тромболизиса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снижения уровня летальности от ОИМ является достаточное и регулярное финансирование для решения вопросов в части методической подготовки и материально-технического оснащения персонала скорой помощи.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ton\Desktop\скорая.png"/>
          <p:cNvPicPr>
            <a:picLocks noChangeAspect="1" noChangeArrowheads="1"/>
          </p:cNvPicPr>
          <p:nvPr/>
        </p:nvPicPr>
        <p:blipFill>
          <a:blip r:embed="rId2" cstate="print"/>
          <a:srcRect l="-30763" r="-30763"/>
          <a:stretch>
            <a:fillRect/>
          </a:stretch>
        </p:blipFill>
        <p:spPr bwMode="auto">
          <a:xfrm>
            <a:off x="-1476672" y="0"/>
            <a:ext cx="79216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Логоти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5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981075"/>
            <a:ext cx="6408737" cy="26639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pPr lvl="0"/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Ключевым фактором, влияющим как на    эффективность любого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реперфузионного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вмешательства, так и на его отдаленные результаты, является время. </a:t>
            </a:r>
            <a:b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Так,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тромболитическая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терапия, начатая через час после появления симптомов ОКС, позволяет сохранить жизнеспособность 70%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ишемизированного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миокарда, спасая 65 жизней на 1000 пациентов.  Именно поэтому,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тромболизис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сегодняшний день, по мнению как российских, так и </a:t>
            </a:r>
            <a:r>
              <a:rPr lang="ru-R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западно-европейских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специалистов,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вызывает не вопрос выполнять его или нет, а вопрос насколько быстро возможно его выполнение. </a:t>
            </a: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Численность населения города, близлежащих сел за 2017 год, 2018 год и 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полугодие 2019 года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124744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Обращаемость населения города и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села  за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2017год, 2018 год,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полугодие 2019 года и процент случаев с сердечной патологией за эти периоды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1397000"/>
          <a:ext cx="763284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Соотношение всех вызовов с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патологией и вызовов с ОКС с подъемом сегмента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тромболитических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препаратов бригадами СМП является безопасным, позволяет в значительной степени сократить время от момента возникновения ишемического приступа до эффективного анатомического восстановления кровотока в пораженной коронарной артерии, что позволяет добиться выраженного снижения показателей летальности и </a:t>
            </a:r>
            <a:r>
              <a:rPr lang="ru-RU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ОКС, подтверждая тем самым известное положение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“потерянное время – потерянный миокард”. </a:t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75032" cy="6858000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ctr" fontAlgn="t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Тромболитические препараты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67544" y="836712"/>
          <a:ext cx="8676456" cy="582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120008"/>
                <a:gridCol w="2892152"/>
              </a:tblGrid>
              <a:tr h="913602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поколение</a:t>
                      </a:r>
                      <a:endParaRPr lang="ru-RU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32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поколение</a:t>
                      </a:r>
                      <a:endParaRPr lang="ru-RU" sz="32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32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околение</a:t>
                      </a:r>
                      <a:endParaRPr lang="ru-RU" sz="3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3116"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Стрептокиназа</a:t>
                      </a:r>
                      <a:endParaRPr lang="ru-RU" sz="28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Алтеплаза</a:t>
                      </a:r>
                      <a:endParaRPr lang="ru-RU" sz="2800" b="1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Актилизе</a:t>
                      </a:r>
                      <a:r>
                        <a:rPr lang="ru-RU" sz="28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Тенектеплаза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Метализе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®)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3016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Аллергенна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2400" b="1" baseline="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селективна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 фибрину, длительная </a:t>
                      </a:r>
                      <a:r>
                        <a:rPr lang="ru-RU" sz="2400" b="1" baseline="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инфузия</a:t>
                      </a:r>
                      <a:endParaRPr lang="ru-RU" sz="2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400" b="1" dirty="0" err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аллергенна</a:t>
                      </a:r>
                      <a:r>
                        <a:rPr lang="ru-RU" sz="24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1" dirty="0" err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фибриноселективна</a:t>
                      </a:r>
                      <a:r>
                        <a:rPr lang="ru-RU" sz="2400" b="1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длительная </a:t>
                      </a:r>
                      <a:r>
                        <a:rPr lang="ru-RU" sz="2400" b="1" dirty="0" err="1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инфузия</a:t>
                      </a:r>
                      <a:endParaRPr lang="ru-RU" sz="24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Эквивалентна </a:t>
                      </a:r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алтеплазе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высокая </a:t>
                      </a:r>
                      <a:r>
                        <a:rPr lang="ru-RU" sz="2400" b="1" baseline="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фибриноспецифичность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однократный болюс 5 -10 секунд, улучшенный профиль безопасности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5520" cy="6858000"/>
          </a:xfrm>
          <a:blipFill>
            <a:blip r:embed="rId3" cstate="print"/>
            <a:tile tx="0" ty="0" sx="100000" sy="100000" flip="none" algn="tl"/>
          </a:blipFill>
        </p:spPr>
        <p:txBody>
          <a:bodyPr anchor="t">
            <a:norm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Противопоказания для проведения  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тромболитической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Абсолютные противопоказания:</a:t>
            </a:r>
            <a:b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ранее перенесенный геморрагический инсульт или НМК неизвестной этиологии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ишемический инсульт, в течение последних 3-х месяцев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опухоли мозга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подозрение на расслоение аорты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наличие признаков кровотечения или геморрагического диатеза (за исключением менструации)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существенные закрытые травмы головы в последние 3 месяца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изменение структуры мозговых сосудов (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артерио-венозная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мальформация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артериальные аневризмы)</a:t>
            </a: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88E6-82F6-4ACB-B8E2-E711C3BFF2F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1583</TotalTime>
  <Words>267</Words>
  <Application>Microsoft Office PowerPoint</Application>
  <PresentationFormat>Экран (4:3)</PresentationFormat>
  <Paragraphs>72</Paragraphs>
  <Slides>22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                             Государственное бюджетное учреждение здравоохранения         Самарской области «Тольяттинская станция скорой                                       неотложной помощи»      ПРОВЕДЕНИЕ ТРОМБОЛИЗИСА НА ДОГОСПИТАЛЬНОМ  ЭТАПЕ В УСЛОВИЯХ СКОРОЙ ПОМОЩИ   Докладчик : Тарасова Ирина Петровна </vt:lpstr>
      <vt:lpstr>              Тактика лечения острого коронарного синдрома за последние несколько лет претерпела множество изменений. Наиболее опасной при ОКС является самая ранняя фаза, когда больной испытывает боль и  высок риск остановки сердца.       Современная стратегия оказания неотложной помощи при ОКС заключается в восстановлении кровотока в коронарных артериях до наступления необратимых изменений миокарда. Одним из основных методов восстановления коронарного кровотока является тромболитическая терапия. </vt:lpstr>
      <vt:lpstr>        Ключевым фактором, влияющим как на    эффективность любого реперфузионного вмешательства, так и на его отдаленные результаты, является время.        Так, тромболитическая терапия, начатая через час после появления симптомов ОКС, позволяет сохранить жизнеспособность 70% ишемизированного миокарда, спасая 65 жизней на 1000 пациентов.  Именно поэтому, тромболизис на сегодняшний день, по мнению как российских, так и западно-европейских специалистов, вызывает не вопрос выполнять его или нет, а вопрос насколько быстро возможно его выполнение.   </vt:lpstr>
      <vt:lpstr>Численность населения города, близлежащих сел за 2017 год, 2018 год и  Ι полугодие 2019 года           </vt:lpstr>
      <vt:lpstr>Обращаемость населения города и села  за 2017год, 2018 год, Ι полугодие 2019 года и процент случаев с сердечной патологией за эти периоды </vt:lpstr>
      <vt:lpstr>Соотношение всех вызовов с сердечно-сосудистой патологией и вызовов с ОКС с подъемом сегмента ST  </vt:lpstr>
      <vt:lpstr>         Применение тромболитических препаратов бригадами СМП является безопасным, позволяет в значительной степени сократить время от момента возникновения ишемического приступа до эффективного анатомического восстановления кровотока в пораженной коронарной артерии, что позволяет добиться выраженного снижения показателей летальности и инвалидизации при ОКС, подтверждая тем самым известное положение “потерянное время – потерянный миокард”.  </vt:lpstr>
      <vt:lpstr>Тромболитические препараты   </vt:lpstr>
      <vt:lpstr>             Противопоказания для проведения                тромболитической терапии                      Абсолютные противопоказания: - ранее перенесенный геморрагический инсульт или НМК неизвестной этиологии - ишемический инсульт, в течение последних 3-х месяцев - опухоли мозга - подозрение на расслоение аорты - наличие признаков кровотечения или геморрагического диатеза (за исключением менструации) - существенные закрытые травмы головы в последние 3 месяца - изменение структуры мозговых сосудов (артерио-венозная мальформация, артериальные аневризмы)  </vt:lpstr>
      <vt:lpstr>                     Противопоказания для проведения                             тромболитической терапии                      Относительные противопоказания: - устойчивая, высокая , плохо контролируемая АГ в анамнезе - АГ в момент госпитализации: АД сист. более 180 мм рт.ст., АД диас. более 110 мм рт.ст. - ишемический инсульт давностью более 3 месяца - деменция или внутричерепная патология, не указанная в «абсолютных противопоказаниях» - травматическая или длительная (более 10 минут) СЛР или оперативное вмешательство, перенесенное в течение последних  3-х недель - недавнее (в течение предыдущих 2-4 недель) кровотечение - пункция сосуда, не поддающееся прижатию - беременность - обострение язвенной болезни - прием антикоагулянтов непрямого действия (гепарин, варфарин. фенилин,  синкумар)    </vt:lpstr>
      <vt:lpstr>        Алгоритм проведения тромболизиса                  на догоспитальном этапе     Данным алгоритмом бригады скорой помощи руководствуются согласно приказа МЗ СО от 23.01.2019 года № 46 «Об организации специализированной помощи пациентам с острым коронарным синдромом, инфарктом миокарда и нестабильной стенокардией на догоспитальном этапе и внесении изменений в отдельные приказы министерства здравоохранения Самарской области».  В него входят приложения к данному приказу : </vt:lpstr>
      <vt:lpstr> - Чек-лист оснащения машин скорой медицинской помощи для оказания помощи пациентам с острым коронарным синдромом, инфарктом миокарда, нестабильной стенокардией (далее – ОКС)                        - Маршрутизация при оказании медицинской помощи пациентам с острым коронарным синдромом, инфарктом миокарда и нестабильной стенокардией   -  Алгоритм действий при оказании медицинской помощи пациентам с острым коронарным синдромом, инфарктом миокарда и нестабильной стенокардией на догоспитальном этапе  - Чек –лист противопоказаний для проведения тромболизиса      </vt:lpstr>
      <vt:lpstr>        Алгоритм проведения тромболизиса                  на догоспитальном этапе  - убедитесь в том, что от начала симптомов прошло не более 12 часов:    Метализе® официально разрешен к применению при ОИМ с подъемом сегмента ST или внезапно возникшей блокадой левой ножки пучка Гиса - убедитесь в правильности поставленного диагноза:    Для подтверждения диагноза достаточно выполнения стандартной 12-канальной ЭКГ, которую интерпретируют на месте или передают по телефону в клинику для консультации со специалистом и принятия решения о тромболизисной терапии с помощью Метализе ® - убедитесь в отсутствии у больного противопоказаний к тромболизису при ОИМ</vt:lpstr>
      <vt:lpstr>        Сравнительная ЭКГ </vt:lpstr>
      <vt:lpstr>                   Методика введения Метализе® - требуемая доза должна вводиться однократно, внутривенно, в виде болюса в течение 5-10 секунд - для применения Метализе® может быть использован ранее поставленный катетер, но только в том случае, если он заполнялся 0,9% раствором натрия хлорида - если использовался венозный катетер, то после введения Метализе® он должен быть хорошо промыт (в целях полной и своевременной доставки препаратов в кровь) - Метализе® не совместим с раствором глюкозы, и не должен применяться с помощью капельницы, содержащей глюкозу - какие-либо другие лекарственные препараты добавляться в инъекционный раствор или в магистраль для инфузий не должны</vt:lpstr>
      <vt:lpstr>         Количество случаев ОКС с подъемом сегмента ST   за 2017,2018 годы и Iполугодие 2019 года </vt:lpstr>
      <vt:lpstr>                 Показатели проведенных тромболитических терапий  за 2017, 2018 годы и I полугодие 2019 года </vt:lpstr>
      <vt:lpstr> Процентное  соотношение выполненных вызовов с диагнозом ОКС и выполненных ТЛТ </vt:lpstr>
      <vt:lpstr>Профилактика ОКС </vt:lpstr>
      <vt:lpstr>Выводы:  Благодаря 100% оснащению станции скорой медицинской помощи согласно приказа № 388н от 20.06.2013 года «Об утверждении порядка оказания скорой, в том числе скорой специализированной помощи (с изменениями на 19.04.2019 года)» и №36н от 22.01.2016 года «Об утверждении требований к комплектации лекарственными препаратами и медицинскими изделиями укладок и наборов для оказания скорой медицинской помощи» удается достигать оказание помощи согласно стандартам. </vt:lpstr>
      <vt:lpstr>Выводы:  Обязательным условием эффективного исполнения программы по внедрению догоспитального тромболизиса и снижения уровня летальности от ОИМ является достаточное и регулярное финансирование для решения вопросов в части методической подготовки и материально-технического оснащения персонала скорой помощи. 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СтФелдшер4</dc:creator>
  <cp:lastModifiedBy>СтФелдшер4</cp:lastModifiedBy>
  <cp:revision>152</cp:revision>
  <dcterms:created xsi:type="dcterms:W3CDTF">2018-09-25T09:59:47Z</dcterms:created>
  <dcterms:modified xsi:type="dcterms:W3CDTF">2019-11-12T11:17:27Z</dcterms:modified>
</cp:coreProperties>
</file>