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57" r:id="rId2"/>
    <p:sldId id="295" r:id="rId3"/>
    <p:sldId id="296" r:id="rId4"/>
    <p:sldId id="274" r:id="rId5"/>
    <p:sldId id="275" r:id="rId6"/>
    <p:sldId id="258" r:id="rId7"/>
    <p:sldId id="297" r:id="rId8"/>
    <p:sldId id="284" r:id="rId9"/>
    <p:sldId id="289" r:id="rId10"/>
    <p:sldId id="276" r:id="rId11"/>
    <p:sldId id="294" r:id="rId12"/>
    <p:sldId id="292" r:id="rId13"/>
    <p:sldId id="285" r:id="rId14"/>
    <p:sldId id="279" r:id="rId15"/>
    <p:sldId id="299" r:id="rId16"/>
    <p:sldId id="263" r:id="rId17"/>
    <p:sldId id="288" r:id="rId18"/>
    <p:sldId id="268" r:id="rId19"/>
    <p:sldId id="269" r:id="rId20"/>
    <p:sldId id="298" r:id="rId21"/>
    <p:sldId id="270" r:id="rId22"/>
    <p:sldId id="271" r:id="rId23"/>
    <p:sldId id="30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A9A1D983-F601-40DD-86D9-26C51AA1E85E}">
          <p14:sldIdLst>
            <p14:sldId id="257"/>
            <p14:sldId id="295"/>
            <p14:sldId id="296"/>
            <p14:sldId id="274"/>
            <p14:sldId id="275"/>
            <p14:sldId id="258"/>
            <p14:sldId id="297"/>
            <p14:sldId id="284"/>
            <p14:sldId id="289"/>
            <p14:sldId id="276"/>
            <p14:sldId id="294"/>
            <p14:sldId id="292"/>
            <p14:sldId id="285"/>
            <p14:sldId id="279"/>
            <p14:sldId id="299"/>
            <p14:sldId id="263"/>
            <p14:sldId id="288"/>
            <p14:sldId id="268"/>
            <p14:sldId id="269"/>
            <p14:sldId id="298"/>
            <p14:sldId id="270"/>
            <p14:sldId id="271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33" autoAdjust="0"/>
  </p:normalViewPr>
  <p:slideViewPr>
    <p:cSldViewPr>
      <p:cViewPr varScale="1">
        <p:scale>
          <a:sx n="70" d="100"/>
          <a:sy n="70" d="100"/>
        </p:scale>
        <p:origin x="13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0F650178-B85E-4398-948E-348EDFAC124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7818D86-E49F-45AD-987C-16D3446C64F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78824" cy="1080120"/>
          </a:xfrm>
        </p:spPr>
        <p:txBody>
          <a:bodyPr/>
          <a:lstStyle/>
          <a:p>
            <a:pPr algn="ctr"/>
            <a:r>
              <a:rPr lang="ru-RU" sz="2000" dirty="0" smtClean="0"/>
              <a:t>ГОСУДАРСТВЕННОЕ </a:t>
            </a:r>
            <a:r>
              <a:rPr lang="ru-RU" sz="2000" dirty="0"/>
              <a:t>БЮДЖЕТНОЕ УЧРЕЖДЕНИЕ ЗДРАВООХРАНЕНИЯ САМАРСКОЙ ОБЛАСТИ «ТОЛЬЯТТИНСКАЯ </a:t>
            </a:r>
            <a:r>
              <a:rPr lang="ru-RU" sz="2000" dirty="0" smtClean="0"/>
              <a:t>станция </a:t>
            </a:r>
            <a:r>
              <a:rPr lang="ru-RU" sz="2000" dirty="0" err="1" smtClean="0"/>
              <a:t>СКОРой</a:t>
            </a:r>
            <a:r>
              <a:rPr lang="ru-RU" sz="2000" dirty="0" smtClean="0"/>
              <a:t> </a:t>
            </a:r>
            <a:r>
              <a:rPr lang="ru-RU" sz="2000" dirty="0" err="1" smtClean="0"/>
              <a:t>МЕДИЦИНСКой</a:t>
            </a:r>
            <a:r>
              <a:rPr lang="ru-RU" sz="2000" dirty="0" smtClean="0"/>
              <a:t> </a:t>
            </a:r>
            <a:r>
              <a:rPr lang="ru-RU" sz="2000" dirty="0" err="1" smtClean="0"/>
              <a:t>ПОМОЩи</a:t>
            </a:r>
            <a:r>
              <a:rPr lang="ru-RU" sz="2000" dirty="0" smtClean="0"/>
              <a:t>»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95536" y="1556792"/>
            <a:ext cx="8640960" cy="43924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sz="2800" dirty="0"/>
              <a:t>Роль фельдшера Скорой медицинской помощи </a:t>
            </a:r>
            <a:r>
              <a:rPr lang="ru-RU" sz="2800" dirty="0" smtClean="0"/>
              <a:t> </a:t>
            </a:r>
            <a:r>
              <a:rPr lang="ru-RU" sz="2800" dirty="0"/>
              <a:t>при ликвидации последствий Чрезвычайных Ситуаций (ЧС</a:t>
            </a:r>
            <a:r>
              <a:rPr lang="ru-RU" sz="2800" dirty="0" smtClean="0"/>
              <a:t>)»</a:t>
            </a:r>
          </a:p>
          <a:p>
            <a:pPr marL="0" indent="0" algn="r">
              <a:buNone/>
            </a:pPr>
            <a:endParaRPr lang="ru-RU" sz="2800" dirty="0"/>
          </a:p>
          <a:p>
            <a:pPr marL="0" indent="0" algn="r">
              <a:buNone/>
            </a:pPr>
            <a:endParaRPr lang="ru-RU" sz="2800" dirty="0" smtClean="0"/>
          </a:p>
          <a:p>
            <a:pPr marL="0" indent="0" algn="r">
              <a:buNone/>
            </a:pPr>
            <a:r>
              <a:rPr lang="ru-RU" sz="2000" dirty="0"/>
              <a:t>Докладчик:</a:t>
            </a:r>
          </a:p>
          <a:p>
            <a:pPr marL="0" indent="0" algn="r">
              <a:buNone/>
            </a:pPr>
            <a:r>
              <a:rPr lang="ru-RU" sz="2000" dirty="0"/>
              <a:t>Фельдшер </a:t>
            </a:r>
            <a:r>
              <a:rPr lang="ru-RU" sz="2000" dirty="0" err="1"/>
              <a:t>общепрофильной</a:t>
            </a:r>
            <a:r>
              <a:rPr lang="ru-RU" sz="2000" dirty="0"/>
              <a:t> </a:t>
            </a:r>
            <a:endParaRPr lang="ru-RU" sz="2000" dirty="0" smtClean="0"/>
          </a:p>
          <a:p>
            <a:pPr marL="0" indent="0" algn="r">
              <a:buNone/>
            </a:pPr>
            <a:r>
              <a:rPr lang="ru-RU" sz="2000" dirty="0" smtClean="0"/>
              <a:t>выездной </a:t>
            </a:r>
            <a:r>
              <a:rPr lang="ru-RU" sz="2000" dirty="0"/>
              <a:t>бригады</a:t>
            </a:r>
          </a:p>
          <a:p>
            <a:pPr marL="0" indent="0" algn="r">
              <a:buNone/>
            </a:pPr>
            <a:r>
              <a:rPr lang="ru-RU" sz="2000" dirty="0"/>
              <a:t>ГБУЗ СО «ТССМП» </a:t>
            </a:r>
            <a:endParaRPr lang="ru-RU" sz="2000" dirty="0" smtClean="0"/>
          </a:p>
          <a:p>
            <a:pPr marL="0" indent="0" algn="r">
              <a:buNone/>
            </a:pPr>
            <a:r>
              <a:rPr lang="ru-RU" sz="2000" dirty="0" smtClean="0"/>
              <a:t>Автозаводской </a:t>
            </a:r>
            <a:r>
              <a:rPr lang="ru-RU" sz="2000" dirty="0"/>
              <a:t>подстанции №2</a:t>
            </a:r>
          </a:p>
          <a:p>
            <a:pPr marL="0" indent="0" algn="r">
              <a:buNone/>
            </a:pPr>
            <a:r>
              <a:rPr lang="ru-RU" sz="2000" dirty="0"/>
              <a:t>Барабанов Дмитрий Владимирович</a:t>
            </a:r>
          </a:p>
          <a:p>
            <a:pPr marL="0" indent="0" algn="r">
              <a:buNone/>
            </a:pP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5312"/>
            <a:ext cx="5233861" cy="313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242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568952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u="sng" dirty="0" smtClean="0"/>
              <a:t>Действия </a:t>
            </a:r>
            <a:r>
              <a:rPr lang="ru-RU" sz="2400" b="1" u="sng" dirty="0"/>
              <a:t>бригады ТССМП первого контакта (первая   бригада ТССМП, получившая вызов на ЧС):</a:t>
            </a:r>
          </a:p>
          <a:p>
            <a:r>
              <a:rPr lang="ru-RU" sz="2200" dirty="0" smtClean="0"/>
              <a:t>Бригаде </a:t>
            </a:r>
            <a:r>
              <a:rPr lang="ru-RU" sz="2200" dirty="0"/>
              <a:t>ТССМП, первой прибившей в зону ЧС, принять на себя руководство по ликвидации медицинских последствий ЧС до прибытия старшего руководителя, уполномоченного руководить ликвидацией медицинских последствий </a:t>
            </a:r>
            <a:r>
              <a:rPr lang="ru-RU" sz="2200" dirty="0" smtClean="0"/>
              <a:t>ЧС.</a:t>
            </a:r>
          </a:p>
          <a:p>
            <a:r>
              <a:rPr lang="ru-RU" sz="2200" dirty="0" smtClean="0"/>
              <a:t>Давать распоряжения подчиненным четкие, конкретные, рациональные.</a:t>
            </a:r>
          </a:p>
          <a:p>
            <a:r>
              <a:rPr lang="ru-RU" sz="2200" dirty="0" smtClean="0"/>
              <a:t>Сортировать пострадавших в соответствии с приоритетами экстренной медицинской помощи. Сортировка не должна задерживать оказание помощи, в </a:t>
            </a:r>
            <a:r>
              <a:rPr lang="ru-RU" sz="2200" dirty="0" err="1" smtClean="0"/>
              <a:t>т.ч</a:t>
            </a:r>
            <a:r>
              <a:rPr lang="ru-RU" sz="2200" dirty="0" smtClean="0"/>
              <a:t>. эвакуацию. </a:t>
            </a:r>
          </a:p>
          <a:p>
            <a:r>
              <a:rPr lang="ru-RU" sz="2200" dirty="0" smtClean="0"/>
              <a:t>Оказывать </a:t>
            </a:r>
            <a:r>
              <a:rPr lang="ru-RU" sz="2200" dirty="0"/>
              <a:t>экстренную медицинскую помощь пострадавшим в соответствии с сортировочными решениями</a:t>
            </a:r>
            <a:r>
              <a:rPr lang="ru-RU" sz="2200" dirty="0" smtClean="0"/>
              <a:t>.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80820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640960" cy="5760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/>
              <a:t>Действия бригады СМП, вызванной «на себя» в район ЧС:</a:t>
            </a:r>
          </a:p>
          <a:p>
            <a:r>
              <a:rPr lang="ru-RU" sz="2000" dirty="0" smtClean="0"/>
              <a:t>Прибыв в район ЧС, бригада ТССМП, вызванная «на себя», поступает в подчинение руководителя бригады ТССМП первого контакта.</a:t>
            </a:r>
          </a:p>
          <a:p>
            <a:r>
              <a:rPr lang="ru-RU" sz="2000" dirty="0" smtClean="0"/>
              <a:t>Бригаде СМП, принявшей на себя руководство медицинскими спасательными работами, быть в зоне ЧС до завершения эвакуационных мероприятий или прибытия старшего руководства и получения разрешения покинуть зону ЧС.</a:t>
            </a:r>
          </a:p>
          <a:p>
            <a:r>
              <a:rPr lang="ru-RU" sz="2000" dirty="0" smtClean="0"/>
              <a:t>При необходимости используем тактику раздвоения бригад: руководитель бригады остается оказывать помощь в районе ЧС, фельдшер эвакуирует пострадавших в стационар. </a:t>
            </a:r>
          </a:p>
          <a:p>
            <a:r>
              <a:rPr lang="ru-RU" sz="2000" dirty="0" smtClean="0"/>
              <a:t>По окончании спасательных работ докладываем об этом старшему врачу смены, уезжаем с места ЧС (только по разрешению руководителя аварийно-спасательных работ), предоставляем старшему врачу смены все необходимые ему для составления донесения данные и список пострадавших.</a:t>
            </a:r>
          </a:p>
          <a:p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883172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5328592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	</a:t>
            </a:r>
            <a:r>
              <a:rPr lang="ru-RU" sz="2000" dirty="0"/>
              <a:t>Выездной персонал бригады ТССМП несет ответственность за психологическое состояние пострадавших, предотвращение паники среди населения.</a:t>
            </a:r>
          </a:p>
          <a:p>
            <a:pPr marL="0" indent="0">
              <a:buNone/>
            </a:pPr>
            <a:r>
              <a:rPr lang="ru-RU" sz="2000" dirty="0"/>
              <a:t>        	При ликвидации последствий техногенных, природных и социальных ЧС преобладают хирургические виды экстренной медицинской помощи.</a:t>
            </a:r>
          </a:p>
          <a:p>
            <a:pPr marL="0" indent="0">
              <a:buNone/>
            </a:pPr>
            <a:r>
              <a:rPr lang="ru-RU" sz="2000" dirty="0"/>
              <a:t>Бригадам, работающим в зоне ЧС, соблюдать правила:</a:t>
            </a:r>
          </a:p>
          <a:p>
            <a:pPr marL="0" indent="0">
              <a:buNone/>
            </a:pPr>
            <a:r>
              <a:rPr lang="ru-RU" sz="2000" dirty="0"/>
              <a:t>        ⦁	Единоначалие и дисциплина. </a:t>
            </a:r>
          </a:p>
          <a:p>
            <a:pPr marL="0" indent="0">
              <a:buNone/>
            </a:pPr>
            <a:r>
              <a:rPr lang="ru-RU" sz="2000" dirty="0"/>
              <a:t>        ⦁	</a:t>
            </a:r>
            <a:r>
              <a:rPr lang="ru-RU" sz="2000" dirty="0" smtClean="0"/>
              <a:t>Безопасность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r>
              <a:rPr lang="ru-RU" sz="2000" dirty="0"/>
              <a:t>       ⦁	Докладывать информацию о ЧС </a:t>
            </a:r>
            <a:r>
              <a:rPr lang="ru-RU" sz="2000" dirty="0" smtClean="0"/>
              <a:t>  фельдшеру </a:t>
            </a:r>
            <a:r>
              <a:rPr lang="ru-RU" sz="2000" dirty="0"/>
              <a:t>ППВ регулярно, кратко, информативно и достоверно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smtClean="0"/>
              <a:t>•	Действовать смело, но без суеты</a:t>
            </a:r>
            <a:r>
              <a:rPr lang="ru-RU" sz="2200" dirty="0" smtClean="0"/>
              <a:t>.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</p:txBody>
      </p:sp>
      <p:pic>
        <p:nvPicPr>
          <p:cNvPr id="3074" name="Picture 2" descr="C:\Users\feldsher\Desktop\816-ambu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39" y="548680"/>
            <a:ext cx="362784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eldsher\Desktop\depositphotos_175078594-stock-photo-handsome-male-paramedic-talking-por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573015"/>
            <a:ext cx="3520466" cy="234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134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568952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В условиях пожаротушения бригаде </a:t>
            </a:r>
            <a:r>
              <a:rPr lang="ru-RU" sz="2000" dirty="0" smtClean="0"/>
              <a:t>ТССМП</a:t>
            </a:r>
            <a:r>
              <a:rPr lang="ru-RU" sz="2000" dirty="0"/>
              <a:t>:</a:t>
            </a:r>
          </a:p>
          <a:p>
            <a:pPr marL="0" indent="0">
              <a:buNone/>
            </a:pPr>
            <a:r>
              <a:rPr lang="ru-RU" sz="2000" dirty="0" smtClean="0"/>
              <a:t>⦁   Прибыть </a:t>
            </a:r>
            <a:r>
              <a:rPr lang="ru-RU" sz="2000" dirty="0"/>
              <a:t>в зону возгорания.</a:t>
            </a:r>
          </a:p>
          <a:p>
            <a:pPr marL="0" indent="0">
              <a:buNone/>
            </a:pPr>
            <a:r>
              <a:rPr lang="ru-RU" sz="2000" dirty="0" smtClean="0"/>
              <a:t>⦁   Доложить </a:t>
            </a:r>
            <a:r>
              <a:rPr lang="ru-RU" sz="2000" dirty="0"/>
              <a:t>о прибытии руководителю пожаротушения.</a:t>
            </a:r>
          </a:p>
          <a:p>
            <a:pPr marL="0" indent="0">
              <a:buNone/>
            </a:pPr>
            <a:r>
              <a:rPr lang="ru-RU" sz="2000" dirty="0" smtClean="0"/>
              <a:t>⦁   Дислоцироваться </a:t>
            </a:r>
            <a:r>
              <a:rPr lang="ru-RU" sz="2000" dirty="0"/>
              <a:t>в безопасном месте, указанном руководителем пожаротушения.</a:t>
            </a:r>
          </a:p>
          <a:p>
            <a:pPr marL="0" indent="0">
              <a:buNone/>
            </a:pPr>
            <a:r>
              <a:rPr lang="ru-RU" sz="2000" dirty="0" smtClean="0"/>
              <a:t>⦁   Выяснить </a:t>
            </a:r>
            <a:r>
              <a:rPr lang="ru-RU" sz="2000" dirty="0"/>
              <a:t>у руководителя пожаротушения сведения о характере очага возгорания (жилая, промышленная зона, площадь возгорания, наличие опасных веществ в очаге возгорания и/или вблизи него и т.п.), наличие пострадавших, из них детей, наличие погибших.</a:t>
            </a:r>
          </a:p>
          <a:p>
            <a:pPr marL="0" indent="0">
              <a:buNone/>
            </a:pPr>
            <a:r>
              <a:rPr lang="ru-RU" sz="2000" dirty="0" smtClean="0"/>
              <a:t>⦁   Доложить фельдшеру по приему вызова (ППВ) </a:t>
            </a:r>
            <a:r>
              <a:rPr lang="ru-RU" sz="2000" dirty="0"/>
              <a:t>о прибытии в зону возгорания.</a:t>
            </a:r>
          </a:p>
          <a:p>
            <a:pPr marL="0" indent="0">
              <a:buNone/>
            </a:pPr>
            <a:r>
              <a:rPr lang="ru-RU" sz="2000" dirty="0" smtClean="0"/>
              <a:t>⦁   В </a:t>
            </a:r>
            <a:r>
              <a:rPr lang="ru-RU" sz="2000" dirty="0"/>
              <a:t>«Карте вызова СМП» отметить время прибытия, ФИО, звание, должность </a:t>
            </a:r>
            <a:r>
              <a:rPr lang="ru-RU" sz="2000" dirty="0" smtClean="0"/>
              <a:t>   руководителя </a:t>
            </a:r>
            <a:r>
              <a:rPr lang="ru-RU" sz="2000" dirty="0"/>
              <a:t>пожаротушения.</a:t>
            </a:r>
          </a:p>
          <a:p>
            <a:pPr marL="0" indent="0">
              <a:buNone/>
            </a:pPr>
            <a:r>
              <a:rPr lang="ru-RU" sz="2000" dirty="0" smtClean="0"/>
              <a:t>⦁   При </a:t>
            </a:r>
            <a:r>
              <a:rPr lang="ru-RU" sz="2000" dirty="0"/>
              <a:t>госпитализации докладывать фельдшеру ППВ паспортные данные пострадавших (по возможности), диагноз и/или ведущий синдром, определяющий тяжесть состояния, эвакуационное направление обязательно).</a:t>
            </a:r>
          </a:p>
          <a:p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7813926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88640"/>
            <a:ext cx="8426896" cy="1728192"/>
          </a:xfrm>
        </p:spPr>
        <p:txBody>
          <a:bodyPr/>
          <a:lstStyle/>
          <a:p>
            <a:r>
              <a:rPr lang="ru-RU" sz="1800" dirty="0"/>
              <a:t>По приезду других бригад СМП сортировку передает другим руководителям </a:t>
            </a:r>
            <a:r>
              <a:rPr lang="ru-RU" sz="1800" dirty="0" smtClean="0"/>
              <a:t> бригад ТССМП</a:t>
            </a:r>
            <a:r>
              <a:rPr lang="ru-RU" sz="1800" dirty="0"/>
              <a:t>, занявшись только организацией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   ⦁   Организовывает оказание медицинской помощи </a:t>
            </a:r>
            <a:r>
              <a:rPr lang="ru-RU" sz="1800" dirty="0" smtClean="0"/>
              <a:t>пострадавшим;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   ⦁   Организовывает эвакуацию </a:t>
            </a:r>
            <a:r>
              <a:rPr lang="ru-RU" sz="1800" dirty="0" smtClean="0"/>
              <a:t>пострадавших.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772816"/>
            <a:ext cx="4075154" cy="3942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/>
              <a:t>При необходимости использует попутный транспорт, обязательно обеспечивая его сопровождение медицинским работником и зафиксировав номер и марку автомобиля.</a:t>
            </a:r>
          </a:p>
          <a:p>
            <a:pPr marL="0" indent="0">
              <a:buNone/>
            </a:pPr>
            <a:r>
              <a:rPr lang="ru-RU" sz="2200" dirty="0" smtClean="0"/>
              <a:t>    ⦁   Начинает учет пострадавших и эвакуированных.</a:t>
            </a:r>
          </a:p>
          <a:p>
            <a:endParaRPr lang="ru-RU" sz="2200" dirty="0"/>
          </a:p>
        </p:txBody>
      </p:sp>
      <p:pic>
        <p:nvPicPr>
          <p:cNvPr id="6146" name="Picture 2" descr="C:\Users\feldsher\Desktop\sk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94" y="2060848"/>
            <a:ext cx="4900728" cy="276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9027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7924800" cy="1224136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дорожно-транспортном происшествии бригаде ТССМП действовать аналогично общим правилам работы в ЧС. Бригаде ТССМП соблюдать правила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5040560" cy="4374232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Фрагменты автомобилей и другие предметы ДТП не перемещать.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пострадавшего, зажатого в поврежденном автомобиле, начинать только после обеспечения безопасности оказания помощи.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Извлекать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пострадавшего из транспортного средства после стабилизации шеи и спины.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по извлечению пострадавшего из поврежденного транспортного средства в каждом случае индивидуально.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348880"/>
            <a:ext cx="3841137" cy="21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581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Медицинская эвакуация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4104456" cy="4374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по принципу «на себя»  (машины скорой медицинской помощи,  лечебно-профилактических учреждений, центров экстренной медицинской помощи и другие) и «от себя»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(транспортом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пострадавшего объекта, спасательными отрядами и др.).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20283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726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784976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2200" dirty="0"/>
              <a:t>Этапы медицинской эвакуации выполняют следующие задачи:</a:t>
            </a:r>
          </a:p>
          <a:p>
            <a:pPr marL="0" indent="0">
              <a:buNone/>
            </a:pPr>
            <a:r>
              <a:rPr lang="ru-RU" sz="1800" dirty="0" smtClean="0"/>
              <a:t>⦁   </a:t>
            </a:r>
            <a:r>
              <a:rPr lang="ru-RU" sz="1900" dirty="0" smtClean="0"/>
              <a:t>Прием</a:t>
            </a:r>
            <a:r>
              <a:rPr lang="ru-RU" sz="1900" dirty="0"/>
              <a:t>, регистрация, медицинская сортировка поступающих раненых и больных.</a:t>
            </a:r>
          </a:p>
          <a:p>
            <a:pPr marL="0" indent="0">
              <a:buNone/>
            </a:pPr>
            <a:r>
              <a:rPr lang="ru-RU" sz="1900" dirty="0" smtClean="0"/>
              <a:t>⦁   Проведение </a:t>
            </a:r>
            <a:r>
              <a:rPr lang="ru-RU" sz="1900" dirty="0"/>
              <a:t>по показаниям санитарной обработки раненых и больных,  дезинфекция, дезактивация и </a:t>
            </a:r>
            <a:r>
              <a:rPr lang="ru-RU" sz="1900" dirty="0" smtClean="0"/>
              <a:t>дегазация.</a:t>
            </a:r>
            <a:endParaRPr lang="ru-RU" sz="1900" dirty="0"/>
          </a:p>
          <a:p>
            <a:pPr marL="0" indent="0">
              <a:buNone/>
            </a:pPr>
            <a:r>
              <a:rPr lang="ru-RU" sz="1900" dirty="0" smtClean="0"/>
              <a:t>⦁   Оказание </a:t>
            </a:r>
            <a:r>
              <a:rPr lang="ru-RU" sz="1900" dirty="0"/>
              <a:t>раненым и больным медицинской помощи.</a:t>
            </a:r>
          </a:p>
          <a:p>
            <a:pPr marL="0" indent="0">
              <a:buNone/>
            </a:pPr>
            <a:r>
              <a:rPr lang="ru-RU" sz="1900" dirty="0" smtClean="0"/>
              <a:t>⦁   Стационарное </a:t>
            </a:r>
            <a:r>
              <a:rPr lang="ru-RU" sz="1900" dirty="0"/>
              <a:t>лечение раненых и больных.</a:t>
            </a:r>
          </a:p>
          <a:p>
            <a:pPr marL="0" indent="0">
              <a:buNone/>
            </a:pPr>
            <a:r>
              <a:rPr lang="ru-RU" sz="1900" dirty="0" smtClean="0"/>
              <a:t>⦁   Подготовка </a:t>
            </a:r>
            <a:r>
              <a:rPr lang="ru-RU" sz="1900" dirty="0"/>
              <a:t>к эвакуации раненых и больных, подлежащих лечению  на последующих этапах.</a:t>
            </a:r>
          </a:p>
          <a:p>
            <a:pPr marL="0" indent="0">
              <a:buNone/>
            </a:pPr>
            <a:r>
              <a:rPr lang="ru-RU" sz="1900" dirty="0" smtClean="0"/>
              <a:t>⦁   Изоляция </a:t>
            </a:r>
            <a:r>
              <a:rPr lang="ru-RU" sz="1900" dirty="0"/>
              <a:t>инфекционных больных.</a:t>
            </a:r>
          </a:p>
          <a:p>
            <a:pPr marL="0" indent="0">
              <a:buNone/>
            </a:pPr>
            <a:r>
              <a:rPr lang="ru-RU" sz="1900" dirty="0" smtClean="0"/>
              <a:t>   На </a:t>
            </a:r>
            <a:r>
              <a:rPr lang="ru-RU" sz="1900" dirty="0"/>
              <a:t>этапах медицинской эвакуации осуществляется два основных вида сортировки:</a:t>
            </a:r>
          </a:p>
          <a:p>
            <a:pPr marL="0" indent="0">
              <a:buNone/>
            </a:pPr>
            <a:r>
              <a:rPr lang="ru-RU" sz="1900" dirty="0" smtClean="0"/>
              <a:t>⦁   </a:t>
            </a:r>
            <a:r>
              <a:rPr lang="ru-RU" sz="1900" dirty="0" err="1" smtClean="0"/>
              <a:t>Внутрипунктовая</a:t>
            </a:r>
            <a:r>
              <a:rPr lang="ru-RU" sz="1900" dirty="0" smtClean="0"/>
              <a:t>, </a:t>
            </a:r>
            <a:r>
              <a:rPr lang="ru-RU" sz="1900" dirty="0"/>
              <a:t>то есть где, в какую очередь и в каком объеме будет оказываться медицинская помощь на данном </a:t>
            </a:r>
            <a:r>
              <a:rPr lang="ru-RU" sz="1900" dirty="0" smtClean="0"/>
              <a:t>этапе.</a:t>
            </a:r>
            <a:endParaRPr lang="ru-RU" sz="1900" dirty="0"/>
          </a:p>
          <a:p>
            <a:pPr marL="0" indent="0">
              <a:buNone/>
            </a:pPr>
            <a:r>
              <a:rPr lang="ru-RU" sz="1900" dirty="0" smtClean="0"/>
              <a:t>⦁   </a:t>
            </a:r>
            <a:r>
              <a:rPr lang="ru-RU" sz="1900" dirty="0" err="1" smtClean="0"/>
              <a:t>Эвакуационно</a:t>
            </a:r>
            <a:r>
              <a:rPr lang="ru-RU" sz="1900" dirty="0" smtClean="0"/>
              <a:t>-транспортная, </a:t>
            </a:r>
            <a:r>
              <a:rPr lang="ru-RU" sz="1900" dirty="0"/>
              <a:t>то есть в какую очередь, каким транспортом, в каком положении и </a:t>
            </a:r>
            <a:r>
              <a:rPr lang="ru-RU" sz="1900" dirty="0" smtClean="0"/>
              <a:t>куда.</a:t>
            </a:r>
            <a:endParaRPr lang="ru-RU" sz="19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372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88640"/>
            <a:ext cx="7924800" cy="552636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Численность </a:t>
            </a:r>
            <a:r>
              <a:rPr lang="ru-RU" sz="2000" b="1" dirty="0"/>
              <a:t>населения города Тольятти и Ставропольского района на период 2017г.,2018г. И первое полугодие 2019г.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94068"/>
            <a:ext cx="5843910" cy="261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20974"/>
              </p:ext>
            </p:extLst>
          </p:nvPr>
        </p:nvGraphicFramePr>
        <p:xfrm>
          <a:off x="1367582" y="1052736"/>
          <a:ext cx="6096000" cy="1699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Население города и Ставропольского района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778 111</a:t>
                      </a:r>
                      <a:endParaRPr lang="ru-RU" sz="18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782 442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Первое полугодие 2019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850 670</a:t>
                      </a:r>
                      <a:endParaRPr lang="ru-RU" sz="18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3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16632"/>
            <a:ext cx="7924800" cy="55983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000" b="1" dirty="0"/>
              <a:t>Статистические данные по ДТП на период с 2017г, </a:t>
            </a:r>
            <a:r>
              <a:rPr lang="ru-RU" sz="2000" b="1" dirty="0" smtClean="0"/>
              <a:t>2018г, первый и </a:t>
            </a:r>
            <a:r>
              <a:rPr lang="ru-RU" sz="2000" b="1" smtClean="0"/>
              <a:t>второй квартал 2019г</a:t>
            </a:r>
            <a:r>
              <a:rPr lang="ru-RU" sz="2000" b="1" dirty="0"/>
              <a:t>. в городе Тольятти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73016"/>
            <a:ext cx="3672408" cy="231318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399742"/>
              </p:ext>
            </p:extLst>
          </p:nvPr>
        </p:nvGraphicFramePr>
        <p:xfrm>
          <a:off x="107504" y="908720"/>
          <a:ext cx="8856986" cy="265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6143"/>
                <a:gridCol w="504563"/>
                <a:gridCol w="576065"/>
                <a:gridCol w="648073"/>
                <a:gridCol w="564896"/>
                <a:gridCol w="515224"/>
                <a:gridCol w="576065"/>
                <a:gridCol w="648073"/>
                <a:gridCol w="648073"/>
                <a:gridCol w="648073"/>
                <a:gridCol w="576065"/>
                <a:gridCol w="648073"/>
                <a:gridCol w="1007600"/>
              </a:tblGrid>
              <a:tr h="5541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 2017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 год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Первый и второй квартал 2019г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6635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1083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1059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620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66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взр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взр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взр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554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Пострадало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991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172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995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167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531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0,09</a:t>
                      </a:r>
                      <a:endParaRPr lang="ru-RU" b="1" dirty="0"/>
                    </a:p>
                  </a:txBody>
                  <a:tcPr/>
                </a:tc>
              </a:tr>
              <a:tr h="579121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Госпитализированно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781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138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744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0,00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0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640960" cy="568863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5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Чрезвычайная ситуация </a:t>
            </a:r>
            <a:endParaRPr lang="ru-RU" sz="51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обстановка,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сложившаяся в результате аварии, опасного природного явления, катастрофы, стихийного или иного бедствия, которая может повлечь или повлекла за собой человеческие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жертвы.</a:t>
            </a:r>
          </a:p>
          <a:p>
            <a:pPr marL="0" indent="0">
              <a:buNone/>
            </a:pP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источников ЧС для здравоохранения: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⦁   Число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-  2 человека и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более;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⦁   Число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госпитализированных – 4 человека и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более.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дорожно-транспортных происшествий, </a:t>
            </a:r>
            <a:endParaRPr lang="ru-RU" sz="4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относящихся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ЧС: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⦁   Число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-  5 человек и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более;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⦁   Число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пострадавших – 10 человека и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более.</a:t>
            </a:r>
            <a:endParaRPr lang="ru-RU" sz="4200" dirty="0" smtClean="0"/>
          </a:p>
          <a:p>
            <a:pPr marL="0" indent="0">
              <a:buNone/>
            </a:pPr>
            <a:r>
              <a:rPr lang="ru-RU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РФ от 20 июня 2013 г. № 388н “Об утверждении Порядка оказания скорой, в том числе скорой специализированной, медицинской помощи”  и Приказ Министерства здравоохранения РФ  N 528 от 11 мая 2017 г. «О ликвидации </a:t>
            </a:r>
            <a:r>
              <a:rPr lang="ru-RU" sz="4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</a:t>
            </a:r>
            <a:r>
              <a:rPr lang="ru-RU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санитарных последствий чрезвычайных ситуаций в Самарской области в мирное и военное время»</a:t>
            </a:r>
          </a:p>
          <a:p>
            <a:pPr marL="0" indent="0">
              <a:buNone/>
            </a:pP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feldsher\Desktop\emblema_minzdravsocrazvitiya-1-1024x64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04864"/>
            <a:ext cx="2617675" cy="163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526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/>
              <a:t>Статистические данные по </a:t>
            </a:r>
            <a:r>
              <a:rPr lang="ru-RU" sz="2000" b="1" dirty="0" smtClean="0"/>
              <a:t>пожарам с </a:t>
            </a:r>
            <a:r>
              <a:rPr lang="ru-RU" sz="2000" b="1" dirty="0"/>
              <a:t>2017г, 2018г  и  первое полугодие 2019г. в городе Тольятти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68960"/>
            <a:ext cx="5040560" cy="283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63037873"/>
              </p:ext>
            </p:extLst>
          </p:nvPr>
        </p:nvGraphicFramePr>
        <p:xfrm>
          <a:off x="251520" y="1124744"/>
          <a:ext cx="8784984" cy="1752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6148"/>
                <a:gridCol w="576064"/>
                <a:gridCol w="648072"/>
                <a:gridCol w="648072"/>
                <a:gridCol w="576064"/>
                <a:gridCol w="720080"/>
                <a:gridCol w="648072"/>
                <a:gridCol w="720080"/>
                <a:gridCol w="504056"/>
                <a:gridCol w="648072"/>
                <a:gridCol w="576064"/>
                <a:gridCol w="720080"/>
                <a:gridCol w="5040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Первое полугодие 2019г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1263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1596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778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Взр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Взр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Взр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Пострадало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0,0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8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88640"/>
            <a:ext cx="7924800" cy="36004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 smtClean="0"/>
              <a:t>Количество </a:t>
            </a:r>
            <a:r>
              <a:rPr lang="ru-RU" sz="2000" b="1" dirty="0"/>
              <a:t>вызовов по поводу обнаружения подозрительных предметов, возможного заминирования или проявлений </a:t>
            </a:r>
            <a:r>
              <a:rPr lang="ru-RU" sz="2000" b="1" dirty="0" smtClean="0"/>
              <a:t>террористической </a:t>
            </a:r>
            <a:r>
              <a:rPr lang="ru-RU" sz="2000" b="1" dirty="0"/>
              <a:t>активности: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87440"/>
            <a:ext cx="5941504" cy="237660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817515"/>
              </p:ext>
            </p:extLst>
          </p:nvPr>
        </p:nvGraphicFramePr>
        <p:xfrm>
          <a:off x="323528" y="1397000"/>
          <a:ext cx="8640961" cy="15666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4423"/>
                <a:gridCol w="1234423"/>
                <a:gridCol w="1234423"/>
                <a:gridCol w="1234423"/>
                <a:gridCol w="1234423"/>
                <a:gridCol w="1234423"/>
                <a:gridCol w="1234423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2017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2018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Первое полугодие 2019г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Количество вызовов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133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0,07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165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0,1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75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</a:rPr>
                        <a:t>0,08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0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льм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10" y="-7503"/>
            <a:ext cx="9295017" cy="6971263"/>
          </a:xfrm>
        </p:spPr>
      </p:pic>
    </p:spTree>
    <p:extLst>
      <p:ext uri="{BB962C8B-B14F-4D97-AF65-F5344CB8AC3E}">
        <p14:creationId xmlns:p14="http://schemas.microsoft.com/office/powerpoint/2010/main" val="33578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476672"/>
            <a:ext cx="7924800" cy="5238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 smtClean="0"/>
              <a:t>Спасибо </a:t>
            </a:r>
          </a:p>
          <a:p>
            <a:pPr marL="0" indent="0" algn="ctr">
              <a:buNone/>
            </a:pPr>
            <a:r>
              <a:rPr lang="ru-RU" sz="8000" dirty="0" smtClean="0"/>
              <a:t>за </a:t>
            </a:r>
          </a:p>
          <a:p>
            <a:pPr marL="0" indent="0" algn="ctr">
              <a:buNone/>
            </a:pPr>
            <a:r>
              <a:rPr lang="ru-RU" sz="8000" dirty="0" smtClean="0"/>
              <a:t>внимание!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1915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7924800" cy="1296144"/>
          </a:xfrm>
        </p:spPr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28288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вышеуказанным приказам на станции ТССМП  имеются запасы медикаментов на 500 пострадавших для своевременного оказания экстренной медицинской помощи. Запас распределен следующим образом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Центральная подстанция          -   200 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Автозаводская подстанция       -  200 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Комсомольская подстанция     -  100 .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имеются 15 укладок для оказания экстренной медицинской помощи на 10 пострадавших. Укладки распределены следующим образом: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Автозаводской подстанции   №2     2 укладки; 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Автозаводской подстанции №4       4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Центральной подстанции                 4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  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Комсомольской подстанции            3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Жигулевской подстанции                2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2976"/>
            <a:ext cx="25177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167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/>
              <a:t>Пострадавшим при ЧС оказываются все виды медицинской помощи: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124744"/>
            <a:ext cx="5042520" cy="4590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⦁ Первичная медико-санитарная помощь (доврачебная, врачебная, специализированная);  </a:t>
            </a:r>
          </a:p>
          <a:p>
            <a:pPr marL="0" indent="0">
              <a:buNone/>
            </a:pPr>
            <a:r>
              <a:rPr lang="ru-RU" sz="2400" dirty="0" smtClean="0"/>
              <a:t>⦁ Скорая, в том числе скорая специализированная,  медицинская помощь;</a:t>
            </a:r>
          </a:p>
          <a:p>
            <a:pPr marL="0" indent="0">
              <a:buNone/>
            </a:pPr>
            <a:r>
              <a:rPr lang="ru-RU" sz="2400" dirty="0" smtClean="0"/>
              <a:t>⦁ Специализированная, в том числе высокотехнологичная, медицинская                    помощь;</a:t>
            </a:r>
          </a:p>
          <a:p>
            <a:pPr marL="0" indent="0">
              <a:buNone/>
            </a:pPr>
            <a:r>
              <a:rPr lang="ru-RU" sz="2400" dirty="0" smtClean="0"/>
              <a:t>⦁ Паллиативная медицинская помощь.</a:t>
            </a:r>
          </a:p>
          <a:p>
            <a:endParaRPr lang="ru-RU" sz="2000" dirty="0"/>
          </a:p>
        </p:txBody>
      </p:sp>
      <p:pic>
        <p:nvPicPr>
          <p:cNvPr id="1026" name="Picture 2" descr="C:\Users\feldsher\Desktop\sanitarnaya_pomosh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96" y="1628800"/>
            <a:ext cx="3977992" cy="28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2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feldsher\Desktop\vife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45204"/>
            <a:ext cx="3716635" cy="46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7924800" cy="1584176"/>
          </a:xfrm>
        </p:spPr>
        <p:txBody>
          <a:bodyPr/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отработанному алгоритму действия выездных  бригад ТССМП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происходят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образом: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7560840" cy="451824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прибытии;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безопасность;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разведка;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старшему врачу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смены;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сортировка;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помощь;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пострадавших;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старшим врачом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смены.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6632"/>
            <a:ext cx="8454672" cy="2736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МЕДИЦИНСКАЯ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СОРТИРОВКА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4036"/>
            <a:ext cx="8533581" cy="589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2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9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282880" cy="5598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dirty="0" smtClean="0"/>
              <a:t>Бригаде ТССМП </a:t>
            </a:r>
            <a:r>
              <a:rPr lang="ru-RU" sz="1900" dirty="0"/>
              <a:t>заполнить «Карту вызова СМП» в любом случае, даже при отсутствии пострадавших и/или погибших, указать:</a:t>
            </a:r>
          </a:p>
          <a:p>
            <a:pPr marL="0" indent="0">
              <a:buNone/>
            </a:pPr>
            <a:r>
              <a:rPr lang="ru-RU" sz="1900" dirty="0" smtClean="0"/>
              <a:t>             ⦁</a:t>
            </a:r>
            <a:r>
              <a:rPr lang="ru-RU" sz="1900" dirty="0"/>
              <a:t>	время прибытия в зону ЧС;</a:t>
            </a:r>
          </a:p>
          <a:p>
            <a:pPr marL="0" indent="0">
              <a:buNone/>
            </a:pPr>
            <a:r>
              <a:rPr lang="ru-RU" sz="1900" dirty="0" smtClean="0"/>
              <a:t>             ⦁</a:t>
            </a:r>
            <a:r>
              <a:rPr lang="ru-RU" sz="1900" dirty="0"/>
              <a:t>	вид ЧС;</a:t>
            </a:r>
          </a:p>
          <a:p>
            <a:pPr marL="0" indent="0">
              <a:buNone/>
            </a:pPr>
            <a:r>
              <a:rPr lang="ru-RU" sz="1900" dirty="0" smtClean="0"/>
              <a:t>             ⦁</a:t>
            </a:r>
            <a:r>
              <a:rPr lang="ru-RU" sz="1900" dirty="0"/>
              <a:t>	адрес ЧС;</a:t>
            </a:r>
          </a:p>
          <a:p>
            <a:pPr marL="0" indent="0">
              <a:buNone/>
            </a:pPr>
            <a:r>
              <a:rPr lang="ru-RU" sz="1900" dirty="0" smtClean="0"/>
              <a:t>             ⦁</a:t>
            </a:r>
            <a:r>
              <a:rPr lang="ru-RU" sz="1900" dirty="0"/>
              <a:t>	ФИО, звание, должность руководителя спасательных работ.</a:t>
            </a:r>
          </a:p>
          <a:p>
            <a:pPr marL="0" indent="0">
              <a:buNone/>
            </a:pPr>
            <a:r>
              <a:rPr lang="ru-RU" sz="1900" dirty="0"/>
              <a:t>Сортировочные решения при проведении окончательной сортировки:</a:t>
            </a:r>
          </a:p>
          <a:p>
            <a:pPr marL="0" indent="0">
              <a:buNone/>
            </a:pPr>
            <a:r>
              <a:rPr lang="ru-RU" sz="1900" dirty="0" smtClean="0"/>
              <a:t> ⦁</a:t>
            </a:r>
            <a:r>
              <a:rPr lang="ru-RU" sz="1900" dirty="0"/>
              <a:t> </a:t>
            </a:r>
            <a:r>
              <a:rPr lang="ru-RU" sz="1900" dirty="0" smtClean="0"/>
              <a:t> </a:t>
            </a:r>
            <a:r>
              <a:rPr lang="ru-RU" sz="1900" u="sng" dirty="0" smtClean="0"/>
              <a:t>Выявить </a:t>
            </a:r>
            <a:r>
              <a:rPr lang="ru-RU" sz="1900" u="sng" dirty="0"/>
              <a:t>пациентов, нуждающихся в оказании экстренной медицинской помощи </a:t>
            </a:r>
            <a:r>
              <a:rPr lang="ru-RU" sz="1900" u="sng" dirty="0" smtClean="0"/>
              <a:t>(</a:t>
            </a:r>
            <a:r>
              <a:rPr lang="ru-RU" sz="1900" b="1" u="sng" dirty="0"/>
              <a:t>красная маркировка</a:t>
            </a:r>
            <a:r>
              <a:rPr lang="ru-RU" sz="1900" u="sng" dirty="0"/>
              <a:t>).</a:t>
            </a:r>
          </a:p>
          <a:p>
            <a:pPr marL="0" indent="0">
              <a:buNone/>
            </a:pPr>
            <a:r>
              <a:rPr lang="ru-RU" sz="1900" u="sng" dirty="0" smtClean="0"/>
              <a:t> ⦁  Выявить </a:t>
            </a:r>
            <a:r>
              <a:rPr lang="ru-RU" sz="1900" u="sng" dirty="0"/>
              <a:t>пациентов, нуждающихся в эвакуации по жизненным показаниям в первую очередь (</a:t>
            </a:r>
            <a:r>
              <a:rPr lang="ru-RU" sz="1900" b="1" u="sng" dirty="0"/>
              <a:t>желтая маркировка</a:t>
            </a:r>
            <a:r>
              <a:rPr lang="ru-RU" sz="1900" u="sng" dirty="0"/>
              <a:t>).</a:t>
            </a:r>
          </a:p>
          <a:p>
            <a:pPr marL="0" indent="0">
              <a:buNone/>
            </a:pPr>
            <a:r>
              <a:rPr lang="ru-RU" sz="1900" u="sng" dirty="0" smtClean="0"/>
              <a:t> ⦁  Выявить </a:t>
            </a:r>
            <a:r>
              <a:rPr lang="ru-RU" sz="1900" u="sng" dirty="0"/>
              <a:t>пациентов, экстренная медицинская помощь и эвакуация которых может быть отсрочена, выполнена во вторую очередь (</a:t>
            </a:r>
            <a:r>
              <a:rPr lang="ru-RU" sz="1900" b="1" u="sng" dirty="0"/>
              <a:t>зеленая маркировка</a:t>
            </a:r>
            <a:r>
              <a:rPr lang="ru-RU" sz="1900" u="sng" dirty="0"/>
              <a:t>).</a:t>
            </a:r>
          </a:p>
          <a:p>
            <a:pPr marL="0" indent="0">
              <a:buNone/>
            </a:pPr>
            <a:r>
              <a:rPr lang="ru-RU" sz="1900" u="sng" dirty="0" smtClean="0"/>
              <a:t> ⦁  Выявить </a:t>
            </a:r>
            <a:r>
              <a:rPr lang="ru-RU" sz="1900" u="sng" dirty="0"/>
              <a:t>пациентов, имеющих травмы, несовместимые с жизнью, и погибших (</a:t>
            </a:r>
            <a:r>
              <a:rPr lang="ru-RU" sz="1900" b="1" u="sng" dirty="0"/>
              <a:t>черная, белая или черно-белая маркировка</a:t>
            </a:r>
            <a:r>
              <a:rPr lang="ru-RU" sz="1900" u="sng" dirty="0"/>
              <a:t>).</a:t>
            </a:r>
          </a:p>
          <a:p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1027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536094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Для </a:t>
            </a:r>
            <a:r>
              <a:rPr lang="ru-RU" sz="2400" dirty="0"/>
              <a:t>оформления результатов сортировки используют: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Первичную медицинскую </a:t>
            </a:r>
            <a:r>
              <a:rPr lang="ru-RU" sz="2400" dirty="0" smtClean="0"/>
              <a:t>карточку;</a:t>
            </a: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История болезни. Заполняемая в </a:t>
            </a:r>
            <a:r>
              <a:rPr lang="ru-RU" sz="2400" dirty="0" smtClean="0"/>
              <a:t>ЛПУ;</a:t>
            </a: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Сортировочные марки с указанием, куда и в какую очередь направить пораженного, прикрепляются к одежде или </a:t>
            </a:r>
            <a:r>
              <a:rPr lang="ru-RU" sz="2400" dirty="0" smtClean="0"/>
              <a:t>носилкам;</a:t>
            </a: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На этапе оказания первой медицинской помощи используется </a:t>
            </a:r>
            <a:r>
              <a:rPr lang="ru-RU" sz="2400" dirty="0" err="1"/>
              <a:t>мультимодальное</a:t>
            </a:r>
            <a:r>
              <a:rPr lang="ru-RU" sz="2400" dirty="0"/>
              <a:t> обезболивание с использованием закиси азота и наркотических средств.</a:t>
            </a:r>
          </a:p>
          <a:p>
            <a:pPr marL="0" indent="0">
              <a:buNone/>
            </a:pPr>
            <a:endParaRPr lang="ru-RU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46" y="197064"/>
            <a:ext cx="2952327" cy="269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32672"/>
            <a:ext cx="2556192" cy="295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752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2737</TotalTime>
  <Words>1041</Words>
  <Application>Microsoft Office PowerPoint</Application>
  <PresentationFormat>Экран (4:3)</PresentationFormat>
  <Paragraphs>217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Times New Roman</vt:lpstr>
      <vt:lpstr>Горизонт</vt:lpstr>
      <vt:lpstr>ГОСУДАРСТВЕННОЕ БЮДЖЕТНОЕ УЧРЕЖДЕНИЕ ЗДРАВООХРАНЕНИЯ САМАРСКОЙ ОБЛАСТИ «ТОЛЬЯТТИНСКАЯ станция СКОРой МЕДИЦИНСКой ПОМОЩи»  </vt:lpstr>
      <vt:lpstr>Презентация PowerPoint</vt:lpstr>
      <vt:lpstr> </vt:lpstr>
      <vt:lpstr>Пострадавшим при ЧС оказываются все виды медицинской помощи: </vt:lpstr>
      <vt:lpstr>          Согласно отработанному алгоритму действия выездных  бригад ТССМП происходят следующим образом: 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По приезду других бригад СМП сортировку передает другим руководителям  бригад ТССМП, занявшись только организацией.      ⦁   Организовывает оказание медицинской помощи пострадавшим;     ⦁   Организовывает эвакуацию пострадавших. </vt:lpstr>
      <vt:lpstr>При дорожно-транспортном происшествии бригаде ТССМП действовать аналогично общим правилам работы в ЧС. Бригаде ТССМП соблюдать правила: </vt:lpstr>
      <vt:lpstr>Медицинская эвакуация </vt:lpstr>
      <vt:lpstr>Презентация PowerPoint</vt:lpstr>
      <vt:lpstr>Презентация PowerPoint</vt:lpstr>
      <vt:lpstr>Презентация PowerPoint</vt:lpstr>
      <vt:lpstr>Статистические данные по пожарам с 2017г, 2018г  и  первое полугодие 2019г. в городе Тольятти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Конф. зал</cp:lastModifiedBy>
  <cp:revision>204</cp:revision>
  <dcterms:created xsi:type="dcterms:W3CDTF">2018-09-29T15:32:55Z</dcterms:created>
  <dcterms:modified xsi:type="dcterms:W3CDTF">2019-11-13T06:21:44Z</dcterms:modified>
</cp:coreProperties>
</file>