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5"/>
  </p:notesMasterIdLst>
  <p:sldIdLst>
    <p:sldId id="256" r:id="rId2"/>
    <p:sldId id="258" r:id="rId3"/>
    <p:sldId id="275" r:id="rId4"/>
    <p:sldId id="274" r:id="rId5"/>
    <p:sldId id="273" r:id="rId6"/>
    <p:sldId id="277" r:id="rId7"/>
    <p:sldId id="271" r:id="rId8"/>
    <p:sldId id="272" r:id="rId9"/>
    <p:sldId id="269" r:id="rId10"/>
    <p:sldId id="259" r:id="rId11"/>
    <p:sldId id="260" r:id="rId12"/>
    <p:sldId id="262" r:id="rId13"/>
    <p:sldId id="261" r:id="rId14"/>
    <p:sldId id="263" r:id="rId15"/>
    <p:sldId id="280" r:id="rId16"/>
    <p:sldId id="264" r:id="rId17"/>
    <p:sldId id="265" r:id="rId18"/>
    <p:sldId id="266" r:id="rId19"/>
    <p:sldId id="279" r:id="rId20"/>
    <p:sldId id="267" r:id="rId21"/>
    <p:sldId id="276" r:id="rId22"/>
    <p:sldId id="278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74" autoAdjust="0"/>
  </p:normalViewPr>
  <p:slideViewPr>
    <p:cSldViewPr>
      <p:cViewPr>
        <p:scale>
          <a:sx n="80" d="100"/>
          <a:sy n="80" d="100"/>
        </p:scale>
        <p:origin x="-152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случаев ОНМК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</c:v>
                </c:pt>
                <c:pt idx="2">
                  <c:v>2019 год (до 01. 09)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4668</c:v>
                </c:pt>
                <c:pt idx="1">
                  <c:v>4524</c:v>
                </c:pt>
                <c:pt idx="2">
                  <c:v>3525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Госпитализированных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</c:v>
                </c:pt>
                <c:pt idx="2">
                  <c:v>2019 год (до 01. 09)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3799</c:v>
                </c:pt>
                <c:pt idx="1">
                  <c:v>3676</c:v>
                </c:pt>
                <c:pt idx="2">
                  <c:v>2919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Отказов от госпитализации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</c:v>
                </c:pt>
                <c:pt idx="2">
                  <c:v>2019 год (до 01. 09)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680</c:v>
                </c:pt>
                <c:pt idx="1">
                  <c:v>658</c:v>
                </c:pt>
                <c:pt idx="2">
                  <c:v>429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Смертей в присутствии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</c:v>
                </c:pt>
                <c:pt idx="2">
                  <c:v>2019 год (до 01. 09) 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16</c:v>
                </c:pt>
              </c:numCache>
            </c:numRef>
          </c:val>
        </c:ser>
        <c:axId val="148992000"/>
        <c:axId val="148993536"/>
      </c:barChart>
      <c:catAx>
        <c:axId val="148992000"/>
        <c:scaling>
          <c:orientation val="minMax"/>
        </c:scaling>
        <c:axPos val="b"/>
        <c:tickLblPos val="nextTo"/>
        <c:crossAx val="148993536"/>
        <c:crosses val="autoZero"/>
        <c:auto val="1"/>
        <c:lblAlgn val="ctr"/>
        <c:lblOffset val="100"/>
      </c:catAx>
      <c:valAx>
        <c:axId val="148993536"/>
        <c:scaling>
          <c:orientation val="minMax"/>
        </c:scaling>
        <c:axPos val="l"/>
        <c:majorGridlines/>
        <c:numFmt formatCode="General" sourceLinked="1"/>
        <c:tickLblPos val="nextTo"/>
        <c:crossAx val="14899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91141732283498"/>
          <c:y val="7.4935039370078782E-2"/>
          <c:w val="0.32458858267716556"/>
          <c:h val="0.7345049212598426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Пациенты с ОНМК </a:t>
            </a:r>
            <a:r>
              <a:rPr lang="ru-RU" b="1" dirty="0" smtClean="0"/>
              <a:t>обслуживаемые</a:t>
            </a:r>
            <a:r>
              <a:rPr lang="ru-RU" b="1" baseline="0" dirty="0" smtClean="0"/>
              <a:t> скорой помощью г. Тольятти </a:t>
            </a:r>
            <a:r>
              <a:rPr lang="ru-RU" b="1" dirty="0" smtClean="0"/>
              <a:t>за </a:t>
            </a:r>
            <a:r>
              <a:rPr lang="ru-RU" b="1" dirty="0"/>
              <a:t>2017 год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Пациенты с ОНМК на Комсомольской подстанции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госпитализированы 81% (3799 случаев)</c:v>
                </c:pt>
                <c:pt idx="1">
                  <c:v>отказались от госпитализации 14% (680 случаев)</c:v>
                </c:pt>
                <c:pt idx="2">
                  <c:v>смерть в присутствии 0,6% (30 случаев)</c:v>
                </c:pt>
                <c:pt idx="3">
                  <c:v>оставленны дома 0,1% (9 случаев)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3799</c:v>
                </c:pt>
                <c:pt idx="1">
                  <c:v>680</c:v>
                </c:pt>
                <c:pt idx="2">
                  <c:v>30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B0-4E3E-A1FA-B5955818A7FD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Пациенты с ОНМК </a:t>
            </a:r>
            <a:r>
              <a:rPr lang="ru-RU" b="1" dirty="0" smtClean="0"/>
              <a:t>обслуживаемые</a:t>
            </a:r>
            <a:r>
              <a:rPr lang="ru-RU" b="1" baseline="0" dirty="0" smtClean="0"/>
              <a:t> скорой помощью г. Тольятти </a:t>
            </a:r>
            <a:r>
              <a:rPr lang="ru-RU" b="1" dirty="0" smtClean="0"/>
              <a:t>за 2018 </a:t>
            </a:r>
            <a:r>
              <a:rPr lang="ru-RU" b="1" dirty="0"/>
              <a:t>год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Пациенты с ОНМК на Комсомольской подстанции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госпитализированы 81% (3676 случаев)</c:v>
                </c:pt>
                <c:pt idx="1">
                  <c:v>отказались от госпитализации 14% (658 случаев)</c:v>
                </c:pt>
                <c:pt idx="2">
                  <c:v>смерть в присутствии 0,5% (25 случаев)</c:v>
                </c:pt>
                <c:pt idx="3">
                  <c:v>оставленны дома 0,1% (5 случаев)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3676</c:v>
                </c:pt>
                <c:pt idx="1">
                  <c:v>658</c:v>
                </c:pt>
                <c:pt idx="2">
                  <c:v>30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B0-4E3E-A1FA-B5955818A7FD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Пациенты с ОНМК </a:t>
            </a:r>
            <a:r>
              <a:rPr lang="ru-RU" b="1" dirty="0" smtClean="0"/>
              <a:t>обслуживаемые</a:t>
            </a:r>
            <a:r>
              <a:rPr lang="ru-RU" b="1" baseline="0" dirty="0" smtClean="0"/>
              <a:t> скорой помощью г. Тольятти </a:t>
            </a:r>
            <a:r>
              <a:rPr lang="ru-RU" b="1" dirty="0" smtClean="0"/>
              <a:t>за 2019 год (до</a:t>
            </a:r>
            <a:r>
              <a:rPr lang="ru-RU" b="1" baseline="0" dirty="0" smtClean="0"/>
              <a:t> 01.10)</a:t>
            </a:r>
            <a:endParaRPr lang="ru-RU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Пациенты с ОНМК на Комсомольской подстанции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госпитализированы 82% (2919случаев)</c:v>
                </c:pt>
                <c:pt idx="1">
                  <c:v>отказались от госпитализации 12% (429случаев)</c:v>
                </c:pt>
                <c:pt idx="2">
                  <c:v>смерть в присутствии 0,4% (16 случаев)</c:v>
                </c:pt>
                <c:pt idx="3">
                  <c:v>оставленны дома 0,1% (3 случаев)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2919</c:v>
                </c:pt>
                <c:pt idx="1">
                  <c:v>429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B0-4E3E-A1FA-B5955818A7FD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61DC1-CBD2-4B07-8B5E-9D77FB99D43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D0132-B9BA-4905-8458-9A90EA662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97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0132-B9BA-4905-8458-9A90EA66270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49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1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45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77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42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06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71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531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37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96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02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53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5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5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80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95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09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40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98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A60EA-C84B-44EE-8E32-21387C9ED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973" y="1964266"/>
            <a:ext cx="5714228" cy="28328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Тактика </a:t>
            </a:r>
            <a:r>
              <a:rPr lang="ru-RU" dirty="0"/>
              <a:t>ведения пациентов с подозрением на </a:t>
            </a:r>
            <a:r>
              <a:rPr lang="ru-RU" dirty="0" err="1"/>
              <a:t>онмк</a:t>
            </a:r>
            <a:r>
              <a:rPr lang="ru-RU" dirty="0"/>
              <a:t> на догоспитальном этапе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F2E5B0-5BA3-471B-A023-CD14A3A22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800" y="4725144"/>
            <a:ext cx="5714228" cy="14054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докладчик: </a:t>
            </a:r>
            <a:r>
              <a:rPr lang="ru-RU" sz="2000" dirty="0"/>
              <a:t>Фельдшер </a:t>
            </a:r>
            <a:r>
              <a:rPr lang="ru-RU" sz="2000" dirty="0" err="1"/>
              <a:t>общепрофильной</a:t>
            </a:r>
            <a:r>
              <a:rPr lang="ru-RU" sz="2000" dirty="0"/>
              <a:t> </a:t>
            </a:r>
            <a:r>
              <a:rPr lang="ru-RU" sz="2000" dirty="0" smtClean="0"/>
              <a:t>выездной бригады Баранова </a:t>
            </a:r>
            <a:r>
              <a:rPr lang="ru-RU" sz="2000" dirty="0" err="1" smtClean="0"/>
              <a:t>а.в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EF2E5B0-5BA3-471B-A023-CD14A3A22FAA}"/>
              </a:ext>
            </a:extLst>
          </p:cNvPr>
          <p:cNvSpPr txBox="1">
            <a:spLocks/>
          </p:cNvSpPr>
          <p:nvPr/>
        </p:nvSpPr>
        <p:spPr>
          <a:xfrm>
            <a:off x="1619672" y="188640"/>
            <a:ext cx="5714228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</a:t>
            </a:r>
            <a:r>
              <a:rPr kumimoji="0" lang="ru-RU" sz="20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бюджетное учреждение здравоохранения самарской области тольяттинская станция скорой медицинской помощи 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1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FB119AE-128D-47F6-9EA2-0784B942F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836712"/>
            <a:ext cx="5976664" cy="5381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436888-7E8F-4EEC-800C-15956D5C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692696"/>
            <a:ext cx="2448272" cy="547260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ОНМК различают по: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механизму нарушения кровообращения, 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по причинам, вызвавшим это нарушение, 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и по продолжительности неврологической симптоматики.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18" y="178629"/>
            <a:ext cx="2862910" cy="4309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032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18" y="178629"/>
            <a:ext cx="2862910" cy="4309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Факторы риска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09F3BAB-FC17-4869-8035-4959319E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764704"/>
            <a:ext cx="5082491" cy="517304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436888-7E8F-4EEC-800C-15956D5C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718" y="692696"/>
            <a:ext cx="3102170" cy="52565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1" dirty="0"/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1" dirty="0" smtClean="0"/>
              <a:t>Пол</a:t>
            </a:r>
            <a:endParaRPr lang="ru-RU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1" dirty="0" smtClean="0"/>
              <a:t>Наследственность</a:t>
            </a:r>
            <a:endParaRPr lang="ru-RU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1" dirty="0" smtClean="0"/>
              <a:t>Артериальная гипертензия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1" dirty="0" smtClean="0"/>
              <a:t>Сахарный диабет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1" dirty="0" smtClean="0"/>
              <a:t>Фибрилляция предсердий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1" dirty="0" smtClean="0"/>
              <a:t>Курение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13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18" y="178629"/>
            <a:ext cx="2862910" cy="4309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диагностика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436888-7E8F-4EEC-800C-15956D5C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718" y="692696"/>
            <a:ext cx="4254298" cy="5986675"/>
          </a:xfrm>
        </p:spPr>
        <p:txBody>
          <a:bodyPr>
            <a:normAutofit/>
          </a:bodyPr>
          <a:lstStyle/>
          <a:p>
            <a:r>
              <a:rPr lang="ru-RU" sz="1600" b="1" u="sng" dirty="0"/>
              <a:t>Общемозговая симптоматика</a:t>
            </a:r>
            <a:r>
              <a:rPr lang="ru-RU" sz="1600" b="1" dirty="0"/>
              <a:t>: снижение уровня бодрствования от субъективных ощущений «неясности», «затуманенности» в голове и легкого оглушения до глубокой комы; головная боль и боль по ходу спинномозговых корешков, тошнота, рвота.</a:t>
            </a:r>
          </a:p>
          <a:p>
            <a:r>
              <a:rPr lang="ru-RU" sz="1600" b="1" dirty="0"/>
              <a:t> </a:t>
            </a:r>
          </a:p>
          <a:p>
            <a:r>
              <a:rPr lang="ru-RU" sz="1600" b="1" u="sng" dirty="0"/>
              <a:t>Менингеальная симптоматика</a:t>
            </a:r>
            <a:r>
              <a:rPr lang="ru-RU" sz="1600" b="1" dirty="0"/>
              <a:t> (может появляться одновременно с общемозговой и/или очаговой неврологической симптоматикой, однако чаще появляется несколько </a:t>
            </a:r>
            <a:r>
              <a:rPr lang="ru-RU" sz="1600" b="1" dirty="0" err="1"/>
              <a:t>отсроченно</a:t>
            </a:r>
            <a:r>
              <a:rPr lang="ru-RU" sz="1600" b="1" dirty="0"/>
              <a:t> после клинического дебюта инсульта, при субарахноидальных кровоизлияниях может выступать единственным клиническим синдромом): напряжение </a:t>
            </a:r>
            <a:r>
              <a:rPr lang="ru-RU" sz="1600" b="1" dirty="0" err="1"/>
              <a:t>заднешейных</a:t>
            </a:r>
            <a:r>
              <a:rPr lang="ru-RU" sz="1600" b="1" dirty="0"/>
              <a:t> мышц, положительные симптомы </a:t>
            </a:r>
            <a:r>
              <a:rPr lang="ru-RU" sz="1600" b="1" dirty="0" err="1"/>
              <a:t>Кернига</a:t>
            </a:r>
            <a:r>
              <a:rPr lang="ru-RU" sz="1600" b="1" dirty="0"/>
              <a:t>, </a:t>
            </a:r>
            <a:r>
              <a:rPr lang="ru-RU" sz="1600" b="1" dirty="0" err="1"/>
              <a:t>Брудзинского</a:t>
            </a:r>
            <a:r>
              <a:rPr lang="ru-RU" sz="1600" b="1" dirty="0"/>
              <a:t> (верхний, средний, нижний), Бехтерева и др.</a:t>
            </a:r>
          </a:p>
          <a:p>
            <a:endParaRPr lang="ru-RU" sz="1600" dirty="0"/>
          </a:p>
        </p:txBody>
      </p:sp>
      <p:pic>
        <p:nvPicPr>
          <p:cNvPr id="6" name="Содержимое 5" descr="ke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6437" y="2996952"/>
            <a:ext cx="4627563" cy="3183763"/>
          </a:xfrm>
        </p:spPr>
      </p:pic>
      <p:pic>
        <p:nvPicPr>
          <p:cNvPr id="9217" name="Picture 1" descr="C:\рабочий стол\конференция\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283968" cy="2945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742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18" y="178629"/>
            <a:ext cx="2862910" cy="4309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диагностика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63F79DC-C7FF-4F09-9F3D-0FA8ACA8D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612566"/>
            <a:ext cx="3529013" cy="19855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436888-7E8F-4EEC-800C-15956D5C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718" y="692696"/>
            <a:ext cx="4830362" cy="5986675"/>
          </a:xfrm>
        </p:spPr>
        <p:txBody>
          <a:bodyPr>
            <a:normAutofit/>
          </a:bodyPr>
          <a:lstStyle/>
          <a:p>
            <a:r>
              <a:rPr lang="ru-RU" sz="1600" b="1" u="sng" dirty="0"/>
              <a:t>Очаговые неврологические симптомы проявляются возникновением следующих расстройств:</a:t>
            </a:r>
            <a:endParaRPr lang="ru-RU" sz="1600" b="1" dirty="0"/>
          </a:p>
          <a:p>
            <a:r>
              <a:rPr lang="ru-RU" sz="1600" b="1" dirty="0"/>
              <a:t>– двигательных: моно–, </a:t>
            </a:r>
            <a:r>
              <a:rPr lang="ru-RU" sz="1600" b="1" dirty="0" err="1"/>
              <a:t>геми</a:t>
            </a:r>
            <a:r>
              <a:rPr lang="ru-RU" sz="1600" b="1" dirty="0"/>
              <a:t>–, парапарезы и др., парезы </a:t>
            </a:r>
            <a:r>
              <a:rPr lang="ru-RU" sz="1600" b="1" dirty="0" err="1"/>
              <a:t>черепно</a:t>
            </a:r>
            <a:r>
              <a:rPr lang="ru-RU" sz="1600" b="1" dirty="0"/>
              <a:t>–мозговых нервов, гиперкинезы и др.;</a:t>
            </a:r>
          </a:p>
          <a:p>
            <a:r>
              <a:rPr lang="ru-RU" sz="1600" b="1" dirty="0"/>
              <a:t>– речевых: сенсорная, моторная афазия, дизартрия и др.;</a:t>
            </a:r>
          </a:p>
          <a:p>
            <a:r>
              <a:rPr lang="ru-RU" sz="1600" b="1" dirty="0"/>
              <a:t>– чувствительных: </a:t>
            </a:r>
            <a:r>
              <a:rPr lang="ru-RU" sz="1600" b="1" dirty="0" err="1"/>
              <a:t>гипалгезия</a:t>
            </a:r>
            <a:r>
              <a:rPr lang="ru-RU" sz="1600" b="1" dirty="0"/>
              <a:t>, </a:t>
            </a:r>
            <a:r>
              <a:rPr lang="ru-RU" sz="1600" b="1" dirty="0" err="1"/>
              <a:t>термоанестезия</a:t>
            </a:r>
            <a:r>
              <a:rPr lang="ru-RU" sz="1600" b="1" dirty="0"/>
              <a:t>, нарушение глубокой, сложных видов чувствительности и др.;</a:t>
            </a:r>
          </a:p>
          <a:p>
            <a:r>
              <a:rPr lang="ru-RU" sz="1600" b="1" dirty="0"/>
              <a:t>– </a:t>
            </a:r>
            <a:r>
              <a:rPr lang="ru-RU" sz="1600" b="1" dirty="0" err="1"/>
              <a:t>координаторных</a:t>
            </a:r>
            <a:r>
              <a:rPr lang="ru-RU" sz="1600" b="1" dirty="0"/>
              <a:t>: вестибулярная, мозжечковая атаксия, астазия, абазия и др.;</a:t>
            </a:r>
          </a:p>
          <a:p>
            <a:r>
              <a:rPr lang="ru-RU" sz="1600" b="1" dirty="0"/>
              <a:t>– зрительных: скотомы, квадрантные и гемианопсии, </a:t>
            </a:r>
            <a:r>
              <a:rPr lang="ru-RU" sz="1600" b="1" dirty="0" err="1"/>
              <a:t>амавроз</a:t>
            </a:r>
            <a:r>
              <a:rPr lang="ru-RU" sz="1600" b="1" dirty="0"/>
              <a:t>, </a:t>
            </a:r>
            <a:r>
              <a:rPr lang="ru-RU" sz="1600" b="1" dirty="0" err="1"/>
              <a:t>фотопсии</a:t>
            </a:r>
            <a:r>
              <a:rPr lang="ru-RU" sz="1600" b="1" dirty="0"/>
              <a:t> и др.;</a:t>
            </a:r>
          </a:p>
          <a:p>
            <a:r>
              <a:rPr lang="ru-RU" sz="1600" b="1" dirty="0"/>
              <a:t>– корковых функций: </a:t>
            </a:r>
            <a:r>
              <a:rPr lang="ru-RU" sz="1600" b="1" dirty="0" err="1"/>
              <a:t>астереогноз</a:t>
            </a:r>
            <a:r>
              <a:rPr lang="ru-RU" sz="1600" b="1" dirty="0"/>
              <a:t>, апраксия и др.;</a:t>
            </a:r>
          </a:p>
          <a:p>
            <a:r>
              <a:rPr lang="ru-RU" sz="1600" b="1" dirty="0"/>
              <a:t>– памяти: фиксационная амнезия, дезориентация во времени и др.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D4CD32-A6A2-41D1-8B97-F9F3A261A4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195068"/>
            <a:ext cx="3529013" cy="21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48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18" y="178629"/>
            <a:ext cx="4758354" cy="4309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Дифференциальная диагностика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436888-7E8F-4EEC-800C-15956D5C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718" y="692696"/>
            <a:ext cx="4830362" cy="5986675"/>
          </a:xfrm>
        </p:spPr>
        <p:txBody>
          <a:bodyPr/>
          <a:lstStyle/>
          <a:p>
            <a:r>
              <a:rPr lang="ru-RU" sz="1600" b="1" dirty="0"/>
              <a:t>ОНМК диагностируется при внезапном (минуты, реже часы) появлении очаговой и/или общемозговой и менингеальной неврологической симптоматики у больного с общим сосудистым заболеванием и при отсутствии других причин, а именно: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черепно</a:t>
            </a:r>
            <a:r>
              <a:rPr lang="ru-RU" sz="1600" b="1" dirty="0"/>
              <a:t>–мозговая или спинальная травма;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интоксикация (алкоголем, наркотиками, медикаментами);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инфекция</a:t>
            </a:r>
            <a:r>
              <a:rPr lang="ru-RU" sz="1600" b="1" dirty="0"/>
              <a:t>;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гипогликемия; </a:t>
            </a:r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почечная недостаточность;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печеночная недостаточность;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экзогенные и эндогенные интоксикации;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опухоли головного мозга.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pic>
        <p:nvPicPr>
          <p:cNvPr id="7" name="Содержимое 6" descr="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729238" cy="3258310"/>
          </a:xfrm>
        </p:spPr>
      </p:pic>
    </p:spTree>
    <p:extLst>
      <p:ext uri="{BB962C8B-B14F-4D97-AF65-F5344CB8AC3E}">
        <p14:creationId xmlns:p14="http://schemas.microsoft.com/office/powerpoint/2010/main" xmlns="" val="1155924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56604703_0_156_2457_1538_600x0_80_0_0_e03cf8b8f5af0d534a40804db91b676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764704"/>
            <a:ext cx="6025595" cy="33843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718" y="692696"/>
            <a:ext cx="2862910" cy="415023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2017 год – 3,1%</a:t>
            </a:r>
          </a:p>
          <a:p>
            <a:r>
              <a:rPr lang="ru-RU" sz="2000" b="1" dirty="0" smtClean="0"/>
              <a:t>2018 год – 1,7%</a:t>
            </a:r>
          </a:p>
          <a:p>
            <a:r>
              <a:rPr lang="ru-RU" sz="2000" b="1" dirty="0" smtClean="0"/>
              <a:t>2019 год – 1,5%</a:t>
            </a:r>
          </a:p>
          <a:p>
            <a:endParaRPr lang="ru-RU" sz="1600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 txBox="1">
            <a:spLocks/>
          </p:cNvSpPr>
          <p:nvPr/>
        </p:nvSpPr>
        <p:spPr>
          <a:xfrm>
            <a:off x="461718" y="178629"/>
            <a:ext cx="4758354" cy="4309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</a:t>
            </a:r>
            <a:r>
              <a:rPr kumimoji="0" lang="ru-RU" sz="2400" b="1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расхождения диагнозов</a:t>
            </a:r>
            <a:endParaRPr kumimoji="0" lang="ru-RU" sz="24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18" y="178628"/>
            <a:ext cx="3606226" cy="6580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Тактика на догоспитальном этапе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7EBD217-BC57-49DE-8593-8FAEE04CD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8996" y="-171400"/>
            <a:ext cx="5149280" cy="7101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436888-7E8F-4EEC-800C-15956D5C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3" y="836711"/>
            <a:ext cx="3960440" cy="5832649"/>
          </a:xfrm>
        </p:spPr>
        <p:txBody>
          <a:bodyPr>
            <a:normAutofit lnSpcReduction="10000"/>
          </a:bodyPr>
          <a:lstStyle/>
          <a:p>
            <a:r>
              <a:rPr lang="ru-RU" sz="1600" b="1" dirty="0"/>
              <a:t>Вопросы пациенту и/или окружающим: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Жалобы на момент обращения.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/>
              <a:t>Известно </a:t>
            </a:r>
            <a:r>
              <a:rPr lang="ru-RU" sz="1600" b="1" dirty="0"/>
              <a:t>ли точное время заболевания?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/>
              <a:t>Когда и в какой последовательности появились клинические симптомы заболевания?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/>
              <a:t>Имеются ли факторы риска (артериальная гипертензия, сахарный диабет, фибрилляция предсердий, ишемическая болезнь сердца, инсульты в анамнезе)?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/>
              <a:t>Была ли инвалидность до обращения?</a:t>
            </a:r>
          </a:p>
          <a:p>
            <a:r>
              <a:rPr lang="ru-RU" sz="1600" b="1" dirty="0" smtClean="0"/>
              <a:t>Для </a:t>
            </a:r>
            <a:r>
              <a:rPr lang="ru-RU" sz="1600" b="1" dirty="0"/>
              <a:t>правильной диагностики ОНМК исследуются очаговые, общемозговые и менингеальные симптомы (Таблица </a:t>
            </a:r>
            <a:r>
              <a:rPr lang="ru-RU" sz="1600" b="1" dirty="0" smtClean="0"/>
              <a:t>1): «</a:t>
            </a:r>
            <a:r>
              <a:rPr lang="ru-RU" sz="1600" b="1" dirty="0" err="1" smtClean="0"/>
              <a:t>Общемозговые</a:t>
            </a:r>
            <a:r>
              <a:rPr lang="ru-RU" sz="1600" b="1" dirty="0" smtClean="0"/>
              <a:t> </a:t>
            </a:r>
            <a:r>
              <a:rPr lang="ru-RU" sz="1600" b="1" dirty="0"/>
              <a:t>симптомы при </a:t>
            </a:r>
            <a:r>
              <a:rPr lang="ru-RU" sz="1600" b="1" dirty="0" smtClean="0"/>
              <a:t>ОНМК»</a:t>
            </a:r>
            <a:endParaRPr lang="ru-RU" sz="1600" b="1" dirty="0"/>
          </a:p>
          <a:p>
            <a:r>
              <a:rPr lang="ru-RU" sz="1600" b="1" dirty="0"/>
              <a:t>Общемозговыми симптомами считаются также головная боль, тошнота, рвота, головокружение, генерализованные судороги.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707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18" y="178629"/>
            <a:ext cx="5406426" cy="44205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Тактика на догоспитальном этапе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436888-7E8F-4EEC-800C-15956D5C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4896544" cy="5986675"/>
          </a:xfrm>
        </p:spPr>
        <p:txBody>
          <a:bodyPr>
            <a:normAutofit lnSpcReduction="10000"/>
          </a:bodyPr>
          <a:lstStyle/>
          <a:p>
            <a:r>
              <a:rPr lang="ru-RU" sz="1600" b="1" dirty="0"/>
              <a:t>Диагностические мероприятия, проводимые бригадой скорой медицинской помощи у пациентов с ОНМК: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Оценка общего состояния и жизненно важных функций: уровня сознания, проходимости дыхательных путей, дыхания, кровообращения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Визуальная оценка: внимательно осмотреть и пальпировать мягкие ткани головы (для выявления черепно-мозговой травмы), осмотреть наружные слуховые и носовые ходы (для выявления </a:t>
            </a:r>
            <a:r>
              <a:rPr lang="ru-RU" sz="1600" b="1" dirty="0" err="1"/>
              <a:t>ликворо</a:t>
            </a:r>
            <a:r>
              <a:rPr lang="ru-RU" sz="1600" b="1" dirty="0"/>
              <a:t>- и </a:t>
            </a:r>
            <a:r>
              <a:rPr lang="ru-RU" sz="1600" b="1" dirty="0" err="1"/>
              <a:t>гематореи</a:t>
            </a:r>
            <a:r>
              <a:rPr lang="ru-RU" sz="1600" b="1" dirty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Измерение пульса, ЧСС, АД, аускультация сердца и легких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Электрокардиография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Исследование глюкозы в крови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err="1" smtClean="0"/>
              <a:t>Пульсоксиметрия</a:t>
            </a:r>
            <a:endParaRPr lang="ru-RU" sz="1600" b="1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/>
              <a:t>Исследование неврологического статуса: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Общемозговые симптомы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 Менингеальные симптомы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Очаговые симптомы</a:t>
            </a:r>
          </a:p>
          <a:p>
            <a:endParaRPr lang="ru-RU" dirty="0"/>
          </a:p>
        </p:txBody>
      </p:sp>
      <p:pic>
        <p:nvPicPr>
          <p:cNvPr id="1026" name="Picture 2" descr="C:\рабочий стол\конференция\10.97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988820" cy="2362200"/>
          </a:xfrm>
          <a:prstGeom prst="rect">
            <a:avLst/>
          </a:prstGeom>
          <a:noFill/>
        </p:spPr>
      </p:pic>
      <p:pic>
        <p:nvPicPr>
          <p:cNvPr id="1027" name="Picture 3" descr="C:\рабочий стол\конференция\monitor-63mm.500x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323" y="3933056"/>
            <a:ext cx="5025677" cy="2924944"/>
          </a:xfrm>
          <a:prstGeom prst="rect">
            <a:avLst/>
          </a:prstGeom>
          <a:noFill/>
        </p:spPr>
      </p:pic>
      <p:pic>
        <p:nvPicPr>
          <p:cNvPr id="6147" name="Picture 3" descr="C:\рабочий стол\конференция\pulsoxmd300c5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1481">
            <a:off x="5436096" y="1268760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838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5B39D58-92E3-4EE2-B902-090A24605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36147"/>
            <a:ext cx="2691804" cy="269180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436888-7E8F-4EEC-800C-15956D5C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718" y="980728"/>
            <a:ext cx="5334418" cy="587727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Приказ Минздрава России от 15 ноября 2012 г. № 928н «Об утверждении Порядка оказания медицинской помощи больным с острыми нарушениями мозгового кровообращения»</a:t>
            </a:r>
          </a:p>
          <a:p>
            <a:r>
              <a:rPr lang="ru-RU" sz="1600" b="1" dirty="0" smtClean="0"/>
              <a:t>Направления </a:t>
            </a:r>
            <a:r>
              <a:rPr lang="ru-RU" sz="1600" b="1" dirty="0"/>
              <a:t>базисной терапии:</a:t>
            </a:r>
          </a:p>
          <a:p>
            <a:pPr marL="342900" indent="-342900">
              <a:buAutoNum type="arabicPlain"/>
            </a:pPr>
            <a:r>
              <a:rPr lang="ru-RU" sz="1600" b="1" dirty="0"/>
              <a:t>Коррекция дыхательных нарушений. </a:t>
            </a:r>
          </a:p>
          <a:p>
            <a:pPr marL="342900" indent="-342900">
              <a:buAutoNum type="arabicPlain"/>
            </a:pPr>
            <a:r>
              <a:rPr lang="ru-RU" sz="1600" b="1" dirty="0"/>
              <a:t>Коррекция АД. </a:t>
            </a:r>
          </a:p>
          <a:p>
            <a:pPr marL="342900" indent="-342900">
              <a:buAutoNum type="arabicPlain"/>
            </a:pPr>
            <a:r>
              <a:rPr lang="ru-RU" sz="1600" b="1" dirty="0"/>
              <a:t>Водно-электролитный обмен. </a:t>
            </a:r>
          </a:p>
          <a:p>
            <a:pPr marL="342900" indent="-342900">
              <a:buAutoNum type="arabicPlain"/>
            </a:pPr>
            <a:r>
              <a:rPr lang="ru-RU" sz="1600" b="1" dirty="0"/>
              <a:t>Отек мозга и повышение ВЧД. </a:t>
            </a:r>
          </a:p>
          <a:p>
            <a:pPr marL="342900" indent="-342900">
              <a:buAutoNum type="arabicPlain"/>
            </a:pPr>
            <a:r>
              <a:rPr lang="ru-RU" sz="1600" b="1" dirty="0"/>
              <a:t>Купирование судорожного </a:t>
            </a:r>
            <a:r>
              <a:rPr lang="ru-RU" sz="1600" b="1" dirty="0" smtClean="0"/>
              <a:t>синдрома</a:t>
            </a:r>
            <a:endParaRPr lang="ru-RU" sz="1600" b="1" dirty="0" smtClean="0"/>
          </a:p>
          <a:p>
            <a:pPr marL="342900" indent="-342900">
              <a:buAutoNum type="arabicPlain"/>
            </a:pPr>
            <a:endParaRPr lang="ru-RU" sz="1600" b="1" dirty="0" smtClean="0"/>
          </a:p>
          <a:p>
            <a:pPr marL="342900" indent="-342900"/>
            <a:r>
              <a:rPr lang="ru-RU" sz="1600" b="1" dirty="0" smtClean="0"/>
              <a:t>Согласно 100% оснащению бригад медикаментами и оборудованием на догоспитальном этапе удается достигать выполнения стандарта СМП </a:t>
            </a:r>
            <a:endParaRPr lang="ru-RU" sz="1600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98D2029-EDC2-41DE-B314-EFC65E4E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3966266" cy="7300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Тактика на догоспитальном этапе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F1411A2-07E4-4CBC-8500-02561C3B2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830049"/>
            <a:ext cx="2691804" cy="26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98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718" y="980728"/>
            <a:ext cx="8142730" cy="5688632"/>
          </a:xfrm>
        </p:spPr>
        <p:txBody>
          <a:bodyPr numCol="2">
            <a:normAutofit/>
          </a:bodyPr>
          <a:lstStyle/>
          <a:p>
            <a:pPr marL="342900" lvl="0" indent="-342900"/>
            <a:r>
              <a:rPr lang="ru-RU" sz="1600" b="1" dirty="0" smtClean="0"/>
              <a:t>1. </a:t>
            </a:r>
            <a:r>
              <a:rPr lang="ru-RU" sz="1600" b="1" dirty="0" err="1" smtClean="0"/>
              <a:t>Вазоактивные</a:t>
            </a:r>
            <a:r>
              <a:rPr lang="ru-RU" sz="1600" b="1" dirty="0" smtClean="0"/>
              <a:t> препараты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err="1" smtClean="0"/>
              <a:t>Эуфиллин</a:t>
            </a:r>
            <a:endParaRPr lang="ru-RU" sz="1600" b="1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/>
              <a:t>Но-шпа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/>
              <a:t>Папаверин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/>
              <a:t>Дибазол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err="1" smtClean="0"/>
              <a:t>Кавинтон</a:t>
            </a:r>
            <a:endParaRPr lang="ru-RU" sz="1600" b="1" dirty="0" smtClean="0"/>
          </a:p>
          <a:p>
            <a:pPr marL="342900" lvl="0" indent="-342900"/>
            <a:endParaRPr lang="ru-RU" sz="1600" b="1" dirty="0" smtClean="0"/>
          </a:p>
          <a:p>
            <a:pPr marL="342900" lvl="0" indent="-342900"/>
            <a:endParaRPr lang="ru-RU" sz="1600" b="1" dirty="0" smtClean="0"/>
          </a:p>
          <a:p>
            <a:pPr marL="342900" lvl="0" indent="-342900"/>
            <a:endParaRPr lang="ru-RU" sz="1600" b="1" dirty="0" smtClean="0"/>
          </a:p>
          <a:p>
            <a:pPr marL="342900" lvl="0" indent="-342900"/>
            <a:endParaRPr lang="ru-RU" sz="1600" b="1" dirty="0" smtClean="0"/>
          </a:p>
          <a:p>
            <a:pPr marL="342900" lvl="0" indent="-342900"/>
            <a:endParaRPr lang="ru-RU" sz="1600" b="1" dirty="0" smtClean="0"/>
          </a:p>
          <a:p>
            <a:pPr marL="342900" lvl="0" indent="-342900"/>
            <a:endParaRPr lang="ru-RU" sz="1600" b="1" dirty="0" smtClean="0"/>
          </a:p>
          <a:p>
            <a:pPr marL="342900" lvl="0" indent="-342900"/>
            <a:endParaRPr lang="ru-RU" sz="1600" b="1" dirty="0" smtClean="0"/>
          </a:p>
          <a:p>
            <a:pPr marL="342900" lvl="0" indent="-342900"/>
            <a:endParaRPr lang="ru-RU" sz="1600" b="1" dirty="0" smtClean="0"/>
          </a:p>
          <a:p>
            <a:pPr marL="342900" lvl="0" indent="-342900"/>
            <a:endParaRPr lang="ru-RU" sz="1600" b="1" dirty="0" smtClean="0"/>
          </a:p>
          <a:p>
            <a:pPr marL="342900" lvl="0" indent="-342900"/>
            <a:r>
              <a:rPr lang="ru-RU" sz="1600" b="1" dirty="0" smtClean="0"/>
              <a:t>2. Петлевые </a:t>
            </a:r>
            <a:r>
              <a:rPr lang="ru-RU" sz="1600" b="1" dirty="0" err="1" smtClean="0"/>
              <a:t>диуретики</a:t>
            </a:r>
            <a:endParaRPr lang="ru-RU" sz="1600" b="1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b="1" dirty="0" err="1" smtClean="0"/>
              <a:t>Фуросемид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3. Некоторые </a:t>
            </a:r>
            <a:r>
              <a:rPr lang="ru-RU" sz="1600" b="1" dirty="0" err="1" smtClean="0"/>
              <a:t>ноотропы</a:t>
            </a:r>
            <a:endParaRPr lang="ru-RU" sz="1600" b="1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b="1" dirty="0" err="1" smtClean="0"/>
              <a:t>Пирацетам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4. </a:t>
            </a:r>
            <a:r>
              <a:rPr lang="ru-RU" sz="1600" b="1" dirty="0" err="1" smtClean="0"/>
              <a:t>Блокаторы</a:t>
            </a:r>
            <a:r>
              <a:rPr lang="ru-RU" sz="1600" b="1" dirty="0" smtClean="0"/>
              <a:t> </a:t>
            </a:r>
            <a:r>
              <a:rPr lang="en-US" sz="1600" b="1" dirty="0" smtClean="0"/>
              <a:t>Ca - </a:t>
            </a:r>
            <a:r>
              <a:rPr lang="ru-RU" sz="1600" b="1" dirty="0" smtClean="0"/>
              <a:t>каналов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err="1" smtClean="0"/>
              <a:t>Нифедипин</a:t>
            </a:r>
            <a:endParaRPr lang="ru-RU" sz="1600" b="1" dirty="0" smtClean="0"/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98D2029-EDC2-41DE-B314-EFC65E4E028C}"/>
              </a:ext>
            </a:extLst>
          </p:cNvPr>
          <p:cNvSpPr txBox="1">
            <a:spLocks/>
          </p:cNvSpPr>
          <p:nvPr/>
        </p:nvSpPr>
        <p:spPr>
          <a:xfrm>
            <a:off x="467544" y="188641"/>
            <a:ext cx="5112568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Противопоказанные и/или</a:t>
            </a:r>
            <a:r>
              <a:rPr kumimoji="0" lang="ru-RU" sz="2400" b="1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 рекомендованные  препараты </a:t>
            </a:r>
            <a:endParaRPr kumimoji="0" lang="ru-RU" sz="24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4" name="Picture 6" descr="C:\рабочий стол\конференция\441fe0acd6efb104b2e9448b982e78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8160"/>
            <a:ext cx="3639840" cy="3639840"/>
          </a:xfrm>
          <a:prstGeom prst="rect">
            <a:avLst/>
          </a:prstGeom>
          <a:noFill/>
        </p:spPr>
      </p:pic>
      <p:pic>
        <p:nvPicPr>
          <p:cNvPr id="43016" name="Picture 8" descr="C:\рабочий стол\конференция\furosemide-srok-godno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4C06E2B-3901-48D1-93AF-125B363B0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825" y="609600"/>
            <a:ext cx="3539825" cy="569971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436888-7E8F-4EEC-800C-15956D5C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718" y="692696"/>
            <a:ext cx="4830362" cy="5986675"/>
          </a:xfrm>
        </p:spPr>
        <p:txBody>
          <a:bodyPr>
            <a:normAutofit/>
          </a:bodyPr>
          <a:lstStyle/>
          <a:p>
            <a:r>
              <a:rPr lang="ru-RU" sz="1600" b="1" dirty="0"/>
              <a:t>Острое нарушение мозгового </a:t>
            </a:r>
            <a:r>
              <a:rPr lang="ru-RU" sz="1600" b="1" dirty="0" smtClean="0"/>
              <a:t>кровообращения </a:t>
            </a:r>
            <a:r>
              <a:rPr lang="ru-RU" sz="1600" b="1" dirty="0"/>
              <a:t>(ОНМК) – это клинический синдром, характеризующийся внезапно возникшими симптомами утраты локальных мозговых, а иногда общемозговых функций (подтвержденных или нет данными компьютерной томографии), длящимися более 24 ч или приводящими к смерти без иной явной причины, кроме сосудистой патологии. Если эта симптоматика длится менее 24 ч, то такое патологическое состояние называют иначе — транзиторная ишемическая атака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Прекращение кровообращения (независимо от механизма развития инсульта) приводит к общей и локальной реакции мозговой ткани.</a:t>
            </a:r>
          </a:p>
          <a:p>
            <a:endParaRPr lang="ru-RU" sz="1600" b="1" dirty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 txBox="1">
            <a:spLocks/>
          </p:cNvSpPr>
          <p:nvPr/>
        </p:nvSpPr>
        <p:spPr>
          <a:xfrm>
            <a:off x="461718" y="178629"/>
            <a:ext cx="2862910" cy="4309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определение</a:t>
            </a:r>
            <a:endParaRPr kumimoji="0" lang="ru-RU" sz="24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3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1F27AB3-31A3-47BB-94B6-73C84091E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94115"/>
            <a:ext cx="3935870" cy="2814147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129BDC5-A81D-42B8-ABCF-AA9535EE15F3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3966266" cy="73009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Транспортировка в стационар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5B473BA-35D9-49DE-A0C7-AA56CB44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1" y="908050"/>
            <a:ext cx="4752528" cy="5770563"/>
          </a:xfrm>
        </p:spPr>
        <p:txBody>
          <a:bodyPr>
            <a:normAutofit fontScale="97500"/>
          </a:bodyPr>
          <a:lstStyle/>
          <a:p>
            <a:r>
              <a:rPr lang="ru-RU" sz="1600" b="1" dirty="0" smtClean="0"/>
              <a:t>Острое </a:t>
            </a:r>
            <a:r>
              <a:rPr lang="ru-RU" sz="1600" b="1" dirty="0"/>
              <a:t>нарушение мозгового кровообращения является показанием для госпитализации в специализированное отделение для лечения ОНМК. Противопоказаний для госпитализации больных с ОНМК не существует.</a:t>
            </a:r>
          </a:p>
          <a:p>
            <a:r>
              <a:rPr lang="ru-RU" sz="1600" b="1" dirty="0"/>
              <a:t>Транспортировка осуществляется на носилках с приподнятым до 30</a:t>
            </a:r>
            <a:r>
              <a:rPr lang="ru-RU" sz="1600" b="1" baseline="30000" dirty="0"/>
              <a:t>0 </a:t>
            </a:r>
            <a:r>
              <a:rPr lang="ru-RU" sz="1600" b="1" dirty="0"/>
              <a:t>головным концом, независимо </a:t>
            </a:r>
            <a:r>
              <a:rPr lang="en-US" sz="1600" b="1" dirty="0"/>
              <a:t>o</a:t>
            </a:r>
            <a:r>
              <a:rPr lang="ru-RU" sz="1600" b="1" dirty="0"/>
              <a:t>т тяжести состояния больного.</a:t>
            </a:r>
          </a:p>
          <a:p>
            <a:r>
              <a:rPr lang="ru-RU" sz="1600" b="1" dirty="0"/>
              <a:t>Бригада скорой медицинской помощи, производящая транспортировку больного с признаками ОНМК в медицинскую организацию, в которой создано отделение для больных с ОНМК, предварительно устно оповещает медицинскую организацию (отделение) о поступлении больного с признаками ОНМК с указанием приблизительного времени </a:t>
            </a:r>
            <a:r>
              <a:rPr lang="ru-RU" sz="1600" b="1" dirty="0" smtClean="0"/>
              <a:t>поступления.</a:t>
            </a:r>
            <a:endParaRPr lang="ru-RU" sz="1600" b="1" dirty="0"/>
          </a:p>
          <a:p>
            <a:r>
              <a:rPr lang="ru-RU" sz="1600" dirty="0"/>
              <a:t>	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9A941CC-9EE8-499B-8BC6-5D53CC3AD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253" y="3509667"/>
            <a:ext cx="3935870" cy="29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571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38_insult_inf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4627563" cy="4451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3816424" cy="604867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Первичная профилактика инсульта — система мер, направленных на предупреждение первой </a:t>
            </a:r>
            <a:r>
              <a:rPr lang="ru-RU" sz="1600" b="1" dirty="0" err="1" smtClean="0"/>
              <a:t>сердечно-сосудистой</a:t>
            </a:r>
            <a:r>
              <a:rPr lang="ru-RU" sz="1600" b="1" dirty="0" smtClean="0"/>
              <a:t> катастрофы. Аксиомой является формула:</a:t>
            </a:r>
          </a:p>
          <a:p>
            <a:r>
              <a:rPr lang="ru-RU" sz="1600" b="1" dirty="0" smtClean="0"/>
              <a:t> </a:t>
            </a:r>
            <a:r>
              <a:rPr lang="ru-RU" sz="1600" b="1" i="1" dirty="0" smtClean="0"/>
              <a:t>снижение массы тела + отказ от курения + физическая активность. </a:t>
            </a:r>
          </a:p>
          <a:p>
            <a:endParaRPr lang="ru-RU" sz="1600" b="1" i="1" dirty="0" smtClean="0"/>
          </a:p>
          <a:p>
            <a:r>
              <a:rPr lang="ru-RU" sz="1600" b="1" dirty="0" smtClean="0"/>
              <a:t>1. Контроль АД</a:t>
            </a:r>
          </a:p>
          <a:p>
            <a:r>
              <a:rPr lang="ru-RU" sz="1600" b="1" dirty="0" smtClean="0"/>
              <a:t>2. Контроль уровня сахара в крови</a:t>
            </a:r>
          </a:p>
          <a:p>
            <a:r>
              <a:rPr lang="ru-RU" sz="1600" b="1" dirty="0" smtClean="0"/>
              <a:t>3. Диета с продуктами, которые помогают снизить уровень холестерина</a:t>
            </a:r>
          </a:p>
          <a:p>
            <a:r>
              <a:rPr lang="ru-RU" sz="1600" b="1" dirty="0" smtClean="0"/>
              <a:t>4. Уделять полчаса ходьбе и 20 минут — аэробным упражнениям</a:t>
            </a:r>
          </a:p>
          <a:p>
            <a:r>
              <a:rPr lang="ru-RU" sz="1600" b="1" dirty="0" smtClean="0"/>
              <a:t>5. Отказ от курения и употребления алкоголя</a:t>
            </a:r>
          </a:p>
          <a:p>
            <a:r>
              <a:rPr lang="ru-RU" sz="1600" b="1" dirty="0" smtClean="0"/>
              <a:t>6. Эмоциональная стабильность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 txBox="1">
            <a:spLocks/>
          </p:cNvSpPr>
          <p:nvPr/>
        </p:nvSpPr>
        <p:spPr>
          <a:xfrm>
            <a:off x="461718" y="178629"/>
            <a:ext cx="2862910" cy="4309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ПРОФИЛАКТИКА</a:t>
            </a:r>
            <a:endParaRPr kumimoji="0" lang="ru-RU" sz="24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рабочий стол\конференция\bi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171400"/>
            <a:ext cx="11153555" cy="7893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890D4-A1DB-48C7-B05C-126CCD3F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A186AB-71DD-4ACD-9BDA-F0085B68E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4248" y="4760448"/>
            <a:ext cx="1425354" cy="860400"/>
          </a:xfrm>
        </p:spPr>
        <p:txBody>
          <a:bodyPr/>
          <a:lstStyle/>
          <a:p>
            <a:r>
              <a:rPr lang="ru-RU" b="1" dirty="0"/>
              <a:t>г. Тольятти </a:t>
            </a:r>
            <a:r>
              <a:rPr lang="ru-RU" b="1" dirty="0" smtClean="0"/>
              <a:t>2019г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1230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 txBox="1">
            <a:spLocks/>
          </p:cNvSpPr>
          <p:nvPr/>
        </p:nvSpPr>
        <p:spPr>
          <a:xfrm>
            <a:off x="461718" y="178629"/>
            <a:ext cx="2862910" cy="4309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Картина</a:t>
            </a:r>
            <a:r>
              <a:rPr kumimoji="0" lang="ru-RU" sz="2400" b="1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400" b="1" i="0" u="none" strike="noStrike" kern="1200" cap="all" spc="0" normalizeH="0" noProof="0" dirty="0" err="1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онмк</a:t>
            </a:r>
            <a:r>
              <a:rPr kumimoji="0" lang="ru-RU" sz="2400" b="1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кт</a:t>
            </a:r>
            <a:endParaRPr kumimoji="0" lang="ru-RU" sz="24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рабочий стол\конференция\454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89332" cy="5666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 txBox="1">
            <a:spLocks/>
          </p:cNvSpPr>
          <p:nvPr/>
        </p:nvSpPr>
        <p:spPr>
          <a:xfrm>
            <a:off x="461718" y="178629"/>
            <a:ext cx="5046386" cy="3700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err="1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Мирова</a:t>
            </a:r>
            <a:r>
              <a:rPr lang="ru-RU" sz="2400" b="1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я и российская </a:t>
            </a: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статистика</a:t>
            </a:r>
            <a:endParaRPr kumimoji="0" lang="ru-RU" sz="24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461718" y="692696"/>
            <a:ext cx="3606226" cy="5832648"/>
          </a:xfrm>
        </p:spPr>
        <p:txBody>
          <a:bodyPr>
            <a:normAutofit/>
          </a:bodyPr>
          <a:lstStyle/>
          <a:p>
            <a:pPr fontAlgn="base"/>
            <a:r>
              <a:rPr lang="ru-RU" sz="1600" b="1" dirty="0" smtClean="0"/>
              <a:t>В 2018 году около 6,9 миллиона человек перенесли ишемический инсульт, а 3,4 миллиона человек - геморрагический инсульт.</a:t>
            </a:r>
          </a:p>
          <a:p>
            <a:pPr fontAlgn="base"/>
            <a:r>
              <a:rPr lang="ru-RU" sz="1600" b="1" dirty="0" smtClean="0"/>
              <a:t>В России каждый год более 450 тыс. людей страдают от этой патологии, то есть каждые 1,5 минуты у кого-то из россиян развивается это заболевание. В крупных мегаполисах России количество острых инсультов составляет от 100 до 120 в сутки.</a:t>
            </a:r>
          </a:p>
          <a:p>
            <a:pPr fontAlgn="base"/>
            <a:r>
              <a:rPr lang="ru-RU" sz="1600" b="1" dirty="0" smtClean="0"/>
              <a:t>Заболеваемость острым нарушением мозгового кровообращения (ОНМК) в России составляет 2,5-3,5 случая на 1000 населения в год.</a:t>
            </a:r>
          </a:p>
          <a:p>
            <a:pPr fontAlgn="base"/>
            <a:r>
              <a:rPr lang="ru-RU" sz="1600" b="1" dirty="0" smtClean="0"/>
              <a:t>Постинсультная </a:t>
            </a:r>
            <a:r>
              <a:rPr lang="ru-RU" sz="1600" b="1" dirty="0" err="1" smtClean="0"/>
              <a:t>инвалидизация</a:t>
            </a:r>
            <a:r>
              <a:rPr lang="ru-RU" sz="1600" b="1" dirty="0" smtClean="0"/>
              <a:t> занимает 1-е место среди всех причин инвалидности и составляет 3,2 на 10000 населения.</a:t>
            </a:r>
          </a:p>
        </p:txBody>
      </p:sp>
      <p:pic>
        <p:nvPicPr>
          <p:cNvPr id="18434" name="Picture 2" descr="C:\рабочий стол\конференция\1563157083_fdfdc170-600c-11e9-bc39-f5b3d13c0c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868144" cy="3245430"/>
          </a:xfrm>
          <a:prstGeom prst="rect">
            <a:avLst/>
          </a:prstGeom>
          <a:noFill/>
        </p:spPr>
      </p:pic>
      <p:pic>
        <p:nvPicPr>
          <p:cNvPr id="18435" name="Picture 3" descr="C:\рабочий стол\конференция\1_Russia_Simple_don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86206"/>
            <a:ext cx="4896544" cy="2771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192016" y="836712"/>
          <a:ext cx="5951984" cy="528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908720"/>
            <a:ext cx="28083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Сравнительная статистика частоты случаев ОНМК с исходами за последние 3 года на Станции скорой помощи города Тольятти.</a:t>
            </a:r>
          </a:p>
          <a:p>
            <a:endParaRPr lang="ru-RU" sz="1400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 txBox="1">
            <a:spLocks/>
          </p:cNvSpPr>
          <p:nvPr/>
        </p:nvSpPr>
        <p:spPr>
          <a:xfrm>
            <a:off x="461718" y="178629"/>
            <a:ext cx="6342530" cy="43097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Частота</a:t>
            </a:r>
            <a:r>
              <a:rPr kumimoji="0" lang="ru-RU" sz="3200" b="1" i="0" u="none" strike="noStrike" kern="1200" cap="all" spc="0" normalizeH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случаев и сравнительная статистика</a:t>
            </a:r>
            <a:endParaRPr kumimoji="0" lang="ru-RU" sz="32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3999" cy="754379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03648"/>
                <a:gridCol w="1368152"/>
                <a:gridCol w="1121047"/>
                <a:gridCol w="1414955"/>
                <a:gridCol w="1208414"/>
                <a:gridCol w="1499209"/>
                <a:gridCol w="1128574"/>
              </a:tblGrid>
              <a:tr h="27431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жителей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2017 год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Случаев ОНМК за 2017 год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жителей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2018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Случаев ОНМК за 2018 год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жителей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2019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Случаев ОНМК на 01.10.19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</a:tr>
              <a:tr h="6858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Ставропольский</a:t>
                      </a:r>
                      <a:r>
                        <a:rPr lang="ru-RU" sz="2000" baseline="0" dirty="0" smtClean="0">
                          <a:latin typeface="+mn-lt"/>
                        </a:rPr>
                        <a:t> район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</a:rPr>
                        <a:t>67544чел. 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570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75034чел.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565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</a:rPr>
                        <a:t>75034 чел.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</a:rPr>
                        <a:t>+ 10728чел.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</a:rPr>
                        <a:t>510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</a:tr>
              <a:tr h="2057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</a:rPr>
                        <a:t>Г. Тольятти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710567 чел.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4098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707408чел.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3959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707408чел.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+г.Жигулевск 57500чел.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</a:rPr>
                        <a:t>3015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Общее количество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778111чел.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</a:rPr>
                        <a:t>4668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782442чел.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4524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850670чел.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3525</a:t>
                      </a:r>
                      <a:endParaRPr lang="ru-RU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29" marR="5732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3672408" cy="633670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Частота заболеваний за период 2017 года в городе Тольятти составляет 4668 случаев, из них 81 % были госпитализированы в специализированные лечебные учреждения. Отказ от госпитализации произошел в 14%. Смерь в присутствии бригады предположительно от ОНМК – 0,5% от общего числа или 30 случаев. И оставлены дома – 0,1% - 9случаев за год. </a:t>
            </a:r>
            <a:endParaRPr lang="ru-RU" sz="1600" b="1" dirty="0" smtClean="0"/>
          </a:p>
          <a:p>
            <a:r>
              <a:rPr lang="ru-RU" sz="1600" b="1" dirty="0" smtClean="0"/>
              <a:t>Из 4668 случаев ОНМК за 2017 год 570 приходится на Ставропольский район, что составляет 12% от общего числа вызовов</a:t>
            </a:r>
            <a:endParaRPr lang="ru-RU" sz="1600" b="1" dirty="0" smtClean="0"/>
          </a:p>
          <a:p>
            <a:r>
              <a:rPr lang="ru-RU" sz="1600" b="1" dirty="0" smtClean="0"/>
              <a:t>В структуре этих заболеваний преобладают ишемические поражения мозга. По данным международных исследований, соотношение ишемического и геморрагического инсульта составляет 85 к 15</a:t>
            </a:r>
            <a:r>
              <a:rPr lang="ru-RU" sz="1600" b="1" dirty="0" smtClean="0"/>
              <a:t>%</a:t>
            </a:r>
          </a:p>
          <a:p>
            <a:endParaRPr lang="ru-RU" sz="1600" dirty="0"/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xmlns="" id="{07407F12-AB69-4A38-9EA7-A0C0D4DAE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1175327"/>
              </p:ext>
            </p:extLst>
          </p:nvPr>
        </p:nvGraphicFramePr>
        <p:xfrm>
          <a:off x="3606800" y="476672"/>
          <a:ext cx="514166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3816424" cy="626469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Случаев ОНМК за 2018 год – 4524  вызова. </a:t>
            </a:r>
          </a:p>
          <a:p>
            <a:r>
              <a:rPr lang="ru-RU" sz="1600" b="1" dirty="0" smtClean="0"/>
              <a:t>Из них – 81% госпитализированных – 3676 случаев.</a:t>
            </a:r>
          </a:p>
          <a:p>
            <a:r>
              <a:rPr lang="ru-RU" sz="1600" b="1" dirty="0" smtClean="0"/>
              <a:t>Так же 14% отказа от госпитализации.</a:t>
            </a:r>
          </a:p>
          <a:p>
            <a:r>
              <a:rPr lang="ru-RU" sz="1600" b="1" dirty="0" smtClean="0"/>
              <a:t>0,5% - смертей в присутствии бригад, что составляет 25 случаев за год</a:t>
            </a:r>
          </a:p>
          <a:p>
            <a:r>
              <a:rPr lang="ru-RU" sz="1600" b="1" dirty="0" smtClean="0"/>
              <a:t>0,1% оставлены дома – 5 случаев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Из них случаев в Ставропольском районе - </a:t>
            </a:r>
            <a:r>
              <a:rPr lang="ru-RU" sz="1600" b="1" dirty="0" smtClean="0"/>
              <a:t> 565. Что составляет 12,4% от общего количества</a:t>
            </a:r>
            <a:endParaRPr lang="ru-RU" sz="1600" b="1" dirty="0"/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xmlns="" id="{07407F12-AB69-4A38-9EA7-A0C0D4DAE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1175327"/>
              </p:ext>
            </p:extLst>
          </p:nvPr>
        </p:nvGraphicFramePr>
        <p:xfrm>
          <a:off x="3491880" y="404664"/>
          <a:ext cx="5275635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xmlns="" id="{07407F12-AB69-4A38-9EA7-A0C0D4DAE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1175327"/>
              </p:ext>
            </p:extLst>
          </p:nvPr>
        </p:nvGraphicFramePr>
        <p:xfrm>
          <a:off x="3491880" y="404664"/>
          <a:ext cx="5275635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908720"/>
            <a:ext cx="3744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Случаев ОНМК за 2019 год – 3525  вызовов. </a:t>
            </a:r>
            <a:r>
              <a:rPr lang="ru-RU" sz="1600" b="1" dirty="0" smtClean="0"/>
              <a:t>Из них 510 составляют вызовы в Ставропольский район, это 14,4% от общего числа.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Из них – 81% госпитализированных –2919 случаев.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Так же 14% отказа от госпитализации – 429 вызовов с результатом 22.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0,4% - смертей в присутствии бригад, что составляет 16 случаев за год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0,1% оставлены дома – 3 случая. </a:t>
            </a:r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497CF63-C339-41F4-AEF6-066CA4F050F1}"/>
              </a:ext>
            </a:extLst>
          </p:cNvPr>
          <p:cNvSpPr txBox="1">
            <a:spLocks/>
          </p:cNvSpPr>
          <p:nvPr/>
        </p:nvSpPr>
        <p:spPr>
          <a:xfrm>
            <a:off x="461718" y="178629"/>
            <a:ext cx="2862910" cy="43097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12865</TotalTime>
  <Words>1299</Words>
  <Application>Microsoft Office PowerPoint</Application>
  <PresentationFormat>Экран (4:3)</PresentationFormat>
  <Paragraphs>182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Небесная</vt:lpstr>
      <vt:lpstr>    Тактика ведения пациентов с подозрением на онмк на догоспитальном этапе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классификация</vt:lpstr>
      <vt:lpstr>Факторы риска</vt:lpstr>
      <vt:lpstr>диагностика</vt:lpstr>
      <vt:lpstr>диагностика</vt:lpstr>
      <vt:lpstr>Дифференциальная диагностика</vt:lpstr>
      <vt:lpstr>Слайд 15</vt:lpstr>
      <vt:lpstr>Тактика на догоспитальном этапе</vt:lpstr>
      <vt:lpstr>Тактика на догоспитальном этапе</vt:lpstr>
      <vt:lpstr>Тактика на догоспитальном этапе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леново</cp:lastModifiedBy>
  <cp:revision>252</cp:revision>
  <dcterms:created xsi:type="dcterms:W3CDTF">2018-11-04T16:17:01Z</dcterms:created>
  <dcterms:modified xsi:type="dcterms:W3CDTF">2019-11-12T11:34:54Z</dcterms:modified>
</cp:coreProperties>
</file>